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HER YOUSUF" userId="57b58adc172dab7d" providerId="LiveId" clId="{BEDDFD5A-C746-4E67-A0E5-207520BDAF46}"/>
    <pc:docChg chg="modSld">
      <pc:chgData name="TAHER YOUSUF" userId="57b58adc172dab7d" providerId="LiveId" clId="{BEDDFD5A-C746-4E67-A0E5-207520BDAF46}" dt="2025-08-28T14:38:57.492" v="0" actId="113"/>
      <pc:docMkLst>
        <pc:docMk/>
      </pc:docMkLst>
      <pc:sldChg chg="modSp mod">
        <pc:chgData name="TAHER YOUSUF" userId="57b58adc172dab7d" providerId="LiveId" clId="{BEDDFD5A-C746-4E67-A0E5-207520BDAF46}" dt="2025-08-28T14:38:57.492" v="0" actId="113"/>
        <pc:sldMkLst>
          <pc:docMk/>
          <pc:sldMk cId="1644813333" sldId="270"/>
        </pc:sldMkLst>
        <pc:spChg chg="mod">
          <ac:chgData name="TAHER YOUSUF" userId="57b58adc172dab7d" providerId="LiveId" clId="{BEDDFD5A-C746-4E67-A0E5-207520BDAF46}" dt="2025-08-28T14:38:57.492" v="0" actId="113"/>
          <ac:spMkLst>
            <pc:docMk/>
            <pc:sldMk cId="1644813333" sldId="270"/>
            <ac:spMk id="6" creationId="{091039E2-D5AC-D964-2121-871823D0AD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68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33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466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82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05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5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28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2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907D986-8816-4272-A432-0437A28A9828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30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7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ralphlaure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ralphlauren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639098"/>
            <a:ext cx="4735287" cy="2572188"/>
          </a:xfrm>
        </p:spPr>
        <p:txBody>
          <a:bodyPr>
            <a:normAutofit/>
          </a:bodyPr>
          <a:lstStyle/>
          <a:p>
            <a:r>
              <a:rPr lang="en-IN" sz="7200" b="1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Ralph Lauren</a:t>
            </a:r>
            <a:endParaRPr lang="en-IN" sz="7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5627" y="3904813"/>
            <a:ext cx="5463101" cy="1777529"/>
          </a:xfrm>
        </p:spPr>
        <p:txBody>
          <a:bodyPr>
            <a:normAutofit/>
          </a:bodyPr>
          <a:lstStyle/>
          <a:p>
            <a:r>
              <a:rPr lang="en-IN" sz="2000" b="1" dirty="0">
                <a:latin typeface="Agency FB" panose="020B0503020202020204" pitchFamily="34" charset="0"/>
              </a:rPr>
              <a:t>E-Commerce Enhancement Project</a:t>
            </a:r>
          </a:p>
          <a:p>
            <a:r>
              <a:rPr lang="en-US" sz="2000" b="1" dirty="0">
                <a:latin typeface="Agency FB" panose="020B0503020202020204" pitchFamily="34" charset="0"/>
              </a:rPr>
              <a:t>Prepared By: </a:t>
            </a:r>
            <a:r>
              <a:rPr lang="en-US" sz="2000" dirty="0">
                <a:latin typeface="Agency FB" panose="020B0503020202020204" pitchFamily="34" charset="0"/>
              </a:rPr>
              <a:t>Mohammed Taher Yousuf</a:t>
            </a:r>
            <a:br>
              <a:rPr lang="en-US" sz="2000" dirty="0">
                <a:latin typeface="Agency FB" panose="020B0503020202020204" pitchFamily="34" charset="0"/>
              </a:rPr>
            </a:br>
            <a:r>
              <a:rPr lang="en-US" sz="2000" b="1" dirty="0">
                <a:latin typeface="Agency FB" panose="020B0503020202020204" pitchFamily="34" charset="0"/>
              </a:rPr>
              <a:t>Date</a:t>
            </a:r>
            <a:r>
              <a:rPr lang="en-US" sz="2000" dirty="0">
                <a:latin typeface="Agency FB" panose="020B0503020202020204" pitchFamily="34" charset="0"/>
              </a:rPr>
              <a:t>: 24/08/2025</a:t>
            </a:r>
            <a:endParaRPr lang="en-IN" sz="2000" dirty="0">
              <a:latin typeface="Agency FB" panose="020B0503020202020204" pitchFamily="34" charset="0"/>
            </a:endParaRP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50443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8180-202E-22DD-B949-C3F41E95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Risks and Dependencies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9D68B47-82E4-1117-2A37-E2DD70562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6314" y="2036357"/>
            <a:ext cx="11103429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Security &amp; Compliance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Handling sensitive customer data across multiple geographies requires strict compliance with GDPR, PCI DSS, and other regulations.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Adopt strong encryption, compliance monitoring, and conduct regular security audits.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Timeline Risk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Agile delivery may face delays if backlog prioritization is unclear or scope expands beyond MVP.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Maintain a clear product roadmap, enforce sprint discipline, and apply strict change management.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Market Dependencies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expansion depends on regulatory, tax, and localization requirements in each target market.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Engage local compliance experts and conduct pilot rollouts in selected regions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25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6214-9BE6-2457-2318-D4A1F15E0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2914" y="804519"/>
            <a:ext cx="7331940" cy="1049235"/>
          </a:xfrm>
        </p:spPr>
        <p:txBody>
          <a:bodyPr/>
          <a:lstStyle/>
          <a:p>
            <a:r>
              <a:rPr lang="en-US" dirty="0"/>
              <a:t>To Be Completed by Appropriate Manager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5CF56-F7C7-F884-3C97-56634BDB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914" y="2015732"/>
            <a:ext cx="7331940" cy="3450613"/>
          </a:xfrm>
        </p:spPr>
        <p:txBody>
          <a:bodyPr/>
          <a:lstStyle/>
          <a:p>
            <a:r>
              <a:rPr lang="en-US" b="1" dirty="0"/>
              <a:t>Project Sponsor:</a:t>
            </a:r>
            <a:r>
              <a:rPr lang="en-US" dirty="0"/>
              <a:t> SVP – Digital Operations, </a:t>
            </a:r>
            <a:r>
              <a:rPr lang="en-IN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Ralph Lauren</a:t>
            </a:r>
            <a:endParaRPr lang="en-IN" b="1" dirty="0"/>
          </a:p>
          <a:p>
            <a:r>
              <a:rPr lang="en-US" b="1" dirty="0"/>
              <a:t> Project Manager:</a:t>
            </a:r>
            <a:r>
              <a:rPr lang="en-US" dirty="0"/>
              <a:t> Director – Enterprise IT Delivery</a:t>
            </a:r>
          </a:p>
          <a:p>
            <a:endParaRPr lang="en-IN" b="1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0A651-2711-4C2E-930C-C7764FB32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348343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6FBE-83A2-E7E8-1EF7-AC060B73D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914" y="867037"/>
            <a:ext cx="6188940" cy="104923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600" b="1" dirty="0">
                <a:latin typeface="Algerian" panose="04020705040A02060702" pitchFamily="82" charset="0"/>
              </a:rPr>
              <a:t>Thank You</a:t>
            </a:r>
            <a:endParaRPr lang="en-IN" sz="3600" b="1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98B0-11D8-112F-607C-CD711B61D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2342303"/>
            <a:ext cx="6014768" cy="3450613"/>
          </a:xfrm>
        </p:spPr>
        <p:txBody>
          <a:bodyPr/>
          <a:lstStyle/>
          <a:p>
            <a:pPr marL="0" indent="0">
              <a:buNone/>
            </a:pPr>
            <a:r>
              <a:rPr lang="en-US" sz="3600" b="1">
                <a:latin typeface="Algerian" panose="04020705040A02060702" pitchFamily="82" charset="0"/>
              </a:rPr>
              <a:t> Prepared </a:t>
            </a:r>
            <a:r>
              <a:rPr lang="en-US" sz="3600" b="1" dirty="0">
                <a:latin typeface="Algerian" panose="04020705040A02060702" pitchFamily="82" charset="0"/>
              </a:rPr>
              <a:t>By</a:t>
            </a:r>
            <a:r>
              <a:rPr lang="en-US" sz="3600" b="1">
                <a:latin typeface="Algerian" panose="04020705040A02060702" pitchFamily="82" charset="0"/>
              </a:rPr>
              <a:t>: </a:t>
            </a:r>
          </a:p>
          <a:p>
            <a:r>
              <a:rPr lang="en-US" sz="3200" dirty="0">
                <a:latin typeface="Algerian" panose="04020705040A02060702" pitchFamily="82" charset="0"/>
              </a:rPr>
              <a:t>Mohammed Taher Yousuf</a:t>
            </a:r>
            <a:br>
              <a:rPr lang="en-US" sz="3600" dirty="0">
                <a:latin typeface="Algerian" panose="04020705040A02060702" pitchFamily="82" charset="0"/>
              </a:rPr>
            </a:br>
            <a:r>
              <a:rPr lang="en-US" sz="3600" b="1" dirty="0">
                <a:latin typeface="Algerian" panose="04020705040A02060702" pitchFamily="82" charset="0"/>
              </a:rPr>
              <a:t>Date</a:t>
            </a:r>
            <a:r>
              <a:rPr lang="en-US" sz="3600" dirty="0">
                <a:latin typeface="Algerian" panose="04020705040A02060702" pitchFamily="82" charset="0"/>
              </a:rPr>
              <a:t>: 24/08/2025</a:t>
            </a:r>
            <a:endParaRPr lang="en-IN" sz="3600" dirty="0">
              <a:latin typeface="Algerian" panose="04020705040A02060702" pitchFamily="82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57D85-C111-9C47-A5CD-4C203998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44413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5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8D70-B7FF-8D2F-E7F2-A9F6CDEF4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Situation / Problem /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2E0A9-63B9-DE3A-8D02-F5942F379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853754"/>
            <a:ext cx="11070772" cy="4351103"/>
          </a:xfrm>
        </p:spPr>
        <p:txBody>
          <a:bodyPr>
            <a:normAutofit fontScale="32500" lnSpcReduction="20000"/>
          </a:bodyPr>
          <a:lstStyle/>
          <a:p>
            <a:r>
              <a:rPr lang="en-IN" sz="3700" b="1" dirty="0"/>
              <a:t>Situation</a:t>
            </a:r>
            <a:endParaRPr lang="en-US" sz="3700" b="1" dirty="0"/>
          </a:p>
          <a:p>
            <a:r>
              <a:rPr lang="en-US" sz="3700" dirty="0"/>
              <a:t>Ralph Lauren has a strong global brand identity, but its current e-commerce platform faces challenges in meeting the evolving expectations of digital consumers. Customers increasingly demand personalized shopping experiences, mobile-first designs, seamless omnichannel integration, and faster site performance.</a:t>
            </a:r>
          </a:p>
          <a:p>
            <a:r>
              <a:rPr lang="en-US" sz="3700" b="1" dirty="0"/>
              <a:t>Problems:</a:t>
            </a:r>
            <a:endParaRPr lang="en-US" sz="3700" dirty="0"/>
          </a:p>
          <a:p>
            <a:r>
              <a:rPr lang="en-US" sz="3700" dirty="0"/>
              <a:t>Existing platform has limited personalization and recommendation capabilities.</a:t>
            </a:r>
          </a:p>
          <a:p>
            <a:r>
              <a:rPr lang="en-US" sz="3700" dirty="0"/>
              <a:t>Checkout process is lengthy, leading to cart abandonment.</a:t>
            </a:r>
          </a:p>
          <a:p>
            <a:r>
              <a:rPr lang="en-US" sz="3700" dirty="0"/>
              <a:t>Mobile performance lags compared to competitors.</a:t>
            </a:r>
          </a:p>
          <a:p>
            <a:r>
              <a:rPr lang="en-US" sz="3700" dirty="0"/>
              <a:t>Limited use of advanced analytics to drive customer insights and decision-making.</a:t>
            </a:r>
          </a:p>
          <a:p>
            <a:r>
              <a:rPr lang="en-US" sz="3700" b="1" dirty="0"/>
              <a:t>Opportunities:</a:t>
            </a:r>
            <a:endParaRPr lang="en-US" sz="3700" dirty="0"/>
          </a:p>
          <a:p>
            <a:r>
              <a:rPr lang="en-US" sz="3700" dirty="0"/>
              <a:t>Enhance customer engagement through AI-driven personalization and targeted marketing.</a:t>
            </a:r>
          </a:p>
          <a:p>
            <a:r>
              <a:rPr lang="en-US" sz="3700" dirty="0"/>
              <a:t>Expand global e-commerce presence with localized platforms and multi-currency support.</a:t>
            </a:r>
          </a:p>
          <a:p>
            <a:r>
              <a:rPr lang="en-US" sz="3700" dirty="0"/>
              <a:t>Improve operational efficiency by integrating supply chain, logistics, and CRM systems.</a:t>
            </a:r>
          </a:p>
          <a:p>
            <a:r>
              <a:rPr lang="en-US" sz="3700" dirty="0"/>
              <a:t>Strengthen brand loyalty through digital storytelling, premium customer experiences, and loyalty program integration.</a:t>
            </a:r>
          </a:p>
          <a:p>
            <a:r>
              <a:rPr lang="en-US" sz="3700" dirty="0"/>
              <a:t>Drive revenue growth by increasing conversion rates, repeat purchases, and cross-channel sales.</a:t>
            </a:r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42808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8222-E050-E091-E81F-E618E799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Purpose Statement (Goals)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4019F-A1DA-7765-8156-A1E15DC7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556267"/>
          </a:xfrm>
        </p:spPr>
        <p:txBody>
          <a:bodyPr/>
          <a:lstStyle/>
          <a:p>
            <a:r>
              <a:rPr lang="en-US" sz="2400" dirty="0"/>
              <a:t>The purpose of this project is to transform Ralph Lauren’s e-commerce platform into a modern, customer-centric digital marketplace that reflects the brand’s luxury identity. The project aims to deliver a seamless, personalized, and mobile-first shopping experience, expand global reach, and strengthen customer loyalty while driving sustainable revenue growth.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469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711F-F4D7-A3C9-163A-DA49E16D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DCF794-BEE3-E0C0-BFDB-F5792D112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9926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Platform Modernization:</a:t>
            </a:r>
            <a:r>
              <a:rPr lang="en-US" dirty="0"/>
              <a:t> Select and implement a scalable, secure, and mobile-first e-commerce platform aligned with Ralph Lauren’s luxury brand standards.</a:t>
            </a:r>
          </a:p>
          <a:p>
            <a:r>
              <a:rPr lang="en-US" b="1" dirty="0"/>
              <a:t>Personalization &amp; Customer Experience:</a:t>
            </a:r>
            <a:r>
              <a:rPr lang="en-US" dirty="0"/>
              <a:t> Integrate AI-driven personalization, product recommendations, and customer segmentation to deliver tailored shopping experiences.</a:t>
            </a:r>
          </a:p>
          <a:p>
            <a:r>
              <a:rPr lang="en-US" b="1" dirty="0"/>
              <a:t>Omnichannel Integration:</a:t>
            </a:r>
            <a:r>
              <a:rPr lang="en-US" dirty="0"/>
              <a:t> Enable seamless connection between online, mobile, and in-store shopping for consistent customer journeys.</a:t>
            </a:r>
          </a:p>
          <a:p>
            <a:r>
              <a:rPr lang="en-US" b="1" dirty="0"/>
              <a:t>Checkout Optimization:</a:t>
            </a:r>
            <a:r>
              <a:rPr lang="en-US" dirty="0"/>
              <a:t> Simplify and streamline checkout processes to reduce cart abandonment and improve conversion rates.</a:t>
            </a:r>
          </a:p>
          <a:p>
            <a:r>
              <a:rPr lang="en-US" b="1" dirty="0"/>
              <a:t>Data &amp; Analytics:</a:t>
            </a:r>
            <a:r>
              <a:rPr lang="en-US" dirty="0"/>
              <a:t> Deploy advanced analytics and reporting tools for customer insights, sales trends, and inventory optimization.</a:t>
            </a:r>
          </a:p>
          <a:p>
            <a:r>
              <a:rPr lang="en-US" b="1" dirty="0"/>
              <a:t>Global Expansion:</a:t>
            </a:r>
            <a:r>
              <a:rPr lang="en-US" dirty="0"/>
              <a:t> Support multi-language, multi-currency, and localized content for international markets.</a:t>
            </a:r>
          </a:p>
          <a:p>
            <a:r>
              <a:rPr lang="en-US" b="1" dirty="0"/>
              <a:t>Staff Enablement:</a:t>
            </a:r>
            <a:r>
              <a:rPr lang="en-US" dirty="0"/>
              <a:t> Train internal teams (marketing, sales, IT, customer support) to maximize the use of the new platform.</a:t>
            </a:r>
          </a:p>
          <a:p>
            <a:pPr marL="0" indent="0">
              <a:buNone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8106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0FCA-C847-DD88-5A91-50FAEA75E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Success Criteria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91039E2-D5AC-D964-2121-871823D0AD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1857" y="1825686"/>
            <a:ext cx="101890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Improved Customer Experience: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Achieve at least a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20% increase in customer satisfaction scores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through faster load times, intuitive navigation, and personalized shopping journeys.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Sales Growth: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Increase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online conversion rates by 15%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 cart abandonment by 10%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within the first 12 months.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Operational Efficiency: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 system uptime of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99.9%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reduced downtime and improved order processing speed.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Reach: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Successfully launch localized e-commerce experiences in at least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 new international markets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within the project timeline.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Analytics &amp; Insights: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Enable real-time reporting dashboards to track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behavior, sales, and inventory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data-driven decision-making.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Staff &amp; User Adoption: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Achieve at least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90%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adoption rate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among employees and seamless onboarding for customers with minimal support requests.</a:t>
            </a:r>
          </a:p>
        </p:txBody>
      </p:sp>
    </p:spTree>
    <p:extLst>
      <p:ext uri="{BB962C8B-B14F-4D97-AF65-F5344CB8AC3E}">
        <p14:creationId xmlns:p14="http://schemas.microsoft.com/office/powerpoint/2010/main" val="164481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FFB0A-D739-F066-A50D-AFBD951A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/ Approach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F1EDF6-45CE-2798-982C-14B4086231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29344" y="2170964"/>
            <a:ext cx="1102722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Establish Agile Team: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Form a cross-functional Scrum team (product owner, scrum master, developers, UX/UI designers, testers).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Requirements: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Conduct sprint 0 to gather user stories, prioritize backlog, and define MVP scope.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Sprint Execution: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Deliver platform features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2–3week sprints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with regular reviews and stakeholder feedback.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Vendor &amp; Technology Evaluation: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Run RFP process, demos, and proof-of-concept for shortlisted vendors.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Incremental Delivery: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Release working increments (search, product pages, checkout, personalization, loyalty features).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Testing &amp; Training: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Conduct iterative testing (unit, UAT, regression) and train users/technical staff.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Go-Live &amp; Continuous Improvement: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Launch platform with phased rollout and establish ongoing Agile release cycles.</a:t>
            </a:r>
          </a:p>
        </p:txBody>
      </p:sp>
    </p:spTree>
    <p:extLst>
      <p:ext uri="{BB962C8B-B14F-4D97-AF65-F5344CB8AC3E}">
        <p14:creationId xmlns:p14="http://schemas.microsoft.com/office/powerpoint/2010/main" val="147933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3D81-661E-857E-C796-70E263C22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Resources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6AA15A8-95F1-BF1B-F525-07997AE877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79" y="1996807"/>
            <a:ext cx="912933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Project Sponsor: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Senior executive (e.g., VP of Digital or CIO) to provide strategic direction.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Agile Team Members: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Product Owner (from Ralph Lauren’s e-commerce/marketing team)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Scrum Master (project facilitator)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Developers (front-end, back-end, mobile, API)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UX/UI Designers (luxury branding, customer experience)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QA/Testers (manual + automated testing)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Analyst (customer insights, KPIs)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Specialists (ERP, CRM, supply chain, payments)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Business Stakeholders: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Marketing, Customer Experience, Retail Operations, IT Security.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External Vendors/Consultants: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E-commerce platform providers, cloud hosting, third-party integrators.</a:t>
            </a:r>
          </a:p>
        </p:txBody>
      </p:sp>
    </p:spTree>
    <p:extLst>
      <p:ext uri="{BB962C8B-B14F-4D97-AF65-F5344CB8AC3E}">
        <p14:creationId xmlns:p14="http://schemas.microsoft.com/office/powerpoint/2010/main" val="150425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6A2FA-1DCE-1968-E1E6-7D22E9190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Resources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5D8C33-3D07-06C5-F72A-34DDCC9210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51579" y="1964865"/>
            <a:ext cx="9793364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Implementation planned within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6–9 months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delivered in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2–3week sprints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(Agile cycles).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Milestones include MVP launch, feature iterations, full rollout, and stabilization.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Budget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Software &amp; Licensing: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E-commerce platform subscription/license fees.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Hardware &amp; Infrastructure: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Cloud hosting, servers, load balancing.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Staff training sessions (technical + business users).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Professional Services: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Vendor consulting, integration, UI/UX design.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Estimated Total: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Rs. </a:t>
            </a:r>
            <a:r>
              <a:rPr lang="en-US" altLang="en-US" sz="1800" dirty="0">
                <a:latin typeface="Arial" panose="020B0604020202020204" pitchFamily="34" charset="0"/>
              </a:rPr>
              <a:t>30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,00,000.00 (to be finalized after vendor selection).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Third-party Evaluations: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Software benchmarks, industry best practices.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Market Research: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Competitor analysis, luxury consumer digital trends.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Site Visits / Demos: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Visits to successful e-commerce implementations in luxury retail.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Reports &amp; Tools: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Gartner/Dataquest reports, analytics dashboards, testing tools.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60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9D7D7-9147-AE78-5C47-89626BEAD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Risks and Dependencies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F68B22-61F3-E0D7-6E32-7C67E747B2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7714" y="1992031"/>
            <a:ext cx="11974286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 Adoption Risk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platform has been in place for several years and is familiar to existing users. Staff and customers may resist changes.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Provide early training, phased rollout, and clear communication about benefits.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Challenges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Complex integration needed with existing ERP, CRM, payment gateways, logistics, and loyalty systems. Any delays could impact delivery.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Conduct early technical assessments, prioritize APIs, and include integration specialists in the Agile team.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Cost Justification Risk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ROI is dependent on increased sales, improved brand loyalty, and long-term customer engagement. Immediate cost savings may be difficult to demonstrate.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Define measurable KPIs (conversion rates, uptime, cart abandonment) and track benefits during post-launch reviews.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Vendor Dependency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Heavy reliance on external vendors for platform hosting, payment security, and third-party integrations. Service disruptions could affect operations.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Include SLAs in contracts, ensure redundancy in hosting, and maintain multiple vendor options where possible.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008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73</TotalTime>
  <Words>1249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Agency FB</vt:lpstr>
      <vt:lpstr>Algerian</vt:lpstr>
      <vt:lpstr>Arial</vt:lpstr>
      <vt:lpstr>Gill Sans MT</vt:lpstr>
      <vt:lpstr>Gallery</vt:lpstr>
      <vt:lpstr>Ralph Lauren</vt:lpstr>
      <vt:lpstr>          Situation / Problem / Opportunity</vt:lpstr>
      <vt:lpstr>               Purpose Statement (Goals)</vt:lpstr>
      <vt:lpstr>Project Objectives</vt:lpstr>
      <vt:lpstr>Success Criteria</vt:lpstr>
      <vt:lpstr>Methods / Approach</vt:lpstr>
      <vt:lpstr>Resources</vt:lpstr>
      <vt:lpstr>Resources</vt:lpstr>
      <vt:lpstr>Risks and Dependencies</vt:lpstr>
      <vt:lpstr>Risks and Dependencies</vt:lpstr>
      <vt:lpstr>To Be Completed by Appropriate Manager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TAHER YOUSUF</dc:creator>
  <cp:lastModifiedBy>TAHER YOUSUF</cp:lastModifiedBy>
  <cp:revision>1</cp:revision>
  <dcterms:created xsi:type="dcterms:W3CDTF">2025-08-24T13:38:25Z</dcterms:created>
  <dcterms:modified xsi:type="dcterms:W3CDTF">2025-08-28T14:39:08Z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