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6" r:id="rId7"/>
    <p:sldId id="265" r:id="rId8"/>
    <p:sldId id="267" r:id="rId9"/>
    <p:sldId id="268" r:id="rId10"/>
    <p:sldId id="261" r:id="rId11"/>
    <p:sldId id="262" r:id="rId12"/>
    <p:sldId id="260" r:id="rId13"/>
    <p:sldId id="26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>
        <p:scale>
          <a:sx n="60" d="100"/>
          <a:sy n="60" d="100"/>
        </p:scale>
        <p:origin x="90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9E302-6DCF-E748-A6AC-3CC22773B4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B3724A-FDF1-7011-591D-A2C00E6F82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A2A28E-C1DC-DDFF-1B47-F28B4D5D7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B5947-AC44-427F-993C-E98F147F3D0B}" type="datetimeFigureOut">
              <a:rPr lang="en-IN" smtClean="0"/>
              <a:t>14-07-2025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6A303A-B45C-B39B-1F8D-6C6ADCD6D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3B61D5-4561-A415-E305-B2C182A33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4F1C4-AF61-43B5-98FF-CA7A4BF2DB4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49953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DB729-E379-E81B-7D67-6C6B30B78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B2366D-3C2D-1445-4C08-53813F1DDA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2139E4-807D-AD75-8A5F-B3F8D942D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B5947-AC44-427F-993C-E98F147F3D0B}" type="datetimeFigureOut">
              <a:rPr lang="en-IN" smtClean="0"/>
              <a:t>14-07-2025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2611CE-CE54-2058-C311-E27B7B0C4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6E252A-AE57-8A8F-2BE4-F04C150F1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4F1C4-AF61-43B5-98FF-CA7A4BF2DB4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54327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787DE8E-F361-D32B-D237-462B7F414A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30C716-88F2-7B1C-2923-D3870835E3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0E44EB-3236-8D1F-19D7-481BC8557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B5947-AC44-427F-993C-E98F147F3D0B}" type="datetimeFigureOut">
              <a:rPr lang="en-IN" smtClean="0"/>
              <a:t>14-07-2025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DBA4AA-96DF-E919-C6F1-2D6F209D3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0A6AC9-3D6F-C5E6-047B-F8499567A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4F1C4-AF61-43B5-98FF-CA7A4BF2DB4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81992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BC623-7F14-F2E7-75BC-91683C451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BB5E0D-0907-3F24-FA8C-5B8D803787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A1643E-C0CA-EA29-E0E9-3D78A51E4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B5947-AC44-427F-993C-E98F147F3D0B}" type="datetimeFigureOut">
              <a:rPr lang="en-IN" smtClean="0"/>
              <a:t>14-07-2025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C92D01-8262-285D-3F23-5C67AA3A2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7D18DD-F734-38AF-8453-30E31EF95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4F1C4-AF61-43B5-98FF-CA7A4BF2DB4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94165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D56D8-FE02-C51D-346D-903595EF1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9C2BCC-4817-6EC8-82A5-FFCAE56014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9FA509-DB07-AB2D-6447-0543801F2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B5947-AC44-427F-993C-E98F147F3D0B}" type="datetimeFigureOut">
              <a:rPr lang="en-IN" smtClean="0"/>
              <a:t>14-07-2025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7E416A-72D2-F571-7347-89F0C3D81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22BD41-4E9D-BFB3-6098-854642BD9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4F1C4-AF61-43B5-98FF-CA7A4BF2DB4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80001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557FF0-B097-5106-25CD-6E9A1A158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C50DB4-2817-D39D-A661-DDB13E6ACE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0A95C0-15B9-06BC-9860-32FEC6956F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EC8EFA-9A10-3B0A-76BB-E648A9B46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B5947-AC44-427F-993C-E98F147F3D0B}" type="datetimeFigureOut">
              <a:rPr lang="en-IN" smtClean="0"/>
              <a:t>14-07-2025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2415FB-CA4B-6332-12A2-37419ED62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8AD992-9F6C-919A-4942-28AACFF7B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4F1C4-AF61-43B5-98FF-CA7A4BF2DB4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57167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06B92-54AA-405D-E3C1-D666DC829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8D929A-AE79-1719-4239-27D5470547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19C8C6-1142-CA23-9B21-F458D05077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B2C66C-28CF-7B11-BAB1-24CDD49F2B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532D41-3DC0-6704-577B-F28A26333F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CE4E20-3B7A-99C4-A636-5A05B26D9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B5947-AC44-427F-993C-E98F147F3D0B}" type="datetimeFigureOut">
              <a:rPr lang="en-IN" smtClean="0"/>
              <a:t>14-07-2025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0F1F2C5-3E30-F828-545E-F6EA9F48B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05E0F6-5D63-8024-2FF4-83BA51AA8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4F1C4-AF61-43B5-98FF-CA7A4BF2DB4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90046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76857-9496-B951-1905-2749533C4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D736EE-2A8B-6A7F-9EB2-AE1C7A503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B5947-AC44-427F-993C-E98F147F3D0B}" type="datetimeFigureOut">
              <a:rPr lang="en-IN" smtClean="0"/>
              <a:t>14-07-2025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5EF514-CD17-F077-DDB9-4D8AD5A71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800AAC-6B39-B3D5-8DC8-E6625BE81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4F1C4-AF61-43B5-98FF-CA7A4BF2DB4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06906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9D3826-7D09-2A76-5B9F-91426BC86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B5947-AC44-427F-993C-E98F147F3D0B}" type="datetimeFigureOut">
              <a:rPr lang="en-IN" smtClean="0"/>
              <a:t>14-07-2025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79F552-DABC-51E5-3261-C13A3F6F4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D98D12-EBD9-2312-5277-AB12C4BEF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4F1C4-AF61-43B5-98FF-CA7A4BF2DB4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65693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3E24A-D0DA-07E7-CF6D-ECA706AA2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151B8C-8F94-D873-5070-2B186EABDC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AC3F8E-908A-5613-9779-1D32E9B30D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565BD4-A571-099A-C1C4-03C5A1974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B5947-AC44-427F-993C-E98F147F3D0B}" type="datetimeFigureOut">
              <a:rPr lang="en-IN" smtClean="0"/>
              <a:t>14-07-2025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B48F21-BA43-E48C-2128-D3F64BCB4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110BF8-7480-61C4-B8FD-B4171DCCE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4F1C4-AF61-43B5-98FF-CA7A4BF2DB4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23360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7A654-630C-C695-0B20-FEE2033A3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EAFD388-ECA3-CD92-8D35-1FF302F6CB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112EFB-8DDA-7168-B58A-BD28615D28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856E1E-28AC-F1E8-8ADF-9B17EBBAF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B5947-AC44-427F-993C-E98F147F3D0B}" type="datetimeFigureOut">
              <a:rPr lang="en-IN" smtClean="0"/>
              <a:t>14-07-2025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260ADA-C324-F184-2886-4D41D0857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C8A6DF-7EEC-6B01-AF9E-94179D1B3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4F1C4-AF61-43B5-98FF-CA7A4BF2DB4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76919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B54B1D-6C34-0FCD-75BA-362E5FD0E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7FA386-949F-F082-216E-C39CB286B0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6141F5-1439-F31E-0B97-8C1E7F9E22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EB5947-AC44-427F-993C-E98F147F3D0B}" type="datetimeFigureOut">
              <a:rPr lang="en-IN" smtClean="0"/>
              <a:t>14-07-2025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A4ADE7-8DAA-B294-B2CD-F09C183518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16BF06-8A99-3ECF-03D5-4D42A35EB9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E4F1C4-AF61-43B5-98FF-CA7A4BF2DB4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31446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FD1ED-C55D-7C18-1B28-D6831EC3C0C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8346DC-C4E1-3F56-0A4F-B457B6F02AF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FBA24D-6A8B-3244-F55A-6F7C3BFBB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0249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BF27B-23A1-7411-355B-AE3C3F3A7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F1ED9A-1C33-4D86-45D3-AD12A16956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2FC235-1ADF-4680-A708-C88F950525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2540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3D602-9DC9-8A4F-8D32-42C23DD9C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C44785-71B2-D18E-11EB-3CFFA4A366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FBF3E8-5B93-880E-B248-83125ACA4E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0539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3C965-216F-0F93-5D59-184FF7A59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D1D105-2BD6-ED1F-1619-78314D6BFA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4A4C59-1AC0-32CF-4DC0-D2F4CF704B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4002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7D49C-100A-4649-3F38-5221FAFAC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5CF7F5-DBD6-FBB3-29CF-F902BDB250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C5F26F-FC48-072F-4993-9EFD0394D9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CD7A4B5-4F01-0DEC-2854-FC17F82F4517}"/>
              </a:ext>
            </a:extLst>
          </p:cNvPr>
          <p:cNvSpPr txBox="1"/>
          <p:nvPr/>
        </p:nvSpPr>
        <p:spPr>
          <a:xfrm>
            <a:off x="1376516" y="3706761"/>
            <a:ext cx="3716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solidFill>
                  <a:schemeClr val="tx1">
                    <a:lumMod val="65000"/>
                    <a:lumOff val="35000"/>
                  </a:schemeClr>
                </a:solidFill>
                <a:latin typeface="Aptos Display" panose="020B0004020202020204" pitchFamily="34" charset="0"/>
              </a:rPr>
              <a:t>sutharisrikanth124@gmail.com</a:t>
            </a:r>
          </a:p>
        </p:txBody>
      </p:sp>
    </p:spTree>
    <p:extLst>
      <p:ext uri="{BB962C8B-B14F-4D97-AF65-F5344CB8AC3E}">
        <p14:creationId xmlns:p14="http://schemas.microsoft.com/office/powerpoint/2010/main" val="3146595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AACEA-8105-4BCC-6472-F96329483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226BAB-39A2-CF46-3D8E-A913FE97A2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763342-94DF-5B01-6572-D51B66C9B1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080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D2AB3-A4F8-6AAA-C3F9-39661A9B2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E7E588-27A3-32AF-D720-695564F513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BA95B2-6DC2-BA31-4906-7B02861DCC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589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755EE-C58C-F7D4-94CD-49F7F6740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3AFC29-83BA-3A8A-CAA5-7A4A7E2354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129D10-1916-4FA2-0BDC-94E60C3A00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9459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DC16E-20D6-FF08-911E-AAB5010CB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97A8B8-803C-626C-E11A-58C07F29DB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0C7A74-52F1-5140-E2C3-C0C462BDBE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3266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E16B897-DDE0-A2D1-B067-2EAC210BA9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961222"/>
              </p:ext>
            </p:extLst>
          </p:nvPr>
        </p:nvGraphicFramePr>
        <p:xfrm>
          <a:off x="1690577" y="1063256"/>
          <a:ext cx="9537403" cy="44444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13706">
                  <a:extLst>
                    <a:ext uri="{9D8B030D-6E8A-4147-A177-3AD203B41FA5}">
                      <a16:colId xmlns:a16="http://schemas.microsoft.com/office/drawing/2014/main" val="4034935628"/>
                    </a:ext>
                  </a:extLst>
                </a:gridCol>
                <a:gridCol w="2423697">
                  <a:extLst>
                    <a:ext uri="{9D8B030D-6E8A-4147-A177-3AD203B41FA5}">
                      <a16:colId xmlns:a16="http://schemas.microsoft.com/office/drawing/2014/main" val="2083207457"/>
                    </a:ext>
                  </a:extLst>
                </a:gridCol>
              </a:tblGrid>
              <a:tr h="47913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11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Category</a:t>
                      </a:r>
                      <a:r>
                        <a:rPr lang="en-IN" sz="1100" b="1" u="none" strike="noStrike" dirty="0">
                          <a:effectLst/>
                        </a:rPr>
                        <a:t> </a:t>
                      </a:r>
                      <a:endParaRPr lang="en-IN" sz="1100" b="1" i="0" u="none" strike="noStrike" dirty="0">
                        <a:solidFill>
                          <a:srgbClr val="70AD4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11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Estimated</a:t>
                      </a:r>
                      <a:r>
                        <a:rPr lang="en-IN" sz="1100" b="1" u="none" strike="noStrike" dirty="0">
                          <a:effectLst/>
                        </a:rPr>
                        <a:t> </a:t>
                      </a:r>
                      <a:r>
                        <a:rPr lang="en-IN" sz="11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cost</a:t>
                      </a:r>
                      <a:endParaRPr lang="en-IN" sz="11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582721980"/>
                  </a:ext>
                </a:extLst>
              </a:tr>
              <a:tr h="72696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Development team (Dev, QA, UI, BA)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IN" sz="1100" u="none" strike="noStrike">
                          <a:effectLst/>
                        </a:rPr>
                        <a:t>700000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440155209"/>
                  </a:ext>
                </a:extLst>
              </a:tr>
              <a:tr h="71044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1100" u="none" strike="noStrike" dirty="0">
                          <a:effectLst/>
                        </a:rPr>
                        <a:t>Infrastructure (cloud, DB, SSL, backup)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IN" sz="1100" u="none" strike="noStrike">
                          <a:effectLst/>
                        </a:rPr>
                        <a:t>100000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545498983"/>
                  </a:ext>
                </a:extLst>
              </a:tr>
              <a:tr h="62783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Softwere licences (PDF Generetor) Streeming API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IN" sz="1100" u="none" strike="noStrike">
                          <a:effectLst/>
                        </a:rPr>
                        <a:t>25000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294514210"/>
                  </a:ext>
                </a:extLst>
              </a:tr>
              <a:tr h="57827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1100" u="none" strike="noStrike">
                          <a:effectLst/>
                        </a:rPr>
                        <a:t> Training  and change managemnet 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IN" sz="1100" u="none" strike="noStrike">
                          <a:effectLst/>
                        </a:rPr>
                        <a:t>25000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691656791"/>
                  </a:ext>
                </a:extLst>
              </a:tr>
              <a:tr h="64435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1100" u="none" strike="noStrike">
                          <a:effectLst/>
                        </a:rPr>
                        <a:t>contingency reserve 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IN" sz="1100" u="none" strike="noStrike">
                          <a:effectLst/>
                        </a:rPr>
                        <a:t>200000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488776692"/>
                  </a:ext>
                </a:extLst>
              </a:tr>
              <a:tr h="6774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1100" u="none" strike="noStrike">
                          <a:effectLst/>
                        </a:rPr>
                        <a:t>Total estimated budget 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IN" sz="1100" u="none" strike="noStrike" dirty="0">
                          <a:effectLst/>
                        </a:rPr>
                        <a:t>1100000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7599317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72765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29E80AD-2AEB-DB4A-5B9F-796EBE4436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0674915"/>
              </p:ext>
            </p:extLst>
          </p:nvPr>
        </p:nvGraphicFramePr>
        <p:xfrm>
          <a:off x="648587" y="1095153"/>
          <a:ext cx="11100390" cy="49016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70955">
                  <a:extLst>
                    <a:ext uri="{9D8B030D-6E8A-4147-A177-3AD203B41FA5}">
                      <a16:colId xmlns:a16="http://schemas.microsoft.com/office/drawing/2014/main" val="2120807387"/>
                    </a:ext>
                  </a:extLst>
                </a:gridCol>
                <a:gridCol w="1029175">
                  <a:extLst>
                    <a:ext uri="{9D8B030D-6E8A-4147-A177-3AD203B41FA5}">
                      <a16:colId xmlns:a16="http://schemas.microsoft.com/office/drawing/2014/main" val="744485899"/>
                    </a:ext>
                  </a:extLst>
                </a:gridCol>
                <a:gridCol w="7400260">
                  <a:extLst>
                    <a:ext uri="{9D8B030D-6E8A-4147-A177-3AD203B41FA5}">
                      <a16:colId xmlns:a16="http://schemas.microsoft.com/office/drawing/2014/main" val="3689824271"/>
                    </a:ext>
                  </a:extLst>
                </a:gridCol>
              </a:tblGrid>
              <a:tr h="40154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1100" u="none" strike="noStrike">
                          <a:effectLst/>
                        </a:rPr>
                        <a:t>Role</a:t>
                      </a:r>
                      <a:endParaRPr lang="en-IN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1100" u="none" strike="noStrike">
                          <a:effectLst/>
                        </a:rPr>
                        <a:t>Count</a:t>
                      </a:r>
                      <a:endParaRPr lang="en-IN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1100" u="none" strike="noStrike">
                          <a:effectLst/>
                        </a:rPr>
                        <a:t> Responicibilities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584855739"/>
                  </a:ext>
                </a:extLst>
              </a:tr>
              <a:tr h="60924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1100" u="none" strike="noStrike">
                          <a:effectLst/>
                        </a:rPr>
                        <a:t>Business analyst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IN" sz="1100" u="none" strike="noStrike">
                          <a:effectLst/>
                        </a:rPr>
                        <a:t>1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Requirement gathering, documentation, UAT, STM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79469186"/>
                  </a:ext>
                </a:extLst>
              </a:tr>
              <a:tr h="59539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1100" u="none" strike="noStrike">
                          <a:effectLst/>
                        </a:rPr>
                        <a:t>Front-end developer 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IN" sz="1100" u="none" strike="noStrike">
                          <a:effectLst/>
                        </a:rPr>
                        <a:t>2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UI development, integretion with backend, responsive design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524121864"/>
                  </a:ext>
                </a:extLst>
              </a:tr>
              <a:tr h="52616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1100" u="none" strike="noStrike">
                          <a:effectLst/>
                        </a:rPr>
                        <a:t>Back-end developer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IN" sz="1100" u="none" strike="noStrike">
                          <a:effectLst/>
                        </a:rPr>
                        <a:t>2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1100" u="none" strike="noStrike">
                          <a:effectLst/>
                        </a:rPr>
                        <a:t>Logic implimentation, API development, Database interaction.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273137515"/>
                  </a:ext>
                </a:extLst>
              </a:tr>
              <a:tr h="48462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1100" u="none" strike="noStrike">
                          <a:effectLst/>
                        </a:rPr>
                        <a:t>UI/UX Desingner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IN" sz="1100" u="none" strike="noStrike">
                          <a:effectLst/>
                        </a:rPr>
                        <a:t>1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1100" u="none" strike="noStrike">
                          <a:effectLst/>
                        </a:rPr>
                        <a:t>Wireframe mockups,UI logouts, user flows 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431810900"/>
                  </a:ext>
                </a:extLst>
              </a:tr>
              <a:tr h="54000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1100" u="none" strike="noStrike">
                          <a:effectLst/>
                        </a:rPr>
                        <a:t>QA tester 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IN" sz="1100" u="none" strike="noStrike">
                          <a:effectLst/>
                        </a:rPr>
                        <a:t>2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1100" u="none" strike="noStrike">
                          <a:effectLst/>
                        </a:rPr>
                        <a:t>Intergretion, system testing, bug logging, UAT support.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581140243"/>
                  </a:ext>
                </a:extLst>
              </a:tr>
              <a:tr h="56770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1100" u="none" strike="noStrike">
                          <a:effectLst/>
                        </a:rPr>
                        <a:t>DevOps Engineer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IN" sz="1100" u="none" strike="noStrike">
                          <a:effectLst/>
                        </a:rPr>
                        <a:t>1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Deployement, testing setup, performance tuning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957800342"/>
                  </a:ext>
                </a:extLst>
              </a:tr>
              <a:tr h="49846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1100" u="none" strike="noStrike">
                          <a:effectLst/>
                        </a:rPr>
                        <a:t>Project Manager 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IN" sz="1100" u="none" strike="noStrike">
                          <a:effectLst/>
                        </a:rPr>
                        <a:t>1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Timeline, scope, and budget monitoring, client cordination.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419259850"/>
                  </a:ext>
                </a:extLst>
              </a:tr>
              <a:tr h="67847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1100" u="none" strike="noStrike">
                          <a:effectLst/>
                        </a:rPr>
                        <a:t>Trainer support staff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IN" sz="1100" u="none" strike="noStrike">
                          <a:effectLst/>
                        </a:rPr>
                        <a:t>1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Conduct user tracing, respond to support, queries post </a:t>
                      </a:r>
                      <a:r>
                        <a:rPr lang="en-US" sz="1100" u="none" strike="noStrike" dirty="0" err="1">
                          <a:effectLst/>
                        </a:rPr>
                        <a:t>lounch</a:t>
                      </a:r>
                      <a:r>
                        <a:rPr lang="en-US" sz="1100" u="none" strike="noStrike" dirty="0">
                          <a:effectLst/>
                        </a:rPr>
                        <a:t>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4708859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29649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F283DE1-15CE-7B13-3A2B-8A1B76E0E8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019644"/>
              </p:ext>
            </p:extLst>
          </p:nvPr>
        </p:nvGraphicFramePr>
        <p:xfrm>
          <a:off x="2381693" y="1360966"/>
          <a:ext cx="8027581" cy="434871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027581">
                  <a:extLst>
                    <a:ext uri="{9D8B030D-6E8A-4147-A177-3AD203B41FA5}">
                      <a16:colId xmlns:a16="http://schemas.microsoft.com/office/drawing/2014/main" val="998320409"/>
                    </a:ext>
                  </a:extLst>
                </a:gridCol>
              </a:tblGrid>
              <a:tr h="55002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11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                     SISTUATIONS AND BACKGROUND</a:t>
                      </a:r>
                      <a:endParaRPr lang="en-IN" sz="11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310090662"/>
                  </a:ext>
                </a:extLst>
              </a:tr>
              <a:tr h="56172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online shopping currently provide the good products and things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562396358"/>
                  </a:ext>
                </a:extLst>
              </a:tr>
              <a:tr h="45640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 in online like flipkart and amozon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56829238"/>
                  </a:ext>
                </a:extLst>
              </a:tr>
              <a:tr h="62960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 and its provid 24/7 service to the customers it’s a very inefficient and limits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599297554"/>
                  </a:ext>
                </a:extLst>
              </a:tr>
              <a:tr h="52662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and limits scability, and its time saving method to shopping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760748845"/>
                  </a:ext>
                </a:extLst>
              </a:tr>
              <a:tr h="51491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 it’s a manual testing application using devlopers and designers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386183636"/>
                  </a:ext>
                </a:extLst>
              </a:tr>
              <a:tr h="47981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and all kind of resourcess workes for this applications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748741298"/>
                  </a:ext>
                </a:extLst>
              </a:tr>
              <a:tr h="62960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 this application back ground situation Empact on application success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7282843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4906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1D31B6F-9F77-619B-F08F-7A85DCDC78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0074705"/>
              </p:ext>
            </p:extLst>
          </p:nvPr>
        </p:nvGraphicFramePr>
        <p:xfrm>
          <a:off x="1679944" y="1297171"/>
          <a:ext cx="9367284" cy="47952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367284">
                  <a:extLst>
                    <a:ext uri="{9D8B030D-6E8A-4147-A177-3AD203B41FA5}">
                      <a16:colId xmlns:a16="http://schemas.microsoft.com/office/drawing/2014/main" val="2632948455"/>
                    </a:ext>
                  </a:extLst>
                </a:gridCol>
              </a:tblGrid>
              <a:tr h="70518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11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                                 OPPORTUNITIES </a:t>
                      </a:r>
                      <a:endParaRPr lang="en-IN" sz="11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012665402"/>
                  </a:ext>
                </a:extLst>
              </a:tr>
              <a:tr h="73653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 * Peoples gets jobs and its time saving metod, convinate shopping provise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344975590"/>
                  </a:ext>
                </a:extLst>
              </a:tr>
              <a:tr h="75220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 * customers getting discounts and reasonble price for products.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577808191"/>
                  </a:ext>
                </a:extLst>
              </a:tr>
              <a:tr h="61116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 * costomers make wider product selection with good product information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88137962"/>
                  </a:ext>
                </a:extLst>
              </a:tr>
              <a:tr h="59549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 *   provide 24/7 service to customers and get fast deliveries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829494769"/>
                  </a:ext>
                </a:extLst>
              </a:tr>
              <a:tr h="70518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 * generate the employment for IT non-IT people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77405425"/>
                  </a:ext>
                </a:extLst>
              </a:tr>
              <a:tr h="68951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 * peoples get marketing jobs and live shopping support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631741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36191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301</Words>
  <Application>Microsoft Office PowerPoint</Application>
  <PresentationFormat>Widescreen</PresentationFormat>
  <Paragraphs>57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Aptos Display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prasad mudhiraj</dc:creator>
  <cp:lastModifiedBy>suthari srikanth</cp:lastModifiedBy>
  <cp:revision>2</cp:revision>
  <dcterms:created xsi:type="dcterms:W3CDTF">2025-07-03T08:49:23Z</dcterms:created>
  <dcterms:modified xsi:type="dcterms:W3CDTF">2025-07-14T08:25:02Z</dcterms:modified>
</cp:coreProperties>
</file>