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69" r:id="rId4"/>
    <p:sldId id="270" r:id="rId5"/>
    <p:sldId id="258" r:id="rId6"/>
    <p:sldId id="260" r:id="rId7"/>
    <p:sldId id="261" r:id="rId8"/>
    <p:sldId id="262" r:id="rId9"/>
    <p:sldId id="263" r:id="rId10"/>
    <p:sldId id="264" r:id="rId11"/>
    <p:sldId id="265" r:id="rId12"/>
    <p:sldId id="268" r:id="rId13"/>
    <p:sldId id="266" r:id="rId14"/>
    <p:sldId id="271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D4D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97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19FE9-2DBC-45C3-8C8F-8BA6AB7E870F}" type="datetimeFigureOut">
              <a:rPr lang="en-IN" smtClean="0"/>
              <a:t>28-08-2025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4FCB8-5B66-45DD-AFDD-091E08D797B4}" type="slidenum">
              <a:rPr lang="en-IN" smtClean="0"/>
              <a:t>‹#›</a:t>
            </a:fld>
            <a:endParaRPr lang="en-IN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27550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19FE9-2DBC-45C3-8C8F-8BA6AB7E870F}" type="datetimeFigureOut">
              <a:rPr lang="en-IN" smtClean="0"/>
              <a:t>28-08-2025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4FCB8-5B66-45DD-AFDD-091E08D797B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39915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19FE9-2DBC-45C3-8C8F-8BA6AB7E870F}" type="datetimeFigureOut">
              <a:rPr lang="en-IN" smtClean="0"/>
              <a:t>28-08-2025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4FCB8-5B66-45DD-AFDD-091E08D797B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71879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19FE9-2DBC-45C3-8C8F-8BA6AB7E870F}" type="datetimeFigureOut">
              <a:rPr lang="en-IN" smtClean="0"/>
              <a:t>28-08-2025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4FCB8-5B66-45DD-AFDD-091E08D797B4}" type="slidenum">
              <a:rPr lang="en-IN" smtClean="0"/>
              <a:t>‹#›</a:t>
            </a:fld>
            <a:endParaRPr lang="en-IN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226402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19FE9-2DBC-45C3-8C8F-8BA6AB7E870F}" type="datetimeFigureOut">
              <a:rPr lang="en-IN" smtClean="0"/>
              <a:t>28-08-2025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4FCB8-5B66-45DD-AFDD-091E08D797B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971010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19FE9-2DBC-45C3-8C8F-8BA6AB7E870F}" type="datetimeFigureOut">
              <a:rPr lang="en-IN" smtClean="0"/>
              <a:t>28-08-2025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4FCB8-5B66-45DD-AFDD-091E08D797B4}" type="slidenum">
              <a:rPr lang="en-IN" smtClean="0"/>
              <a:t>‹#›</a:t>
            </a:fld>
            <a:endParaRPr lang="en-IN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634512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19FE9-2DBC-45C3-8C8F-8BA6AB7E870F}" type="datetimeFigureOut">
              <a:rPr lang="en-IN" smtClean="0"/>
              <a:t>28-08-2025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4FCB8-5B66-45DD-AFDD-091E08D797B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975032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19FE9-2DBC-45C3-8C8F-8BA6AB7E870F}" type="datetimeFigureOut">
              <a:rPr lang="en-IN" smtClean="0"/>
              <a:t>28-08-2025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4FCB8-5B66-45DD-AFDD-091E08D797B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147764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19FE9-2DBC-45C3-8C8F-8BA6AB7E870F}" type="datetimeFigureOut">
              <a:rPr lang="en-IN" smtClean="0"/>
              <a:t>28-08-2025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4FCB8-5B66-45DD-AFDD-091E08D797B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145098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19FE9-2DBC-45C3-8C8F-8BA6AB7E870F}" type="datetimeFigureOut">
              <a:rPr lang="en-IN" smtClean="0"/>
              <a:t>28-08-2025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4FCB8-5B66-45DD-AFDD-091E08D797B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37880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19FE9-2DBC-45C3-8C8F-8BA6AB7E870F}" type="datetimeFigureOut">
              <a:rPr lang="en-IN" smtClean="0"/>
              <a:t>28-08-2025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4FCB8-5B66-45DD-AFDD-091E08D797B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04239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19FE9-2DBC-45C3-8C8F-8BA6AB7E870F}" type="datetimeFigureOut">
              <a:rPr lang="en-IN" smtClean="0"/>
              <a:t>28-08-2025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4FCB8-5B66-45DD-AFDD-091E08D797B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049990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19FE9-2DBC-45C3-8C8F-8BA6AB7E870F}" type="datetimeFigureOut">
              <a:rPr lang="en-IN" smtClean="0"/>
              <a:t>28-08-2025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4FCB8-5B66-45DD-AFDD-091E08D797B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45790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19FE9-2DBC-45C3-8C8F-8BA6AB7E870F}" type="datetimeFigureOut">
              <a:rPr lang="en-IN" smtClean="0"/>
              <a:t>28-08-2025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4FCB8-5B66-45DD-AFDD-091E08D797B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270164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19FE9-2DBC-45C3-8C8F-8BA6AB7E870F}" type="datetimeFigureOut">
              <a:rPr lang="en-IN" smtClean="0"/>
              <a:t>28-08-2025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4FCB8-5B66-45DD-AFDD-091E08D797B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484006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19FE9-2DBC-45C3-8C8F-8BA6AB7E870F}" type="datetimeFigureOut">
              <a:rPr lang="en-IN" smtClean="0"/>
              <a:t>28-08-2025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4FCB8-5B66-45DD-AFDD-091E08D797B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56936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19FE9-2DBC-45C3-8C8F-8BA6AB7E870F}" type="datetimeFigureOut">
              <a:rPr lang="en-IN" smtClean="0"/>
              <a:t>28-08-2025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4FCB8-5B66-45DD-AFDD-091E08D797B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55992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72719FE9-2DBC-45C3-8C8F-8BA6AB7E870F}" type="datetimeFigureOut">
              <a:rPr lang="en-IN" smtClean="0"/>
              <a:t>28-08-2025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F8C4FCB8-5B66-45DD-AFDD-091E08D797B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1551239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2165545" y="1628178"/>
            <a:ext cx="10129837" cy="1609299"/>
          </a:xfrm>
        </p:spPr>
        <p:txBody>
          <a:bodyPr>
            <a:normAutofit fontScale="90000"/>
          </a:bodyPr>
          <a:lstStyle/>
          <a:p>
            <a:pPr algn="ctr"/>
            <a:r>
              <a:rPr lang="en-IN" sz="67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SRT</a:t>
            </a:r>
            <a:r>
              <a:rPr lang="en-IN" sz="8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IN" sz="89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IN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single Review tool</a:t>
            </a:r>
            <a:br>
              <a:rPr lang="en-IN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IN" sz="3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OPTIFLOW</a:t>
            </a:r>
            <a:br>
              <a:rPr lang="en-IN" sz="3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IN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WORKFLOW OPTIMIZATION ENHANCEMENT</a:t>
            </a:r>
            <a:endParaRPr lang="en-IN" sz="4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24098" y="5186481"/>
            <a:ext cx="9831493" cy="818202"/>
          </a:xfrm>
        </p:spPr>
        <p:txBody>
          <a:bodyPr>
            <a:normAutofit lnSpcReduction="10000"/>
          </a:bodyPr>
          <a:lstStyle/>
          <a:p>
            <a:r>
              <a:rPr lang="en-US" dirty="0"/>
              <a:t>														</a:t>
            </a:r>
            <a:r>
              <a:rPr lang="en-US" sz="1200" b="1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PREPARED BY: </a:t>
            </a:r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Bandari Vaishnavi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											</a:t>
            </a:r>
            <a:r>
              <a:rPr lang="en-US" sz="1200" b="1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DATE: 28-08-2025</a:t>
            </a:r>
            <a:r>
              <a:rPr lang="en-US" dirty="0">
                <a:solidFill>
                  <a:srgbClr val="4D4D4D"/>
                </a:solidFill>
              </a:rPr>
              <a:t>		</a:t>
            </a:r>
            <a:endParaRPr lang="en-IN" dirty="0">
              <a:solidFill>
                <a:srgbClr val="4D4D4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25943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43630" y="869623"/>
            <a:ext cx="176041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Resources</a:t>
            </a:r>
            <a:endParaRPr lang="en-IN" sz="1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6E9FF861-2F26-4C71-9EE0-0355631801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3679220"/>
              </p:ext>
            </p:extLst>
          </p:nvPr>
        </p:nvGraphicFramePr>
        <p:xfrm>
          <a:off x="843630" y="5013679"/>
          <a:ext cx="7028656" cy="3617416"/>
        </p:xfrm>
        <a:graphic>
          <a:graphicData uri="http://schemas.openxmlformats.org/drawingml/2006/table">
            <a:tbl>
              <a:tblPr/>
              <a:tblGrid>
                <a:gridCol w="1757164">
                  <a:extLst>
                    <a:ext uri="{9D8B030D-6E8A-4147-A177-3AD203B41FA5}">
                      <a16:colId xmlns:a16="http://schemas.microsoft.com/office/drawing/2014/main" val="422785266"/>
                    </a:ext>
                  </a:extLst>
                </a:gridCol>
                <a:gridCol w="1757164">
                  <a:extLst>
                    <a:ext uri="{9D8B030D-6E8A-4147-A177-3AD203B41FA5}">
                      <a16:colId xmlns:a16="http://schemas.microsoft.com/office/drawing/2014/main" val="3733736177"/>
                    </a:ext>
                  </a:extLst>
                </a:gridCol>
                <a:gridCol w="1757164">
                  <a:extLst>
                    <a:ext uri="{9D8B030D-6E8A-4147-A177-3AD203B41FA5}">
                      <a16:colId xmlns:a16="http://schemas.microsoft.com/office/drawing/2014/main" val="965449774"/>
                    </a:ext>
                  </a:extLst>
                </a:gridCol>
                <a:gridCol w="1757164">
                  <a:extLst>
                    <a:ext uri="{9D8B030D-6E8A-4147-A177-3AD203B41FA5}">
                      <a16:colId xmlns:a16="http://schemas.microsoft.com/office/drawing/2014/main" val="2762779480"/>
                    </a:ext>
                  </a:extLst>
                </a:gridCol>
              </a:tblGrid>
              <a:tr h="301228"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L="75307" marR="75307" marT="37654" marB="376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500"/>
                    </a:p>
                  </a:txBody>
                  <a:tcPr marL="75307" marR="75307" marT="37654" marB="376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500"/>
                    </a:p>
                  </a:txBody>
                  <a:tcPr marL="75307" marR="75307" marT="37654" marB="376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500"/>
                    </a:p>
                  </a:txBody>
                  <a:tcPr marL="75307" marR="75307" marT="37654" marB="376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21031872"/>
                  </a:ext>
                </a:extLst>
              </a:tr>
              <a:tr h="753070">
                <a:tc>
                  <a:txBody>
                    <a:bodyPr/>
                    <a:lstStyle/>
                    <a:p>
                      <a:endParaRPr lang="en-US" sz="1500"/>
                    </a:p>
                  </a:txBody>
                  <a:tcPr marL="75307" marR="75307" marT="37654" marB="376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500"/>
                    </a:p>
                  </a:txBody>
                  <a:tcPr marL="75307" marR="75307" marT="37654" marB="376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L="75307" marR="75307" marT="37654" marB="376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500"/>
                    </a:p>
                  </a:txBody>
                  <a:tcPr marL="75307" marR="75307" marT="37654" marB="376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5854411"/>
                  </a:ext>
                </a:extLst>
              </a:tr>
              <a:tr h="753070">
                <a:tc>
                  <a:txBody>
                    <a:bodyPr/>
                    <a:lstStyle/>
                    <a:p>
                      <a:endParaRPr lang="en-US" sz="1500"/>
                    </a:p>
                  </a:txBody>
                  <a:tcPr marL="75307" marR="75307" marT="37654" marB="376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L="75307" marR="75307" marT="37654" marB="376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L="75307" marR="75307" marT="37654" marB="376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500"/>
                    </a:p>
                  </a:txBody>
                  <a:tcPr marL="75307" marR="75307" marT="37654" marB="376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3352852"/>
                  </a:ext>
                </a:extLst>
              </a:tr>
              <a:tr h="753070">
                <a:tc>
                  <a:txBody>
                    <a:bodyPr/>
                    <a:lstStyle/>
                    <a:p>
                      <a:endParaRPr lang="en-US" sz="1500"/>
                    </a:p>
                  </a:txBody>
                  <a:tcPr marL="75307" marR="75307" marT="37654" marB="376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500"/>
                    </a:p>
                  </a:txBody>
                  <a:tcPr marL="75307" marR="75307" marT="37654" marB="376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500"/>
                    </a:p>
                  </a:txBody>
                  <a:tcPr marL="75307" marR="75307" marT="37654" marB="376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500"/>
                    </a:p>
                  </a:txBody>
                  <a:tcPr marL="75307" marR="75307" marT="37654" marB="376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07170587"/>
                  </a:ext>
                </a:extLst>
              </a:tr>
              <a:tr h="527149">
                <a:tc>
                  <a:txBody>
                    <a:bodyPr/>
                    <a:lstStyle/>
                    <a:p>
                      <a:endParaRPr lang="en-US" sz="1500"/>
                    </a:p>
                  </a:txBody>
                  <a:tcPr marL="75307" marR="75307" marT="37654" marB="376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500"/>
                    </a:p>
                  </a:txBody>
                  <a:tcPr marL="75307" marR="75307" marT="37654" marB="376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500"/>
                    </a:p>
                  </a:txBody>
                  <a:tcPr marL="75307" marR="75307" marT="37654" marB="376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500"/>
                    </a:p>
                  </a:txBody>
                  <a:tcPr marL="75307" marR="75307" marT="37654" marB="376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5851432"/>
                  </a:ext>
                </a:extLst>
              </a:tr>
              <a:tr h="527149"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L="75307" marR="75307" marT="37654" marB="376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500"/>
                    </a:p>
                  </a:txBody>
                  <a:tcPr marL="75307" marR="75307" marT="37654" marB="376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500"/>
                    </a:p>
                  </a:txBody>
                  <a:tcPr marL="75307" marR="75307" marT="37654" marB="376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L="75307" marR="75307" marT="37654" marB="376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5735132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6412D1C8-7796-4C5F-90C4-34AC75B559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3591209"/>
              </p:ext>
            </p:extLst>
          </p:nvPr>
        </p:nvGraphicFramePr>
        <p:xfrm>
          <a:off x="1955409" y="1615721"/>
          <a:ext cx="8145852" cy="4362463"/>
        </p:xfrm>
        <a:graphic>
          <a:graphicData uri="http://schemas.openxmlformats.org/drawingml/2006/table">
            <a:tbl>
              <a:tblPr/>
              <a:tblGrid>
                <a:gridCol w="1997613">
                  <a:extLst>
                    <a:ext uri="{9D8B030D-6E8A-4147-A177-3AD203B41FA5}">
                      <a16:colId xmlns:a16="http://schemas.microsoft.com/office/drawing/2014/main" val="767520293"/>
                    </a:ext>
                  </a:extLst>
                </a:gridCol>
                <a:gridCol w="2041617">
                  <a:extLst>
                    <a:ext uri="{9D8B030D-6E8A-4147-A177-3AD203B41FA5}">
                      <a16:colId xmlns:a16="http://schemas.microsoft.com/office/drawing/2014/main" val="1207671543"/>
                    </a:ext>
                  </a:extLst>
                </a:gridCol>
                <a:gridCol w="2053311">
                  <a:extLst>
                    <a:ext uri="{9D8B030D-6E8A-4147-A177-3AD203B41FA5}">
                      <a16:colId xmlns:a16="http://schemas.microsoft.com/office/drawing/2014/main" val="2455750822"/>
                    </a:ext>
                  </a:extLst>
                </a:gridCol>
                <a:gridCol w="2053311">
                  <a:extLst>
                    <a:ext uri="{9D8B030D-6E8A-4147-A177-3AD203B41FA5}">
                      <a16:colId xmlns:a16="http://schemas.microsoft.com/office/drawing/2014/main" val="2116631068"/>
                    </a:ext>
                  </a:extLst>
                </a:gridCol>
              </a:tblGrid>
              <a:tr h="297485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Role</a:t>
                      </a:r>
                    </a:p>
                  </a:txBody>
                  <a:tcPr marL="50205" marR="50205" marT="25102" marB="251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Count</a:t>
                      </a:r>
                    </a:p>
                  </a:txBody>
                  <a:tcPr marL="50205" marR="50205" marT="25102" marB="251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Company</a:t>
                      </a:r>
                    </a:p>
                  </a:txBody>
                  <a:tcPr marL="50205" marR="50205" marT="25102" marB="251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Involvement</a:t>
                      </a:r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16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Period</a:t>
                      </a:r>
                    </a:p>
                  </a:txBody>
                  <a:tcPr marL="50205" marR="50205" marT="25102" marB="251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6672665"/>
                  </a:ext>
                </a:extLst>
              </a:tr>
              <a:tr h="454444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Project Manager</a:t>
                      </a:r>
                      <a:endParaRPr lang="en-US" sz="16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0205" marR="50205" marT="25102" marB="251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1</a:t>
                      </a:r>
                    </a:p>
                  </a:txBody>
                  <a:tcPr marL="50205" marR="50205" marT="25102" marB="251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IT Solutions</a:t>
                      </a:r>
                    </a:p>
                  </a:txBody>
                  <a:tcPr marL="50205" marR="50205" marT="25102" marB="251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Full project (4 months)</a:t>
                      </a:r>
                    </a:p>
                  </a:txBody>
                  <a:tcPr marL="50205" marR="50205" marT="25102" marB="251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0920533"/>
                  </a:ext>
                </a:extLst>
              </a:tr>
              <a:tr h="454444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Java Developers</a:t>
                      </a:r>
                    </a:p>
                    <a:p>
                      <a:r>
                        <a:rPr lang="en-US" sz="1600" b="1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Devops</a:t>
                      </a:r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engineer , Python Developers</a:t>
                      </a:r>
                      <a:endParaRPr lang="en-US" sz="16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0205" marR="50205" marT="25102" marB="251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5</a:t>
                      </a:r>
                    </a:p>
                  </a:txBody>
                  <a:tcPr marL="50205" marR="50205" marT="25102" marB="251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IT Solutions</a:t>
                      </a:r>
                    </a:p>
                  </a:txBody>
                  <a:tcPr marL="50205" marR="50205" marT="25102" marB="251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2.5 months (Design to Testing)</a:t>
                      </a:r>
                    </a:p>
                  </a:txBody>
                  <a:tcPr marL="50205" marR="50205" marT="25102" marB="251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5943950"/>
                  </a:ext>
                </a:extLst>
              </a:tr>
              <a:tr h="454444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Database Admins</a:t>
                      </a:r>
                      <a:endParaRPr lang="en-US" sz="16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0205" marR="50205" marT="25102" marB="251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</a:t>
                      </a:r>
                    </a:p>
                  </a:txBody>
                  <a:tcPr marL="50205" marR="50205" marT="25102" marB="251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IT Solutions</a:t>
                      </a:r>
                    </a:p>
                  </a:txBody>
                  <a:tcPr marL="50205" marR="50205" marT="25102" marB="251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1.75 months (Design to Testing)</a:t>
                      </a:r>
                    </a:p>
                  </a:txBody>
                  <a:tcPr marL="50205" marR="50205" marT="25102" marB="251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84320306"/>
                  </a:ext>
                </a:extLst>
              </a:tr>
              <a:tr h="454444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System Admins</a:t>
                      </a:r>
                      <a:endParaRPr lang="en-US" sz="16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0205" marR="50205" marT="25102" marB="251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50205" marR="50205" marT="25102" marB="251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IT Solutions</a:t>
                      </a:r>
                    </a:p>
                  </a:txBody>
                  <a:tcPr marL="50205" marR="50205" marT="25102" marB="251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1.25 months (Dev, Testing, UAT)</a:t>
                      </a:r>
                    </a:p>
                  </a:txBody>
                  <a:tcPr marL="50205" marR="50205" marT="25102" marB="251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43979370"/>
                  </a:ext>
                </a:extLst>
              </a:tr>
              <a:tr h="454444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QA Testers</a:t>
                      </a:r>
                      <a:endParaRPr lang="en-US" sz="16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0205" marR="50205" marT="25102" marB="251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50205" marR="50205" marT="25102" marB="251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IT Solutions</a:t>
                      </a:r>
                    </a:p>
                  </a:txBody>
                  <a:tcPr marL="50205" marR="50205" marT="25102" marB="251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1.5 months (Testing &amp; UAT)</a:t>
                      </a:r>
                    </a:p>
                  </a:txBody>
                  <a:tcPr marL="50205" marR="50205" marT="25102" marB="251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32986688"/>
                  </a:ext>
                </a:extLst>
              </a:tr>
              <a:tr h="454444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Business Analyst (You)</a:t>
                      </a:r>
                      <a:endParaRPr lang="en-US" sz="16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0205" marR="50205" marT="25102" marB="251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50205" marR="50205" marT="25102" marB="251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IT Solutions</a:t>
                      </a:r>
                    </a:p>
                  </a:txBody>
                  <a:tcPr marL="50205" marR="50205" marT="25102" marB="251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Entire lifecycle (4 months)</a:t>
                      </a:r>
                    </a:p>
                  </a:txBody>
                  <a:tcPr marL="50205" marR="50205" marT="25102" marB="251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67362889"/>
                  </a:ext>
                </a:extLst>
              </a:tr>
              <a:tr h="296917"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 marL="50205" marR="50205" marT="25102" marB="251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 marL="50205" marR="50205" marT="25102" marB="251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0205" marR="50205" marT="25102" marB="251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>
                        <a:solidFill>
                          <a:schemeClr val="bg1"/>
                        </a:solidFill>
                      </a:endParaRPr>
                    </a:p>
                  </a:txBody>
                  <a:tcPr marL="50205" marR="50205" marT="25102" marB="251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1894492"/>
                  </a:ext>
                </a:extLst>
              </a:tr>
              <a:tr h="296917">
                <a:tc>
                  <a:txBody>
                    <a:bodyPr/>
                    <a:lstStyle/>
                    <a:p>
                      <a:endParaRPr lang="en-US" sz="1600">
                        <a:solidFill>
                          <a:schemeClr val="bg1"/>
                        </a:solidFill>
                      </a:endParaRPr>
                    </a:p>
                  </a:txBody>
                  <a:tcPr marL="50205" marR="50205" marT="25102" marB="251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>
                        <a:solidFill>
                          <a:schemeClr val="bg1"/>
                        </a:solidFill>
                      </a:endParaRPr>
                    </a:p>
                  </a:txBody>
                  <a:tcPr marL="50205" marR="50205" marT="25102" marB="251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0205" marR="50205" marT="25102" marB="251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 marL="50205" marR="50205" marT="25102" marB="251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913561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43259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8643A93-6C0D-4694-B141-99E814141B4B}"/>
              </a:ext>
            </a:extLst>
          </p:cNvPr>
          <p:cNvSpPr txBox="1"/>
          <p:nvPr/>
        </p:nvSpPr>
        <p:spPr>
          <a:xfrm>
            <a:off x="984096" y="642413"/>
            <a:ext cx="59293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Total Duration: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4 months</a:t>
            </a:r>
            <a:b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Total Budget: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₹12,00,000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F2422B2-8B3E-477A-943E-81753DBF66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9659852"/>
              </p:ext>
            </p:extLst>
          </p:nvPr>
        </p:nvGraphicFramePr>
        <p:xfrm>
          <a:off x="1772529" y="1772530"/>
          <a:ext cx="8834513" cy="3919075"/>
        </p:xfrm>
        <a:graphic>
          <a:graphicData uri="http://schemas.openxmlformats.org/drawingml/2006/table">
            <a:tbl>
              <a:tblPr/>
              <a:tblGrid>
                <a:gridCol w="2198078">
                  <a:extLst>
                    <a:ext uri="{9D8B030D-6E8A-4147-A177-3AD203B41FA5}">
                      <a16:colId xmlns:a16="http://schemas.microsoft.com/office/drawing/2014/main" val="1664466660"/>
                    </a:ext>
                  </a:extLst>
                </a:gridCol>
                <a:gridCol w="2219178">
                  <a:extLst>
                    <a:ext uri="{9D8B030D-6E8A-4147-A177-3AD203B41FA5}">
                      <a16:colId xmlns:a16="http://schemas.microsoft.com/office/drawing/2014/main" val="1127628614"/>
                    </a:ext>
                  </a:extLst>
                </a:gridCol>
                <a:gridCol w="2205112">
                  <a:extLst>
                    <a:ext uri="{9D8B030D-6E8A-4147-A177-3AD203B41FA5}">
                      <a16:colId xmlns:a16="http://schemas.microsoft.com/office/drawing/2014/main" val="2144912697"/>
                    </a:ext>
                  </a:extLst>
                </a:gridCol>
                <a:gridCol w="2212145">
                  <a:extLst>
                    <a:ext uri="{9D8B030D-6E8A-4147-A177-3AD203B41FA5}">
                      <a16:colId xmlns:a16="http://schemas.microsoft.com/office/drawing/2014/main" val="1458702152"/>
                    </a:ext>
                  </a:extLst>
                </a:gridCol>
              </a:tblGrid>
              <a:tr h="306902"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Phase</a:t>
                      </a:r>
                    </a:p>
                  </a:txBody>
                  <a:tcPr marL="75307" marR="75307" marT="37654" marB="376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Duration</a:t>
                      </a:r>
                    </a:p>
                  </a:txBody>
                  <a:tcPr marL="75307" marR="75307" marT="37654" marB="376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Key</a:t>
                      </a:r>
                      <a:r>
                        <a:rPr lang="en-US" sz="15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15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Activities</a:t>
                      </a:r>
                    </a:p>
                  </a:txBody>
                  <a:tcPr marL="75307" marR="75307" marT="37654" marB="376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Estimated</a:t>
                      </a:r>
                      <a:r>
                        <a:rPr lang="en-US" sz="15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15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Cost</a:t>
                      </a:r>
                    </a:p>
                  </a:txBody>
                  <a:tcPr marL="75307" marR="75307" marT="37654" marB="376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0245898"/>
                  </a:ext>
                </a:extLst>
              </a:tr>
              <a:tr h="768605">
                <a:tc>
                  <a:txBody>
                    <a:bodyPr/>
                    <a:lstStyle/>
                    <a:p>
                      <a:r>
                        <a:rPr lang="en-US" sz="15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Requirement Gathering</a:t>
                      </a:r>
                      <a:endParaRPr lang="en-US" sz="15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307" marR="75307" marT="37654" marB="376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0.5 month</a:t>
                      </a:r>
                    </a:p>
                  </a:txBody>
                  <a:tcPr marL="75307" marR="75307" marT="37654" marB="376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Stakeholder interviews, documentation</a:t>
                      </a:r>
                    </a:p>
                  </a:txBody>
                  <a:tcPr marL="75307" marR="75307" marT="37654" marB="376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₹100,000</a:t>
                      </a:r>
                    </a:p>
                  </a:txBody>
                  <a:tcPr marL="75307" marR="75307" marT="37654" marB="376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25470482"/>
                  </a:ext>
                </a:extLst>
              </a:tr>
              <a:tr h="768605">
                <a:tc>
                  <a:txBody>
                    <a:bodyPr/>
                    <a:lstStyle/>
                    <a:p>
                      <a:r>
                        <a:rPr lang="en-US" sz="15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Design</a:t>
                      </a:r>
                      <a:endParaRPr lang="en-US" sz="15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307" marR="75307" marT="37654" marB="376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0.5 month</a:t>
                      </a:r>
                    </a:p>
                  </a:txBody>
                  <a:tcPr marL="75307" marR="75307" marT="37654" marB="376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Wireframes, architecture planning</a:t>
                      </a:r>
                    </a:p>
                  </a:txBody>
                  <a:tcPr marL="75307" marR="75307" marT="37654" marB="376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₹1,00,000</a:t>
                      </a:r>
                    </a:p>
                  </a:txBody>
                  <a:tcPr marL="75307" marR="75307" marT="37654" marB="376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7068843"/>
                  </a:ext>
                </a:extLst>
              </a:tr>
              <a:tr h="768605">
                <a:tc>
                  <a:txBody>
                    <a:bodyPr/>
                    <a:lstStyle/>
                    <a:p>
                      <a:r>
                        <a:rPr lang="en-US" sz="15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Development</a:t>
                      </a:r>
                      <a:endParaRPr lang="en-US" sz="15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307" marR="75307" marT="37654" marB="376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1.5 months</a:t>
                      </a:r>
                    </a:p>
                  </a:txBody>
                  <a:tcPr marL="75307" marR="75307" marT="37654" marB="376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Coding backend/frontend, DB setup</a:t>
                      </a:r>
                    </a:p>
                  </a:txBody>
                  <a:tcPr marL="75307" marR="75307" marT="37654" marB="376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₹7,00,000</a:t>
                      </a:r>
                    </a:p>
                  </a:txBody>
                  <a:tcPr marL="75307" marR="75307" marT="37654" marB="376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489393"/>
                  </a:ext>
                </a:extLst>
              </a:tr>
              <a:tr h="537753">
                <a:tc>
                  <a:txBody>
                    <a:bodyPr/>
                    <a:lstStyle/>
                    <a:p>
                      <a:r>
                        <a:rPr lang="en-US" sz="15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Testing</a:t>
                      </a:r>
                      <a:endParaRPr lang="en-US" sz="15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307" marR="75307" marT="37654" marB="376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0.5 month</a:t>
                      </a:r>
                    </a:p>
                  </a:txBody>
                  <a:tcPr marL="75307" marR="75307" marT="37654" marB="376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QA, integration, regression testing</a:t>
                      </a:r>
                    </a:p>
                  </a:txBody>
                  <a:tcPr marL="75307" marR="75307" marT="37654" marB="376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₹100,000</a:t>
                      </a:r>
                    </a:p>
                  </a:txBody>
                  <a:tcPr marL="75307" marR="75307" marT="37654" marB="376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4118431"/>
                  </a:ext>
                </a:extLst>
              </a:tr>
              <a:tr h="768605">
                <a:tc>
                  <a:txBody>
                    <a:bodyPr/>
                    <a:lstStyle/>
                    <a:p>
                      <a:r>
                        <a:rPr lang="en-US" sz="1500" b="1" u="none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User</a:t>
                      </a:r>
                      <a:r>
                        <a:rPr lang="en-US" sz="1500" b="1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15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Acceptance</a:t>
                      </a:r>
                      <a:r>
                        <a:rPr lang="en-US" sz="1500" b="1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15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Testing</a:t>
                      </a:r>
                      <a:r>
                        <a:rPr lang="en-US" sz="1500" b="1" dirty="0">
                          <a:solidFill>
                            <a:schemeClr val="bg1"/>
                          </a:solidFill>
                        </a:rPr>
                        <a:t> (</a:t>
                      </a:r>
                      <a:r>
                        <a:rPr lang="en-US" sz="15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UAT</a:t>
                      </a:r>
                      <a:r>
                        <a:rPr lang="en-US" sz="1500" b="1" dirty="0">
                          <a:solidFill>
                            <a:schemeClr val="bg1"/>
                          </a:solidFill>
                        </a:rPr>
                        <a:t>)</a:t>
                      </a:r>
                      <a:endParaRPr lang="en-US" sz="1500" dirty="0">
                        <a:solidFill>
                          <a:schemeClr val="bg1"/>
                        </a:solidFill>
                      </a:endParaRPr>
                    </a:p>
                  </a:txBody>
                  <a:tcPr marL="75307" marR="75307" marT="37654" marB="376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month</a:t>
                      </a:r>
                    </a:p>
                  </a:txBody>
                  <a:tcPr marL="75307" marR="75307" marT="37654" marB="376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Feedback, bug fixes, approval</a:t>
                      </a:r>
                    </a:p>
                  </a:txBody>
                  <a:tcPr marL="75307" marR="75307" marT="37654" marB="376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₹2,00,000</a:t>
                      </a:r>
                    </a:p>
                  </a:txBody>
                  <a:tcPr marL="75307" marR="75307" marT="37654" marB="376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788626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30921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1F84DD4-313C-4CA3-960E-F6D1D569061E}"/>
              </a:ext>
            </a:extLst>
          </p:cNvPr>
          <p:cNvSpPr txBox="1"/>
          <p:nvPr/>
        </p:nvSpPr>
        <p:spPr>
          <a:xfrm>
            <a:off x="2445544" y="900114"/>
            <a:ext cx="7300911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algn="l" rtl="0" eaLnBrk="1" latinLnBrk="0" hangingPunct="1">
              <a:spcBef>
                <a:spcPts val="0"/>
              </a:spcBef>
              <a:spcAft>
                <a:spcPts val="0"/>
              </a:spcAft>
            </a:pPr>
            <a:r>
              <a:rPr lang="en-IN" sz="2000" b="1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Other Resources:</a:t>
            </a:r>
          </a:p>
          <a:p>
            <a:pPr marL="0" algn="l" rtl="0" eaLnBrk="1" latinLnBrk="0" hangingPunct="1">
              <a:spcBef>
                <a:spcPts val="0"/>
              </a:spcBef>
              <a:spcAft>
                <a:spcPts val="0"/>
              </a:spcAft>
            </a:pPr>
            <a:endParaRPr lang="en-IN" sz="16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algn="l" rtl="0" eaLnBrk="1" latinLnBrk="0" hangingPunct="1">
              <a:spcBef>
                <a:spcPts val="0"/>
              </a:spcBef>
              <a:spcAft>
                <a:spcPts val="0"/>
              </a:spcAft>
            </a:pPr>
            <a:endParaRPr lang="en-US" sz="16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algn="l" rtl="0" eaLnBrk="1" latinLnBrk="0" hangingPunct="1">
              <a:spcBef>
                <a:spcPts val="0"/>
              </a:spcBef>
              <a:spcAft>
                <a:spcPts val="0"/>
              </a:spcAft>
            </a:pPr>
            <a:r>
              <a:rPr lang="en-IN" sz="1600" b="1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Hardware:</a:t>
            </a:r>
            <a:endParaRPr lang="en-US" sz="16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3736" indent="-173736" algn="l" rtl="0" eaLnBrk="1" latinLnBrk="0" hangingPunct="1">
              <a:spcBef>
                <a:spcPts val="0"/>
              </a:spcBef>
              <a:spcAft>
                <a:spcPts val="0"/>
              </a:spcAft>
            </a:pPr>
            <a:r>
              <a:rPr lang="en-IN" sz="16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Dedicated servers.</a:t>
            </a:r>
          </a:p>
          <a:p>
            <a:pPr marL="173736" indent="-173736" algn="l" rtl="0" eaLnBrk="1" latinLnBrk="0" hangingPunct="1">
              <a:spcBef>
                <a:spcPts val="0"/>
              </a:spcBef>
              <a:spcAft>
                <a:spcPts val="0"/>
              </a:spcAft>
            </a:pPr>
            <a:r>
              <a:rPr lang="en-IN" sz="16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Developer laptops/workstations</a:t>
            </a:r>
          </a:p>
          <a:p>
            <a:pPr marL="173736" indent="-173736" algn="l" rtl="0" eaLnBrk="1" latinLnBrk="0" hangingPunct="1">
              <a:spcBef>
                <a:spcPts val="0"/>
              </a:spcBef>
              <a:spcAft>
                <a:spcPts val="0"/>
              </a:spcAft>
            </a:pPr>
            <a:r>
              <a:rPr lang="en-IN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Storage and backup devices</a:t>
            </a:r>
          </a:p>
          <a:p>
            <a:pPr marL="173736" indent="-173736" algn="l" rtl="0" eaLnBrk="1" latinLnBrk="0" hangingPunct="1">
              <a:spcBef>
                <a:spcPts val="0"/>
              </a:spcBef>
              <a:spcAft>
                <a:spcPts val="0"/>
              </a:spcAft>
            </a:pPr>
            <a:r>
              <a:rPr lang="en-IN" sz="16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Redundancy hardware (RAID/ cloud)</a:t>
            </a:r>
          </a:p>
          <a:p>
            <a:pPr marL="173736" indent="-173736" algn="l" rtl="0" eaLnBrk="1" latinLnBrk="0" hangingPunct="1">
              <a:spcBef>
                <a:spcPts val="0"/>
              </a:spcBef>
              <a:spcAft>
                <a:spcPts val="0"/>
              </a:spcAft>
            </a:pPr>
            <a:r>
              <a:rPr lang="en-IN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I/O devices (monitors , projectors)</a:t>
            </a:r>
            <a:endParaRPr lang="en-IN" sz="1600" kern="120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algn="l" rtl="0" eaLnBrk="1" latinLnBrk="0" hangingPunct="1">
              <a:spcBef>
                <a:spcPts val="0"/>
              </a:spcBef>
              <a:spcAft>
                <a:spcPts val="0"/>
              </a:spcAft>
            </a:pPr>
            <a:r>
              <a:rPr lang="en-IN" sz="1600" b="1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Software:</a:t>
            </a:r>
            <a:endParaRPr lang="en-US" sz="16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3736" indent="-173736" algn="l" rtl="0" eaLnBrk="1" latinLnBrk="0" hangingPunct="1">
              <a:spcBef>
                <a:spcPts val="0"/>
              </a:spcBef>
              <a:spcAft>
                <a:spcPts val="0"/>
              </a:spcAft>
            </a:pPr>
            <a:r>
              <a:rPr lang="en-IN" sz="16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Optiflow</a:t>
            </a:r>
            <a:r>
              <a:rPr lang="en-IN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platform (core)</a:t>
            </a:r>
          </a:p>
          <a:p>
            <a:pPr marL="173736" indent="-173736" algn="l" rtl="0" eaLnBrk="1" latinLnBrk="0" hangingPunct="1">
              <a:spcBef>
                <a:spcPts val="0"/>
              </a:spcBef>
              <a:spcAft>
                <a:spcPts val="0"/>
              </a:spcAft>
            </a:pPr>
            <a:r>
              <a:rPr lang="en-IN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IDEs, Git for devel</a:t>
            </a:r>
            <a:r>
              <a:rPr lang="en-IN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opment</a:t>
            </a:r>
          </a:p>
          <a:p>
            <a:pPr marL="173736" indent="-173736" algn="l" rtl="0" eaLnBrk="1" latinLnBrk="0" hangingPunct="1">
              <a:spcBef>
                <a:spcPts val="0"/>
              </a:spcBef>
              <a:spcAft>
                <a:spcPts val="0"/>
              </a:spcAft>
            </a:pPr>
            <a:r>
              <a:rPr lang="en-IN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Testing tools (Selenium, JI</a:t>
            </a:r>
            <a:r>
              <a:rPr lang="en-IN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RA)</a:t>
            </a:r>
          </a:p>
          <a:p>
            <a:pPr marL="173736" indent="-173736" algn="l" rtl="0" eaLnBrk="1" latinLnBrk="0" hangingPunct="1">
              <a:spcBef>
                <a:spcPts val="0"/>
              </a:spcBef>
              <a:spcAft>
                <a:spcPts val="0"/>
              </a:spcAft>
            </a:pPr>
            <a:r>
              <a:rPr lang="en-IN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Design tool</a:t>
            </a:r>
            <a:r>
              <a:rPr lang="en-IN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 (</a:t>
            </a:r>
            <a:r>
              <a:rPr lang="en-IN" sz="16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Figma,Adobe</a:t>
            </a:r>
            <a:r>
              <a:rPr lang="en-IN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XD)</a:t>
            </a:r>
          </a:p>
          <a:p>
            <a:pPr marL="173736" indent="-173736" algn="l" rtl="0" eaLnBrk="1" latinLnBrk="0" hangingPunct="1">
              <a:spcBef>
                <a:spcPts val="0"/>
              </a:spcBef>
              <a:spcAft>
                <a:spcPts val="0"/>
              </a:spcAft>
            </a:pPr>
            <a:r>
              <a:rPr lang="en-IN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Collaboration tools (Teams)</a:t>
            </a:r>
          </a:p>
          <a:p>
            <a:pPr marL="173736" indent="-173736" algn="l" rtl="0" eaLnBrk="1" latinLnBrk="0" hangingPunct="1">
              <a:spcBef>
                <a:spcPts val="0"/>
              </a:spcBef>
              <a:spcAft>
                <a:spcPts val="0"/>
              </a:spcAft>
            </a:pPr>
            <a:r>
              <a:rPr lang="en-IN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Database (SQL)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en-IN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</a:t>
            </a:r>
            <a:r>
              <a:rPr lang="en-IN" sz="16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utomated </a:t>
            </a:r>
            <a:r>
              <a:rPr lang="en-IN" sz="16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url</a:t>
            </a:r>
            <a:r>
              <a:rPr lang="en-IN" sz="16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tools</a:t>
            </a:r>
            <a:endParaRPr lang="en-US" sz="16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algn="l" rtl="0" eaLnBrk="1" latinLnBrk="0" hangingPunct="1">
              <a:spcBef>
                <a:spcPts val="0"/>
              </a:spcBef>
              <a:spcAft>
                <a:spcPts val="0"/>
              </a:spcAft>
            </a:pPr>
            <a:r>
              <a:rPr lang="en-IN" sz="1600" b="1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Network:</a:t>
            </a:r>
            <a:endParaRPr lang="en-US" sz="16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3736" indent="-173736" algn="l" rtl="0" eaLnBrk="1" latinLnBrk="0" hangingPunct="1">
              <a:spcBef>
                <a:spcPts val="0"/>
              </a:spcBef>
              <a:spcAft>
                <a:spcPts val="0"/>
              </a:spcAft>
            </a:pPr>
            <a:r>
              <a:rPr lang="en-IN" sz="16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High-speed internet connections</a:t>
            </a:r>
            <a:endParaRPr lang="en-US" sz="16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3736" indent="-173736" algn="l" rtl="0" eaLnBrk="1" latinLnBrk="0" hangingPunct="1">
              <a:spcBef>
                <a:spcPts val="0"/>
              </a:spcBef>
              <a:spcAft>
                <a:spcPts val="0"/>
              </a:spcAft>
            </a:pPr>
            <a:r>
              <a:rPr lang="en-IN" sz="16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VPNs or secure email gateways for handling client data securely </a:t>
            </a:r>
          </a:p>
          <a:p>
            <a:pPr marL="173736" indent="-173736" algn="l" rtl="0" eaLnBrk="1" latinLnBrk="0" hangingPunct="1">
              <a:spcBef>
                <a:spcPts val="0"/>
              </a:spcBef>
              <a:spcAft>
                <a:spcPts val="0"/>
              </a:spcAft>
            </a:pPr>
            <a:r>
              <a:rPr lang="en-IN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APIs for integrations.</a:t>
            </a:r>
            <a:endParaRPr lang="en-US" sz="16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75382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27233" y="1166220"/>
            <a:ext cx="9356732" cy="4985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Risks and Dependencies</a:t>
            </a:r>
          </a:p>
          <a:p>
            <a:endParaRPr lang="en-IN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IN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IN" sz="14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Risks:</a:t>
            </a:r>
          </a:p>
          <a:p>
            <a:r>
              <a:rPr lang="en-IN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Resistance to UI changes .</a:t>
            </a:r>
          </a:p>
          <a:p>
            <a:r>
              <a:rPr lang="en-IN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Miscommunication on policy priority.</a:t>
            </a:r>
          </a:p>
          <a:p>
            <a:r>
              <a:rPr lang="en-IN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Bugs during integration.</a:t>
            </a:r>
          </a:p>
          <a:p>
            <a:endParaRPr lang="en-IN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IN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Dependencies:</a:t>
            </a:r>
          </a:p>
          <a:p>
            <a:r>
              <a:rPr lang="en-IN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IN" sz="2000" baseline="30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rd</a:t>
            </a:r>
            <a:r>
              <a:rPr lang="en-IN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party tools for highlighting and URL rendering. </a:t>
            </a:r>
          </a:p>
          <a:p>
            <a:r>
              <a:rPr lang="en-IN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Approval from policy owners for UI adjustments.</a:t>
            </a:r>
          </a:p>
          <a:p>
            <a:r>
              <a:rPr lang="en-IN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Content API for transcript controls.</a:t>
            </a:r>
          </a:p>
          <a:p>
            <a:endParaRPr lang="en-IN" sz="20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IN" sz="20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66355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3E32F9C-AB50-4351-ABB5-FB9EB368471B}"/>
              </a:ext>
            </a:extLst>
          </p:cNvPr>
          <p:cNvSpPr txBox="1"/>
          <p:nvPr/>
        </p:nvSpPr>
        <p:spPr>
          <a:xfrm>
            <a:off x="3042047" y="2529959"/>
            <a:ext cx="6107906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IN" sz="6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Thank You…. !</a:t>
            </a:r>
          </a:p>
        </p:txBody>
      </p:sp>
    </p:spTree>
    <p:extLst>
      <p:ext uri="{BB962C8B-B14F-4D97-AF65-F5344CB8AC3E}">
        <p14:creationId xmlns:p14="http://schemas.microsoft.com/office/powerpoint/2010/main" val="41647134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51554" y="1115314"/>
            <a:ext cx="9526229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2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Situation:</a:t>
            </a:r>
          </a:p>
          <a:p>
            <a:endParaRPr lang="en-US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Title:</a:t>
            </a:r>
            <a:r>
              <a:rPr lang="en-IN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N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Current Challenges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N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Manual effort required to locate key policy rules.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N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Scrolling through large transcripts is time-consuming.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N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URLs scattered across transcript text.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N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Risk of tagging errors without confirmation.</a:t>
            </a:r>
          </a:p>
          <a:p>
            <a:endParaRPr lang="en-US" sz="12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41947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CA9456-C2A0-4FEF-8A25-9A718D1ABF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69477" y="1312911"/>
            <a:ext cx="8534400" cy="4429125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1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Problems:</a:t>
            </a:r>
          </a:p>
          <a:p>
            <a:pPr marL="0" indent="0">
              <a:buNone/>
            </a:pP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8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Title: Challenges Identified</a:t>
            </a:r>
            <a:br>
              <a:rPr lang="en-US" sz="8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8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8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Only one out of many policies currently shows highlight keywords     making it difficult to verify ad compliance for the rest.</a:t>
            </a:r>
            <a:endParaRPr lang="en-IN" sz="8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IN" sz="8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Moderators spend excessive time navigating transcripts and locating URLs.</a:t>
            </a:r>
          </a:p>
          <a:p>
            <a:pPr marL="0" indent="0">
              <a:buNone/>
            </a:pPr>
            <a:r>
              <a:rPr lang="en-IN" sz="8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Serious escalation policy sits near “ None” option in UI , prone to  </a:t>
            </a:r>
            <a:r>
              <a:rPr lang="en-IN" sz="8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misclicks</a:t>
            </a:r>
            <a:r>
              <a:rPr lang="en-IN" sz="8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risk.</a:t>
            </a:r>
          </a:p>
          <a:p>
            <a:pPr marL="0" indent="0">
              <a:buNone/>
            </a:pPr>
            <a:r>
              <a:rPr lang="en-IN" sz="8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This results in slower processing, missed details, and an increased risk of mistakes.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99306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E87271-F637-413A-BA09-4840AB38A7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0488" y="1183444"/>
            <a:ext cx="8291024" cy="4491111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sz="5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Opportunity:</a:t>
            </a:r>
            <a:r>
              <a:rPr lang="en-US" sz="59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>
              <a:buNone/>
            </a:pPr>
            <a:endParaRPr lang="en-US" sz="24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5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Opportunities Title: Areas for Improvement </a:t>
            </a:r>
            <a:br>
              <a:rPr lang="en-US" sz="5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5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IN" sz="5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 introducing key enhancements, moderators can work smarter, not harder:</a:t>
            </a:r>
          </a:p>
          <a:p>
            <a:pPr marL="0" indent="0">
              <a:buNone/>
            </a:pPr>
            <a:r>
              <a:rPr lang="en-IN" sz="5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Quickly find key rules using highlights.</a:t>
            </a:r>
          </a:p>
          <a:p>
            <a:pPr marL="0" indent="0">
              <a:buNone/>
            </a:pPr>
            <a:r>
              <a:rPr lang="en-IN" sz="5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View all URLs in a single click.</a:t>
            </a:r>
          </a:p>
          <a:p>
            <a:pPr marL="0" indent="0">
              <a:buNone/>
            </a:pPr>
            <a:r>
              <a:rPr lang="en-IN" sz="5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Avoid scrolling large transcript texts.</a:t>
            </a:r>
          </a:p>
          <a:p>
            <a:pPr marL="0" indent="0">
              <a:buNone/>
            </a:pPr>
            <a:r>
              <a:rPr lang="en-IN" sz="5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Prevent serious tagging errors with confirmation pop-ups.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4263330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3543" y="1631852"/>
            <a:ext cx="7544557" cy="379868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Purpose Statement:</a:t>
            </a:r>
          </a:p>
          <a:p>
            <a:pPr marL="0" indent="0">
              <a:buNone/>
            </a:pPr>
            <a:r>
              <a:rPr lang="en-IN" sz="1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enhance the existing moderation workflow by implementing four targeted features that reduce manual effort, improve accuracy, and prevent critical errors — ultimately streamlining the daily operations of content moderators.</a:t>
            </a:r>
          </a:p>
          <a:p>
            <a:pPr marL="0" indent="0">
              <a:buNone/>
            </a:pPr>
            <a:r>
              <a:rPr lang="en-IN" b="1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Proposed Features</a:t>
            </a:r>
          </a:p>
          <a:p>
            <a:pPr marL="0" indent="0">
              <a:buNone/>
            </a:pPr>
            <a:r>
              <a:rPr lang="en-IN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Policy Highlights: Highlight key rules for quick scanning.</a:t>
            </a:r>
          </a:p>
          <a:p>
            <a:pPr marL="0" indent="0">
              <a:buNone/>
            </a:pPr>
            <a:r>
              <a:rPr lang="en-IN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URL Aggregator: Display all URLs in a popup window.</a:t>
            </a:r>
          </a:p>
          <a:p>
            <a:pPr marL="0" indent="0">
              <a:buNone/>
            </a:pPr>
            <a:r>
              <a:rPr lang="en-IN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Collapsible Transcript: Allow minimized transcript view.</a:t>
            </a:r>
          </a:p>
          <a:p>
            <a:pPr marL="0" indent="0">
              <a:buNone/>
            </a:pPr>
            <a:r>
              <a:rPr lang="en-IN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Escalation Confirmation: Prevent critical tagging errors.</a:t>
            </a:r>
          </a:p>
          <a:p>
            <a:pPr marL="0" indent="0">
              <a:buNone/>
            </a:pPr>
            <a:endParaRPr lang="en-IN" sz="1050" b="1" u="sng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50001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81319" y="1286845"/>
            <a:ext cx="3441968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Project Objectives:</a:t>
            </a:r>
          </a:p>
          <a:p>
            <a:endParaRPr lang="en-IN" sz="16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IN" sz="16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877567" y="2120949"/>
            <a:ext cx="9314146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IN" sz="3600" dirty="0"/>
          </a:p>
          <a:p>
            <a:r>
              <a:rPr lang="en-IN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IN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N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Integrate policy highlighters into the UI.</a:t>
            </a:r>
          </a:p>
          <a:p>
            <a:r>
              <a:rPr lang="en-IN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Provide centralized URL viewing.</a:t>
            </a:r>
          </a:p>
          <a:p>
            <a:r>
              <a:rPr lang="en-IN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Implement collapsible transcript sections.</a:t>
            </a:r>
          </a:p>
          <a:p>
            <a:r>
              <a:rPr lang="en-IN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Add confirmation prompts for escalations.</a:t>
            </a:r>
          </a:p>
          <a:p>
            <a:endParaRPr lang="en-IN" sz="20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95097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07560" y="2450945"/>
            <a:ext cx="8839201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>
              <a:buFont typeface="+mj-lt"/>
              <a:buAutoNum type="arabicPeriod"/>
            </a:pP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30% faster  policy referencing using highlighters.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Reduce URL navigation time by 50 %assessments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40% reduction in average page scroll length due to minimized text.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Eliminate escalation tagging errors by 90 %using reposition + pop-up.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60F2D06-1CF7-4474-9E88-DDD5A5B3C138}"/>
              </a:ext>
            </a:extLst>
          </p:cNvPr>
          <p:cNvSpPr txBox="1"/>
          <p:nvPr/>
        </p:nvSpPr>
        <p:spPr>
          <a:xfrm>
            <a:off x="1443038" y="1171575"/>
            <a:ext cx="49291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Success Criteria</a:t>
            </a:r>
          </a:p>
        </p:txBody>
      </p:sp>
    </p:spTree>
    <p:extLst>
      <p:ext uri="{BB962C8B-B14F-4D97-AF65-F5344CB8AC3E}">
        <p14:creationId xmlns:p14="http://schemas.microsoft.com/office/powerpoint/2010/main" val="40268837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79887" y="529269"/>
            <a:ext cx="358476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000" b="1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Waterfall Method/Approach</a:t>
            </a:r>
            <a:r>
              <a:rPr lang="en-IN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3" name="Rectangle 2"/>
          <p:cNvSpPr/>
          <p:nvPr/>
        </p:nvSpPr>
        <p:spPr>
          <a:xfrm>
            <a:off x="1062494" y="1215513"/>
            <a:ext cx="962562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IN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Waterfall model</a:t>
            </a:r>
            <a:r>
              <a:rPr lang="en-IN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is a linear and sequential approach where the project progresses through distinct phases. Each phase must be completed before the next begins, and there is typically no overlapping between phases.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57D57EB-7981-4398-B5B6-F82055D16754}"/>
              </a:ext>
            </a:extLst>
          </p:cNvPr>
          <p:cNvSpPr txBox="1"/>
          <p:nvPr/>
        </p:nvSpPr>
        <p:spPr>
          <a:xfrm>
            <a:off x="1108022" y="2271090"/>
            <a:ext cx="6643687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6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Requirement Gathering (0.5 month):</a:t>
            </a:r>
            <a:endParaRPr lang="en-US" sz="1600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Collected feedback from  employees, review current workflows.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Identify employee problem and feature feasibility.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Reviewed existing portal analytics and user behavior.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Defined business needs and system limitations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Estimated Cost:</a:t>
            </a:r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₹1lakh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BRD(Business Requirement Document)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Business Case Document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RTM Requirement Traceability Matrix</a:t>
            </a:r>
          </a:p>
          <a:p>
            <a:pPr lvl="1"/>
            <a:endParaRPr lang="en-US" sz="1600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6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Design (0.5 month):</a:t>
            </a:r>
            <a:endParaRPr lang="en-US" sz="1600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Created UI/UX wireframes/mockups  for new features and create workflows.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Updated system architecture documentation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Finalized workflows for </a:t>
            </a:r>
            <a:r>
              <a:rPr lang="en-US" sz="1400" dirty="0" err="1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Highlighters,url</a:t>
            </a:r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button, minus the extra content , change danger policy position and alert popup.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Use Case Spec Document , Use Case And Activity Diagrams</a:t>
            </a:r>
          </a:p>
          <a:p>
            <a:pPr lvl="1"/>
            <a:endParaRPr lang="en-US" sz="1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endParaRPr lang="en-US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endParaRPr lang="en-US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72912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2073DC8-D0DF-46F3-B9AE-8567D74FCF0F}"/>
              </a:ext>
            </a:extLst>
          </p:cNvPr>
          <p:cNvSpPr txBox="1"/>
          <p:nvPr/>
        </p:nvSpPr>
        <p:spPr>
          <a:xfrm>
            <a:off x="1443038" y="571500"/>
            <a:ext cx="8872538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6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Development (1.5 months):</a:t>
            </a:r>
            <a:endParaRPr lang="en-US" sz="1600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Frontend: UI component one single button , highlighters </a:t>
            </a:r>
            <a:r>
              <a:rPr lang="en-US" sz="1400" dirty="0" err="1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colouring</a:t>
            </a:r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Backend: Logic for highlighters, URL tab ,remove content , set popup for most impacted policy, linking red color for that serious biggest escalation policy.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Database: Schema updates for new features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Estimated Cost:</a:t>
            </a:r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₹7,00,000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Functional and Non-functional Requirement Document</a:t>
            </a:r>
          </a:p>
          <a:p>
            <a:pPr lvl="1"/>
            <a:endParaRPr lang="en-US" sz="1400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6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Testing (0.5 month):</a:t>
            </a:r>
            <a:endParaRPr lang="en-US" sz="1600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Unit testing of individual modules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Integration testing with SRT modules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Regression testing to ensure no disruption to current features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Estimated Cost:</a:t>
            </a:r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₹100,000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Test Case Document </a:t>
            </a:r>
          </a:p>
          <a:p>
            <a:pPr lvl="1"/>
            <a:endParaRPr lang="en-US" sz="1400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6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UAT (1 month):</a:t>
            </a:r>
            <a:endParaRPr lang="en-US" sz="1600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Conducted with selected employees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Collected feedback on usability and feature completeness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Final approval before full deployment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Estimated Cost:</a:t>
            </a:r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₹200,000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Sign off and Approval</a:t>
            </a:r>
          </a:p>
          <a:p>
            <a:pPr lvl="1"/>
            <a:endParaRPr lang="en-US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Total Estimated Budge 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₹12,00,000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4635219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1368</TotalTime>
  <Words>958</Words>
  <Application>Microsoft Office PowerPoint</Application>
  <PresentationFormat>Widescreen</PresentationFormat>
  <Paragraphs>176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Century Gothic</vt:lpstr>
      <vt:lpstr>Wingdings</vt:lpstr>
      <vt:lpstr>Wingdings 3</vt:lpstr>
      <vt:lpstr>Slice</vt:lpstr>
      <vt:lpstr>SRT  single Review tool  OPTIFLOW WORKFLOW OPTIMIZATION ENHANCEMENT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CERT ISSUE</dc:title>
  <dc:creator>Venkatesh Dhanana</dc:creator>
  <cp:lastModifiedBy>vamsi</cp:lastModifiedBy>
  <cp:revision>42</cp:revision>
  <dcterms:created xsi:type="dcterms:W3CDTF">2025-04-28T07:35:48Z</dcterms:created>
  <dcterms:modified xsi:type="dcterms:W3CDTF">2025-08-28T08:59:51Z</dcterms:modified>
</cp:coreProperties>
</file>