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9" r:id="rId6"/>
    <p:sldId id="260" r:id="rId7"/>
    <p:sldId id="261" r:id="rId8"/>
    <p:sldId id="262" r:id="rId9"/>
    <p:sldId id="263"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411C41-681E-00CA-8233-A8D2EBFAD7EE}" v="6" dt="2025-09-26T08:35:51.682"/>
    <p1510:client id="{E07AE17D-61DC-6882-8A38-3998B8FD9DDB}" v="6" dt="2025-09-26T09:33:23.6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12575099-B3AD-44D7-919B-BCB6DC3E7F21}" type="datetimeFigureOut">
              <a:rPr lang="en-US" dirty="0"/>
              <a:t>9/26/2025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395228645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F18115DA-6CBC-4AEF-A85F-371C66916CF8}" type="datetimeFigureOut">
              <a:rPr lang="en-US" dirty="0"/>
              <a:t>9/26/2025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1808264708"/>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A6007E4-95E8-4ABC-B20B-51235318A487}" type="datetimeFigureOut">
              <a:rPr lang="en-US" dirty="0"/>
              <a:t>9/26/2025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27877962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A4BF121-2723-4D35-ADA9-215CD054C4BC}" type="datetimeFigureOut">
              <a:rPr lang="en-US" dirty="0"/>
              <a:t>9/26/2025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46840232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C54F54BA-4BC6-480F-839C-951A49B248A9}" type="datetimeFigureOut">
              <a:rPr lang="en-US" dirty="0"/>
              <a:t>9/26/2025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171509014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0F9DD0EA-4726-4440-BF9D-E88296FC3068}" type="datetimeFigureOut">
              <a:rPr lang="en-US" dirty="0"/>
              <a:t>9/26/2025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209734583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19CAD10D-99D1-46B2-A85A-C16850FCF8CF}" type="datetimeFigureOut">
              <a:rPr lang="en-US" dirty="0"/>
              <a:t>9/26/2025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r>
              <a:rPr lang="en-US"/>
              <a:t>
              </a:t>
            </a:r>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2326742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48C67E51-34D6-4E3D-8F41-CC63EA446EDD}" type="datetimeFigureOut">
              <a:rPr lang="en-US" dirty="0"/>
              <a:t>9/26/2025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r>
              <a:rPr lang="en-US"/>
              <a:t>
              </a:t>
            </a:r>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448096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8D49E550-CE3F-497F-B953-7DE0932F91C0}" type="datetimeFigureOut">
              <a:rPr lang="en-US" dirty="0"/>
              <a:t>9/26/2025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r>
              <a:rPr lang="en-US"/>
              <a:t>
              </a:t>
            </a:r>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668221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17A0BF4-BAA0-4539-95F2-9C4277F97478}" type="datetimeFigureOut">
              <a:rPr lang="en-US" dirty="0"/>
              <a:t>9/26/2025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17102310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noChangeAspect="1"/>
          </p:cNvSpPr>
          <p:nvPr>
            <p:ph type="pic" idx="1"/>
          </p:nvPr>
        </p:nvSpPr>
        <p:spPr>
          <a:xfrm>
            <a:off x="5183188" y="1066800"/>
            <a:ext cx="6172200" cy="479425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2E9884E-D945-496C-84BE-49C61F78F9EC}" type="datetimeFigureOut">
              <a:rPr lang="en-US" dirty="0"/>
              <a:t>9/26/2025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E30AF5A0-43BB-4336-8627-9123B9144D80}" type="slidenum">
              <a:rPr lang="en-US" dirty="0"/>
              <a:t>‹#›</a:t>
            </a:fld>
            <a:endParaRPr lang="en-US"/>
          </a:p>
        </p:txBody>
      </p:sp>
    </p:spTree>
    <p:extLst>
      <p:ext uri="{BB962C8B-B14F-4D97-AF65-F5344CB8AC3E}">
        <p14:creationId xmlns:p14="http://schemas.microsoft.com/office/powerpoint/2010/main" val="231114674"/>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CD438618-DEE5-47CF-A8B2-A9E090D503CD}" type="datetimeFigureOut">
              <a:rPr lang="en-US" dirty="0"/>
              <a:t>9/26/2025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r>
              <a:rPr lang="en-US"/>
              <a:t>
              </a:t>
            </a:r>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E30AF5A0-43BB-4336-8627-9123B9144D80}" type="slidenum">
              <a:rPr lang="en-US" dirty="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234471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guide id="8" orient="horz" pos="45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2629" y="1976718"/>
            <a:ext cx="8512892" cy="1453014"/>
          </a:xfrm>
        </p:spPr>
        <p:txBody>
          <a:bodyPr>
            <a:normAutofit fontScale="90000"/>
          </a:bodyPr>
          <a:lstStyle/>
          <a:p>
            <a:r>
              <a:rPr lang="en-US">
                <a:ea typeface="+mj-lt"/>
                <a:cs typeface="+mj-lt"/>
              </a:rPr>
              <a:t>Project Title: Pushpin-Agile</a:t>
            </a:r>
          </a:p>
        </p:txBody>
      </p:sp>
      <p:sp>
        <p:nvSpPr>
          <p:cNvPr id="3" name="Subtitle 2"/>
          <p:cNvSpPr>
            <a:spLocks noGrp="1"/>
          </p:cNvSpPr>
          <p:nvPr>
            <p:ph type="subTitle" idx="1"/>
          </p:nvPr>
        </p:nvSpPr>
        <p:spPr>
          <a:xfrm>
            <a:off x="912629" y="3789261"/>
            <a:ext cx="5935540" cy="1287887"/>
          </a:xfrm>
        </p:spPr>
        <p:txBody>
          <a:bodyPr vert="horz" lIns="91440" tIns="45720" rIns="91440" bIns="45720" rtlCol="0" anchor="t">
            <a:normAutofit/>
          </a:bodyPr>
          <a:lstStyle/>
          <a:p>
            <a:r>
              <a:rPr lang="en-US" dirty="0"/>
              <a:t>Prepared By– Ankur </a:t>
            </a:r>
            <a:r>
              <a:rPr lang="en-US" dirty="0" err="1"/>
              <a:t>Ganvir</a:t>
            </a:r>
            <a:endParaRPr lang="en-US" dirty="0"/>
          </a:p>
          <a:p>
            <a:r>
              <a:rPr lang="en-US" dirty="0"/>
              <a:t>Date – Sep/26/2025</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4D70A-BBCB-0B11-74D0-26C5FD7BF3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463AA-283B-145D-89A5-78E244554F4A}"/>
              </a:ext>
            </a:extLst>
          </p:cNvPr>
          <p:cNvSpPr>
            <a:spLocks noGrp="1"/>
          </p:cNvSpPr>
          <p:nvPr>
            <p:ph type="title"/>
          </p:nvPr>
        </p:nvSpPr>
        <p:spPr/>
        <p:txBody>
          <a:bodyPr/>
          <a:lstStyle/>
          <a:p>
            <a:r>
              <a:rPr lang="en-US">
                <a:ea typeface="+mj-lt"/>
                <a:cs typeface="+mj-lt"/>
              </a:rPr>
              <a:t>Risks </a:t>
            </a:r>
            <a:endParaRPr lang="en-US"/>
          </a:p>
        </p:txBody>
      </p:sp>
      <p:sp>
        <p:nvSpPr>
          <p:cNvPr id="3" name="Content Placeholder 2">
            <a:extLst>
              <a:ext uri="{FF2B5EF4-FFF2-40B4-BE49-F238E27FC236}">
                <a16:creationId xmlns:a16="http://schemas.microsoft.com/office/drawing/2014/main" id="{A8918993-85AF-CEF0-6969-7D1C932D2BC4}"/>
              </a:ext>
            </a:extLst>
          </p:cNvPr>
          <p:cNvSpPr>
            <a:spLocks noGrp="1"/>
          </p:cNvSpPr>
          <p:nvPr>
            <p:ph idx="1"/>
          </p:nvPr>
        </p:nvSpPr>
        <p:spPr/>
        <p:txBody>
          <a:bodyPr vert="horz" lIns="91440" tIns="45720" rIns="91440" bIns="45720" rtlCol="0" anchor="t">
            <a:normAutofit/>
          </a:bodyPr>
          <a:lstStyle/>
          <a:p>
            <a:r>
              <a:rPr lang="en-US" b="1">
                <a:ea typeface="+mn-lt"/>
                <a:cs typeface="+mn-lt"/>
              </a:rPr>
              <a:t>Technical Risk:</a:t>
            </a:r>
            <a:r>
              <a:rPr lang="en-US">
                <a:ea typeface="+mn-lt"/>
                <a:cs typeface="+mn-lt"/>
              </a:rPr>
              <a:t> High complexity and potential time sinks due to deep integration with the legacy </a:t>
            </a:r>
            <a:r>
              <a:rPr lang="en-US" b="1">
                <a:ea typeface="+mn-lt"/>
                <a:cs typeface="+mn-lt"/>
              </a:rPr>
              <a:t>Axle framework</a:t>
            </a:r>
            <a:r>
              <a:rPr lang="en-US">
                <a:ea typeface="+mn-lt"/>
                <a:cs typeface="+mn-lt"/>
              </a:rPr>
              <a:t> and existing Java GSE/AngularJS stack.</a:t>
            </a:r>
            <a:endParaRPr lang="en-US"/>
          </a:p>
          <a:p>
            <a:r>
              <a:rPr lang="en-US" b="1">
                <a:ea typeface="+mn-lt"/>
                <a:cs typeface="+mn-lt"/>
              </a:rPr>
              <a:t>Scope Risk:</a:t>
            </a:r>
            <a:r>
              <a:rPr lang="en-US">
                <a:ea typeface="+mn-lt"/>
                <a:cs typeface="+mn-lt"/>
              </a:rPr>
              <a:t> Difficulty in accurately defining the boundary of what constitutes a "fake" edit, leading to potential scope creep in filter design.</a:t>
            </a:r>
            <a:endParaRPr lang="en-US"/>
          </a:p>
          <a:p>
            <a:r>
              <a:rPr lang="en-US" b="1">
                <a:ea typeface="+mn-lt"/>
                <a:cs typeface="+mn-lt"/>
              </a:rPr>
              <a:t>Adoption Risk:</a:t>
            </a:r>
            <a:r>
              <a:rPr lang="en-US">
                <a:ea typeface="+mn-lt"/>
                <a:cs typeface="+mn-lt"/>
              </a:rPr>
              <a:t> If the new human moderation UI is not highly efficient, operator adoption and productivity could suffer.</a:t>
            </a:r>
            <a:endParaRPr lang="en-US"/>
          </a:p>
          <a:p>
            <a:endParaRPr lang="en-US"/>
          </a:p>
        </p:txBody>
      </p:sp>
      <p:sp>
        <p:nvSpPr>
          <p:cNvPr id="4" name="Date Placeholder 3">
            <a:extLst>
              <a:ext uri="{FF2B5EF4-FFF2-40B4-BE49-F238E27FC236}">
                <a16:creationId xmlns:a16="http://schemas.microsoft.com/office/drawing/2014/main" id="{283C62C8-CF7F-8D9A-9509-F9D1030758DF}"/>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01954E85-72B0-9C48-A878-DFE8B19BCEC8}"/>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1A070E2D-C724-CBE6-7C7E-66B8B899EA46}"/>
              </a:ext>
            </a:extLst>
          </p:cNvPr>
          <p:cNvSpPr>
            <a:spLocks noGrp="1"/>
          </p:cNvSpPr>
          <p:nvPr>
            <p:ph type="sldNum" sz="quarter" idx="12"/>
          </p:nvPr>
        </p:nvSpPr>
        <p:spPr/>
        <p:txBody>
          <a:bodyPr/>
          <a:lstStyle/>
          <a:p>
            <a:fld id="{70C12960-6E85-460F-B6E3-5B82CB31AF3D}" type="slidenum">
              <a:rPr lang="en-US" dirty="0"/>
              <a:t>10</a:t>
            </a:fld>
            <a:endParaRPr lang="en-US"/>
          </a:p>
        </p:txBody>
      </p:sp>
    </p:spTree>
    <p:extLst>
      <p:ext uri="{BB962C8B-B14F-4D97-AF65-F5344CB8AC3E}">
        <p14:creationId xmlns:p14="http://schemas.microsoft.com/office/powerpoint/2010/main" val="988082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47406-5C1F-2D0B-F9BC-C7E9502435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D35EAC-4F9A-4B4B-92C0-4946F60D93E6}"/>
              </a:ext>
            </a:extLst>
          </p:cNvPr>
          <p:cNvSpPr>
            <a:spLocks noGrp="1"/>
          </p:cNvSpPr>
          <p:nvPr>
            <p:ph type="title"/>
          </p:nvPr>
        </p:nvSpPr>
        <p:spPr/>
        <p:txBody>
          <a:bodyPr/>
          <a:lstStyle/>
          <a:p>
            <a:r>
              <a:rPr lang="en-US"/>
              <a:t>Dependencies</a:t>
            </a:r>
          </a:p>
        </p:txBody>
      </p:sp>
      <p:sp>
        <p:nvSpPr>
          <p:cNvPr id="3" name="Content Placeholder 2">
            <a:extLst>
              <a:ext uri="{FF2B5EF4-FFF2-40B4-BE49-F238E27FC236}">
                <a16:creationId xmlns:a16="http://schemas.microsoft.com/office/drawing/2014/main" id="{F70869AC-EA81-EE27-CE21-895597324999}"/>
              </a:ext>
            </a:extLst>
          </p:cNvPr>
          <p:cNvSpPr>
            <a:spLocks noGrp="1"/>
          </p:cNvSpPr>
          <p:nvPr>
            <p:ph idx="1"/>
          </p:nvPr>
        </p:nvSpPr>
        <p:spPr/>
        <p:txBody>
          <a:bodyPr vert="horz" lIns="91440" tIns="45720" rIns="91440" bIns="45720" rtlCol="0" anchor="t">
            <a:normAutofit/>
          </a:bodyPr>
          <a:lstStyle/>
          <a:p>
            <a:r>
              <a:rPr lang="en-US" b="1"/>
              <a:t>Timely stakeholder availability for requirements</a:t>
            </a:r>
            <a:endParaRPr lang="en-US"/>
          </a:p>
          <a:p>
            <a:r>
              <a:rPr lang="en-US" b="1"/>
              <a:t>Access to internal systems and APIs</a:t>
            </a:r>
            <a:endParaRPr lang="en-US"/>
          </a:p>
          <a:p>
            <a:r>
              <a:rPr lang="en-US" b="1"/>
              <a:t>Support from Google Admins (for </a:t>
            </a:r>
            <a:r>
              <a:rPr lang="en-US" b="1" err="1"/>
              <a:t>Buganizer</a:t>
            </a:r>
            <a:r>
              <a:rPr lang="en-US" b="1"/>
              <a:t> config and access)</a:t>
            </a:r>
            <a:endParaRPr lang="en-US"/>
          </a:p>
          <a:p>
            <a:r>
              <a:rPr lang="en-US" b="1"/>
              <a:t>Coordination with IT/security for access control</a:t>
            </a:r>
            <a:endParaRPr lang="en-US"/>
          </a:p>
          <a:p>
            <a:r>
              <a:rPr lang="en-US" b="1"/>
              <a:t>Availability of training resources and facilitators</a:t>
            </a:r>
            <a:endParaRPr lang="en-US"/>
          </a:p>
          <a:p>
            <a:endParaRPr lang="en-US"/>
          </a:p>
        </p:txBody>
      </p:sp>
      <p:sp>
        <p:nvSpPr>
          <p:cNvPr id="4" name="Date Placeholder 3">
            <a:extLst>
              <a:ext uri="{FF2B5EF4-FFF2-40B4-BE49-F238E27FC236}">
                <a16:creationId xmlns:a16="http://schemas.microsoft.com/office/drawing/2014/main" id="{35BA2491-6D7B-6780-4566-FAE83D107459}"/>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7BB0B285-2716-B51B-9741-26674E0166D3}"/>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FF6B4C57-CB9C-DD91-F446-20F9D8BF50A0}"/>
              </a:ext>
            </a:extLst>
          </p:cNvPr>
          <p:cNvSpPr>
            <a:spLocks noGrp="1"/>
          </p:cNvSpPr>
          <p:nvPr>
            <p:ph type="sldNum" sz="quarter" idx="12"/>
          </p:nvPr>
        </p:nvSpPr>
        <p:spPr/>
        <p:txBody>
          <a:bodyPr/>
          <a:lstStyle/>
          <a:p>
            <a:fld id="{70C12960-6E85-460F-B6E3-5B82CB31AF3D}" type="slidenum">
              <a:rPr lang="en-US" dirty="0"/>
              <a:t>11</a:t>
            </a:fld>
            <a:endParaRPr lang="en-US"/>
          </a:p>
        </p:txBody>
      </p:sp>
    </p:spTree>
    <p:extLst>
      <p:ext uri="{BB962C8B-B14F-4D97-AF65-F5344CB8AC3E}">
        <p14:creationId xmlns:p14="http://schemas.microsoft.com/office/powerpoint/2010/main" val="1551491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90B42-8781-386E-6B28-8B68DB4289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355A86-3EA3-D073-F8BB-A67999C1014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14716A5-0D86-20BB-54E2-233DD13737A4}"/>
              </a:ext>
            </a:extLst>
          </p:cNvPr>
          <p:cNvSpPr>
            <a:spLocks noGrp="1"/>
          </p:cNvSpPr>
          <p:nvPr>
            <p:ph idx="1"/>
          </p:nvPr>
        </p:nvSpPr>
        <p:spPr/>
        <p:txBody>
          <a:bodyPr vert="horz" lIns="91440" tIns="45720" rIns="91440" bIns="45720" rtlCol="0" anchor="t">
            <a:normAutofit/>
          </a:bodyPr>
          <a:lstStyle/>
          <a:p>
            <a:r>
              <a:rPr lang="en-US"/>
              <a:t>Completed By: Ankur </a:t>
            </a:r>
            <a:r>
              <a:rPr lang="en-US" err="1"/>
              <a:t>Ganvir</a:t>
            </a:r>
            <a:endParaRPr lang="en-US"/>
          </a:p>
          <a:p>
            <a:r>
              <a:rPr lang="en-US"/>
              <a:t>Project Sponsor: XYZ</a:t>
            </a:r>
          </a:p>
          <a:p>
            <a:r>
              <a:rPr lang="en-US"/>
              <a:t>Project Manager: ABC</a:t>
            </a:r>
          </a:p>
        </p:txBody>
      </p:sp>
      <p:sp>
        <p:nvSpPr>
          <p:cNvPr id="4" name="Date Placeholder 3">
            <a:extLst>
              <a:ext uri="{FF2B5EF4-FFF2-40B4-BE49-F238E27FC236}">
                <a16:creationId xmlns:a16="http://schemas.microsoft.com/office/drawing/2014/main" id="{AD870C98-7F71-61FA-ACD7-3A3323A0E34A}"/>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B962F0EE-59BD-8A0E-DBA3-C48C9792D350}"/>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CCDA6959-A98D-B034-09F2-831043038BE8}"/>
              </a:ext>
            </a:extLst>
          </p:cNvPr>
          <p:cNvSpPr>
            <a:spLocks noGrp="1"/>
          </p:cNvSpPr>
          <p:nvPr>
            <p:ph type="sldNum" sz="quarter" idx="12"/>
          </p:nvPr>
        </p:nvSpPr>
        <p:spPr/>
        <p:txBody>
          <a:bodyPr/>
          <a:lstStyle/>
          <a:p>
            <a:fld id="{70C12960-6E85-460F-B6E3-5B82CB31AF3D}" type="slidenum">
              <a:rPr lang="en-US" dirty="0"/>
              <a:t>12</a:t>
            </a:fld>
            <a:endParaRPr lang="en-US"/>
          </a:p>
        </p:txBody>
      </p:sp>
    </p:spTree>
    <p:extLst>
      <p:ext uri="{BB962C8B-B14F-4D97-AF65-F5344CB8AC3E}">
        <p14:creationId xmlns:p14="http://schemas.microsoft.com/office/powerpoint/2010/main" val="445091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BECB0-729D-278E-3157-9A533DDD0744}"/>
              </a:ext>
            </a:extLst>
          </p:cNvPr>
          <p:cNvSpPr>
            <a:spLocks noGrp="1"/>
          </p:cNvSpPr>
          <p:nvPr>
            <p:ph type="title"/>
          </p:nvPr>
        </p:nvSpPr>
        <p:spPr/>
        <p:txBody>
          <a:bodyPr/>
          <a:lstStyle/>
          <a:p>
            <a:r>
              <a:rPr lang="en-US">
                <a:ea typeface="+mj-lt"/>
                <a:cs typeface="+mj-lt"/>
              </a:rPr>
              <a:t>Situation</a:t>
            </a:r>
            <a:endParaRPr lang="en-US"/>
          </a:p>
        </p:txBody>
      </p:sp>
      <p:sp>
        <p:nvSpPr>
          <p:cNvPr id="3" name="Content Placeholder 2">
            <a:extLst>
              <a:ext uri="{FF2B5EF4-FFF2-40B4-BE49-F238E27FC236}">
                <a16:creationId xmlns:a16="http://schemas.microsoft.com/office/drawing/2014/main" id="{6C0AAD03-C679-8B73-26B8-9AB282A3239F}"/>
              </a:ext>
            </a:extLst>
          </p:cNvPr>
          <p:cNvSpPr>
            <a:spLocks noGrp="1"/>
          </p:cNvSpPr>
          <p:nvPr>
            <p:ph idx="1"/>
          </p:nvPr>
        </p:nvSpPr>
        <p:spPr/>
        <p:txBody>
          <a:bodyPr vert="horz" lIns="91440" tIns="45720" rIns="91440" bIns="45720" rtlCol="0" anchor="t">
            <a:normAutofit/>
          </a:bodyPr>
          <a:lstStyle/>
          <a:p>
            <a:r>
              <a:rPr lang="en-US">
                <a:ea typeface="+mn-lt"/>
                <a:cs typeface="+mn-lt"/>
              </a:rPr>
              <a:t>In many areas, users struggle to access high-quality, reliable hardware tools due to limited availability in local stores and lack of trustworthy platforms. Hardware sellers often do not have the digital infrastructure to reach wider markets.</a:t>
            </a:r>
          </a:p>
          <a:p>
            <a:r>
              <a:rPr lang="en-US">
                <a:ea typeface="+mn-lt"/>
                <a:cs typeface="+mn-lt"/>
              </a:rPr>
              <a:t>The market for hardware tools is fragmented, with many buyers relying on physical stores or scattered online listings. This makes it difficult to find reliable tools, compare prices, or get doorstep delivery.</a:t>
            </a:r>
            <a:endParaRPr lang="en-US"/>
          </a:p>
        </p:txBody>
      </p:sp>
      <p:sp>
        <p:nvSpPr>
          <p:cNvPr id="4" name="Date Placeholder 3">
            <a:extLst>
              <a:ext uri="{FF2B5EF4-FFF2-40B4-BE49-F238E27FC236}">
                <a16:creationId xmlns:a16="http://schemas.microsoft.com/office/drawing/2014/main" id="{DB16D3C9-11E6-450D-DB73-41FC8954843B}"/>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EF9BCADD-4B00-5D08-E908-B2173C682E9B}"/>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9110BF69-6794-E178-68E9-F7FD0BB53926}"/>
              </a:ext>
            </a:extLst>
          </p:cNvPr>
          <p:cNvSpPr>
            <a:spLocks noGrp="1"/>
          </p:cNvSpPr>
          <p:nvPr>
            <p:ph type="sldNum" sz="quarter" idx="12"/>
          </p:nvPr>
        </p:nvSpPr>
        <p:spPr/>
        <p:txBody>
          <a:bodyPr/>
          <a:lstStyle/>
          <a:p>
            <a:fld id="{70C12960-6E85-460F-B6E3-5B82CB31AF3D}" type="slidenum">
              <a:rPr lang="en-US" dirty="0"/>
              <a:t>2</a:t>
            </a:fld>
            <a:endParaRPr lang="en-US"/>
          </a:p>
        </p:txBody>
      </p:sp>
    </p:spTree>
    <p:extLst>
      <p:ext uri="{BB962C8B-B14F-4D97-AF65-F5344CB8AC3E}">
        <p14:creationId xmlns:p14="http://schemas.microsoft.com/office/powerpoint/2010/main" val="1608668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2FC3A-84B0-ED8C-2018-1464DF197E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ED0882-15C4-4580-5EE2-57ECD87C4C28}"/>
              </a:ext>
            </a:extLst>
          </p:cNvPr>
          <p:cNvSpPr>
            <a:spLocks noGrp="1"/>
          </p:cNvSpPr>
          <p:nvPr>
            <p:ph type="title"/>
          </p:nvPr>
        </p:nvSpPr>
        <p:spPr/>
        <p:txBody>
          <a:bodyPr/>
          <a:lstStyle/>
          <a:p>
            <a:r>
              <a:rPr lang="en-US"/>
              <a:t>Problem</a:t>
            </a:r>
          </a:p>
        </p:txBody>
      </p:sp>
      <p:sp>
        <p:nvSpPr>
          <p:cNvPr id="3" name="Content Placeholder 2">
            <a:extLst>
              <a:ext uri="{FF2B5EF4-FFF2-40B4-BE49-F238E27FC236}">
                <a16:creationId xmlns:a16="http://schemas.microsoft.com/office/drawing/2014/main" id="{9D1F39FF-49B1-7D2D-A82D-BB067D2FF0F0}"/>
              </a:ext>
            </a:extLst>
          </p:cNvPr>
          <p:cNvSpPr>
            <a:spLocks noGrp="1"/>
          </p:cNvSpPr>
          <p:nvPr>
            <p:ph idx="1"/>
          </p:nvPr>
        </p:nvSpPr>
        <p:spPr/>
        <p:txBody>
          <a:bodyPr vert="horz" lIns="91440" tIns="45720" rIns="91440" bIns="45720" rtlCol="0" anchor="t">
            <a:normAutofit/>
          </a:bodyPr>
          <a:lstStyle/>
          <a:p>
            <a:r>
              <a:rPr lang="en-US">
                <a:ea typeface="+mn-lt"/>
                <a:cs typeface="+mn-lt"/>
              </a:rPr>
              <a:t>There is a disconnect between buyers and hardware tool sellers. Traditional hardware markets are fragmented, lack transparency, and do not offer product variety or price comparisons. Many users cannot find specific tools locally and are unsure of quality when ordering online.</a:t>
            </a:r>
          </a:p>
          <a:p>
            <a:r>
              <a:rPr lang="en-US">
                <a:ea typeface="+mn-lt"/>
                <a:cs typeface="+mn-lt"/>
              </a:rPr>
              <a:t>Lack of a centralized platform for hardware tools.</a:t>
            </a:r>
            <a:endParaRPr lang="en-US"/>
          </a:p>
          <a:p>
            <a:r>
              <a:rPr lang="en-US">
                <a:ea typeface="+mn-lt"/>
                <a:cs typeface="+mn-lt"/>
              </a:rPr>
              <a:t>Inconvenient offline shopping and limited access to variety.</a:t>
            </a:r>
            <a:endParaRPr lang="en-US"/>
          </a:p>
          <a:p>
            <a:r>
              <a:rPr lang="en-US">
                <a:ea typeface="+mn-lt"/>
                <a:cs typeface="+mn-lt"/>
              </a:rPr>
              <a:t>Sellers struggle to reach the right audience online.</a:t>
            </a:r>
            <a:endParaRPr lang="en-US"/>
          </a:p>
          <a:p>
            <a:endParaRPr lang="en-US"/>
          </a:p>
          <a:p>
            <a:endParaRPr lang="en-US"/>
          </a:p>
        </p:txBody>
      </p:sp>
      <p:sp>
        <p:nvSpPr>
          <p:cNvPr id="4" name="Date Placeholder 3">
            <a:extLst>
              <a:ext uri="{FF2B5EF4-FFF2-40B4-BE49-F238E27FC236}">
                <a16:creationId xmlns:a16="http://schemas.microsoft.com/office/drawing/2014/main" id="{9E02EBEC-997F-4037-6F7C-3928EEFCDF36}"/>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B7DF56CF-1BF3-9871-8632-F7680EEEEE5C}"/>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81AECA9C-CD7D-D76E-B227-9454DCABA649}"/>
              </a:ext>
            </a:extLst>
          </p:cNvPr>
          <p:cNvSpPr>
            <a:spLocks noGrp="1"/>
          </p:cNvSpPr>
          <p:nvPr>
            <p:ph type="sldNum" sz="quarter" idx="12"/>
          </p:nvPr>
        </p:nvSpPr>
        <p:spPr/>
        <p:txBody>
          <a:bodyPr/>
          <a:lstStyle/>
          <a:p>
            <a:fld id="{70C12960-6E85-460F-B6E3-5B82CB31AF3D}" type="slidenum">
              <a:rPr lang="en-US" dirty="0"/>
              <a:t>3</a:t>
            </a:fld>
            <a:endParaRPr lang="en-US"/>
          </a:p>
        </p:txBody>
      </p:sp>
    </p:spTree>
    <p:extLst>
      <p:ext uri="{BB962C8B-B14F-4D97-AF65-F5344CB8AC3E}">
        <p14:creationId xmlns:p14="http://schemas.microsoft.com/office/powerpoint/2010/main" val="1835992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2F2BA-206A-E6CC-7CE3-FD81F6F2BE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F12BB5-9789-E25D-6D9E-AA8D175745AA}"/>
              </a:ext>
            </a:extLst>
          </p:cNvPr>
          <p:cNvSpPr>
            <a:spLocks noGrp="1"/>
          </p:cNvSpPr>
          <p:nvPr>
            <p:ph type="title"/>
          </p:nvPr>
        </p:nvSpPr>
        <p:spPr/>
        <p:txBody>
          <a:bodyPr/>
          <a:lstStyle/>
          <a:p>
            <a:r>
              <a:rPr lang="en-US">
                <a:ea typeface="+mj-lt"/>
                <a:cs typeface="+mj-lt"/>
              </a:rPr>
              <a:t>Opportunity</a:t>
            </a:r>
            <a:endParaRPr lang="en-US"/>
          </a:p>
        </p:txBody>
      </p:sp>
      <p:sp>
        <p:nvSpPr>
          <p:cNvPr id="3" name="Content Placeholder 2">
            <a:extLst>
              <a:ext uri="{FF2B5EF4-FFF2-40B4-BE49-F238E27FC236}">
                <a16:creationId xmlns:a16="http://schemas.microsoft.com/office/drawing/2014/main" id="{E53FA894-7C2C-8F3E-D30D-D9806B9304E0}"/>
              </a:ext>
            </a:extLst>
          </p:cNvPr>
          <p:cNvSpPr>
            <a:spLocks noGrp="1"/>
          </p:cNvSpPr>
          <p:nvPr>
            <p:ph idx="1"/>
          </p:nvPr>
        </p:nvSpPr>
        <p:spPr/>
        <p:txBody>
          <a:bodyPr vert="horz" lIns="91440" tIns="45720" rIns="91440" bIns="45720" rtlCol="0" anchor="t">
            <a:normAutofit/>
          </a:bodyPr>
          <a:lstStyle/>
          <a:p>
            <a:r>
              <a:rPr lang="en-US">
                <a:ea typeface="+mn-lt"/>
                <a:cs typeface="+mn-lt"/>
              </a:rPr>
              <a:t>Create </a:t>
            </a:r>
            <a:r>
              <a:rPr lang="en-US" b="1">
                <a:ea typeface="+mn-lt"/>
                <a:cs typeface="+mn-lt"/>
              </a:rPr>
              <a:t>Pushpin</a:t>
            </a:r>
            <a:r>
              <a:rPr lang="en-US">
                <a:ea typeface="+mn-lt"/>
                <a:cs typeface="+mn-lt"/>
              </a:rPr>
              <a:t>, a dedicated online marketplace for hardware tools that connects users directly with verified sellers. This platform will allow easy browsing, comparison, secure payments, and delivery of hardware items across regions.</a:t>
            </a:r>
            <a:endParaRPr lang="en-US"/>
          </a:p>
          <a:p>
            <a:r>
              <a:rPr lang="en-US">
                <a:ea typeface="+mn-lt"/>
                <a:cs typeface="+mn-lt"/>
              </a:rPr>
              <a:t>Bridge the gap between buyers and sellers of hardware tools using an online platform.</a:t>
            </a:r>
            <a:endParaRPr lang="en-US"/>
          </a:p>
          <a:p>
            <a:r>
              <a:rPr lang="en-US">
                <a:ea typeface="+mn-lt"/>
                <a:cs typeface="+mn-lt"/>
              </a:rPr>
              <a:t>Provide a centralized marketplace for tool discovery, price comparison, and seamless transactions.</a:t>
            </a:r>
            <a:endParaRPr lang="en-US"/>
          </a:p>
          <a:p>
            <a:r>
              <a:rPr lang="en-US">
                <a:ea typeface="+mn-lt"/>
                <a:cs typeface="+mn-lt"/>
              </a:rPr>
              <a:t>Help sellers grow their reach and increase inventory turnover.</a:t>
            </a:r>
            <a:endParaRPr lang="en-US"/>
          </a:p>
          <a:p>
            <a:r>
              <a:rPr lang="en-US">
                <a:ea typeface="+mn-lt"/>
                <a:cs typeface="+mn-lt"/>
              </a:rPr>
              <a:t>Enable value-added services such as tool reviews, ratings, and DIY guides.</a:t>
            </a:r>
            <a:endParaRPr lang="en-US"/>
          </a:p>
          <a:p>
            <a:endParaRPr lang="en-US"/>
          </a:p>
          <a:p>
            <a:endParaRPr lang="en-US"/>
          </a:p>
        </p:txBody>
      </p:sp>
      <p:sp>
        <p:nvSpPr>
          <p:cNvPr id="4" name="Date Placeholder 3">
            <a:extLst>
              <a:ext uri="{FF2B5EF4-FFF2-40B4-BE49-F238E27FC236}">
                <a16:creationId xmlns:a16="http://schemas.microsoft.com/office/drawing/2014/main" id="{662A9A20-6AD6-E06F-E34E-52B3DAC08BD5}"/>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88445607-01D6-89E7-DFF9-6BDF9F5B9964}"/>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0505C930-4056-EACE-9663-135094C0437E}"/>
              </a:ext>
            </a:extLst>
          </p:cNvPr>
          <p:cNvSpPr>
            <a:spLocks noGrp="1"/>
          </p:cNvSpPr>
          <p:nvPr>
            <p:ph type="sldNum" sz="quarter" idx="12"/>
          </p:nvPr>
        </p:nvSpPr>
        <p:spPr/>
        <p:txBody>
          <a:bodyPr/>
          <a:lstStyle/>
          <a:p>
            <a:fld id="{70C12960-6E85-460F-B6E3-5B82CB31AF3D}" type="slidenum">
              <a:rPr lang="en-US" dirty="0"/>
              <a:t>4</a:t>
            </a:fld>
            <a:endParaRPr lang="en-US"/>
          </a:p>
        </p:txBody>
      </p:sp>
    </p:spTree>
    <p:extLst>
      <p:ext uri="{BB962C8B-B14F-4D97-AF65-F5344CB8AC3E}">
        <p14:creationId xmlns:p14="http://schemas.microsoft.com/office/powerpoint/2010/main" val="38570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9843F-67BF-8EE9-966F-F3624DA22E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A675E6-10CB-1D09-3ADA-B8F3D03626E9}"/>
              </a:ext>
            </a:extLst>
          </p:cNvPr>
          <p:cNvSpPr>
            <a:spLocks noGrp="1"/>
          </p:cNvSpPr>
          <p:nvPr>
            <p:ph type="title"/>
          </p:nvPr>
        </p:nvSpPr>
        <p:spPr/>
        <p:txBody>
          <a:bodyPr/>
          <a:lstStyle/>
          <a:p>
            <a:r>
              <a:rPr lang="en-US">
                <a:ea typeface="+mj-lt"/>
                <a:cs typeface="+mj-lt"/>
              </a:rPr>
              <a:t>Purpose Statement (Goals)</a:t>
            </a:r>
            <a:endParaRPr lang="en-US"/>
          </a:p>
        </p:txBody>
      </p:sp>
      <p:sp>
        <p:nvSpPr>
          <p:cNvPr id="3" name="Content Placeholder 2">
            <a:extLst>
              <a:ext uri="{FF2B5EF4-FFF2-40B4-BE49-F238E27FC236}">
                <a16:creationId xmlns:a16="http://schemas.microsoft.com/office/drawing/2014/main" id="{1AB14034-E41C-A1BD-E9B4-E94A18C04BAD}"/>
              </a:ext>
            </a:extLst>
          </p:cNvPr>
          <p:cNvSpPr>
            <a:spLocks noGrp="1"/>
          </p:cNvSpPr>
          <p:nvPr>
            <p:ph idx="1"/>
          </p:nvPr>
        </p:nvSpPr>
        <p:spPr/>
        <p:txBody>
          <a:bodyPr vert="horz" lIns="91440" tIns="45720" rIns="91440" bIns="45720" rtlCol="0" anchor="t">
            <a:normAutofit/>
          </a:bodyPr>
          <a:lstStyle/>
          <a:p>
            <a:r>
              <a:rPr lang="en-US">
                <a:ea typeface="+mn-lt"/>
                <a:cs typeface="+mn-lt"/>
              </a:rPr>
              <a:t>To bridge the gap between hardware sellers and buyers through a centralized, digital platform that provides accessibility, reliability, and efficiency in purchasing hardware tools.</a:t>
            </a:r>
          </a:p>
          <a:p>
            <a:r>
              <a:rPr lang="en-US">
                <a:ea typeface="+mn-lt"/>
                <a:cs typeface="+mn-lt"/>
              </a:rPr>
              <a:t>To develop a robust, user-friendly e-commerce platform that allows users to purchase hardware tools online while providing sellers with a convenient channel to list and manage their inventory.</a:t>
            </a:r>
            <a:endParaRPr lang="en-US"/>
          </a:p>
        </p:txBody>
      </p:sp>
      <p:sp>
        <p:nvSpPr>
          <p:cNvPr id="4" name="Date Placeholder 3">
            <a:extLst>
              <a:ext uri="{FF2B5EF4-FFF2-40B4-BE49-F238E27FC236}">
                <a16:creationId xmlns:a16="http://schemas.microsoft.com/office/drawing/2014/main" id="{634A4B7B-99C2-C30D-212E-6F8C78229D16}"/>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09E3ED11-7353-AA09-A880-4EE90D2B23C7}"/>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91E58FFD-B402-6000-ED11-DB9DFE466A9B}"/>
              </a:ext>
            </a:extLst>
          </p:cNvPr>
          <p:cNvSpPr>
            <a:spLocks noGrp="1"/>
          </p:cNvSpPr>
          <p:nvPr>
            <p:ph type="sldNum" sz="quarter" idx="12"/>
          </p:nvPr>
        </p:nvSpPr>
        <p:spPr/>
        <p:txBody>
          <a:bodyPr/>
          <a:lstStyle/>
          <a:p>
            <a:fld id="{70C12960-6E85-460F-B6E3-5B82CB31AF3D}" type="slidenum">
              <a:rPr lang="en-US" dirty="0"/>
              <a:t>5</a:t>
            </a:fld>
            <a:endParaRPr lang="en-US"/>
          </a:p>
        </p:txBody>
      </p:sp>
    </p:spTree>
    <p:extLst>
      <p:ext uri="{BB962C8B-B14F-4D97-AF65-F5344CB8AC3E}">
        <p14:creationId xmlns:p14="http://schemas.microsoft.com/office/powerpoint/2010/main" val="951966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24E66-E7B1-9B86-16FD-06FE62A95A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832371-B64E-C2EB-0CEC-3F11D14021B8}"/>
              </a:ext>
            </a:extLst>
          </p:cNvPr>
          <p:cNvSpPr>
            <a:spLocks noGrp="1"/>
          </p:cNvSpPr>
          <p:nvPr>
            <p:ph type="title"/>
          </p:nvPr>
        </p:nvSpPr>
        <p:spPr/>
        <p:txBody>
          <a:bodyPr/>
          <a:lstStyle/>
          <a:p>
            <a:r>
              <a:rPr lang="en-US">
                <a:ea typeface="+mj-lt"/>
                <a:cs typeface="+mj-lt"/>
              </a:rPr>
              <a:t>Project Objectives</a:t>
            </a:r>
            <a:endParaRPr lang="en-US"/>
          </a:p>
        </p:txBody>
      </p:sp>
      <p:sp>
        <p:nvSpPr>
          <p:cNvPr id="3" name="Content Placeholder 2">
            <a:extLst>
              <a:ext uri="{FF2B5EF4-FFF2-40B4-BE49-F238E27FC236}">
                <a16:creationId xmlns:a16="http://schemas.microsoft.com/office/drawing/2014/main" id="{13B049E2-10C0-3810-1F47-6D7242228FA5}"/>
              </a:ext>
            </a:extLst>
          </p:cNvPr>
          <p:cNvSpPr>
            <a:spLocks noGrp="1"/>
          </p:cNvSpPr>
          <p:nvPr>
            <p:ph idx="1"/>
          </p:nvPr>
        </p:nvSpPr>
        <p:spPr/>
        <p:txBody>
          <a:bodyPr vert="horz" lIns="91440" tIns="45720" rIns="91440" bIns="45720" rtlCol="0" anchor="t">
            <a:normAutofit/>
          </a:bodyPr>
          <a:lstStyle/>
          <a:p>
            <a:r>
              <a:rPr lang="en-US">
                <a:ea typeface="+mn-lt"/>
                <a:cs typeface="+mn-lt"/>
              </a:rPr>
              <a:t>Build a web-based platform (and optionally a mobile app) for listing and selling hardware tools.</a:t>
            </a:r>
            <a:endParaRPr lang="en-US"/>
          </a:p>
          <a:p>
            <a:r>
              <a:rPr lang="en-US">
                <a:ea typeface="+mn-lt"/>
                <a:cs typeface="+mn-lt"/>
              </a:rPr>
              <a:t>Integrate secure payment gateway and order tracking system.</a:t>
            </a:r>
            <a:endParaRPr lang="en-US"/>
          </a:p>
          <a:p>
            <a:r>
              <a:rPr lang="en-US">
                <a:ea typeface="+mn-lt"/>
                <a:cs typeface="+mn-lt"/>
              </a:rPr>
              <a:t>Implement user account features for buyers and sellers.</a:t>
            </a:r>
            <a:endParaRPr lang="en-US"/>
          </a:p>
          <a:p>
            <a:r>
              <a:rPr lang="en-US">
                <a:ea typeface="+mn-lt"/>
                <a:cs typeface="+mn-lt"/>
              </a:rPr>
              <a:t>Enable product reviews, ratings, and return/refund workflows.</a:t>
            </a:r>
            <a:endParaRPr lang="en-US"/>
          </a:p>
          <a:p>
            <a:r>
              <a:rPr lang="en-US">
                <a:ea typeface="+mn-lt"/>
                <a:cs typeface="+mn-lt"/>
              </a:rPr>
              <a:t>Launch MVP within 3 months and scale with seller onboarding.</a:t>
            </a:r>
            <a:endParaRPr lang="en-US"/>
          </a:p>
          <a:p>
            <a:endParaRPr lang="en-US"/>
          </a:p>
          <a:p>
            <a:endParaRPr lang="en-US"/>
          </a:p>
        </p:txBody>
      </p:sp>
      <p:sp>
        <p:nvSpPr>
          <p:cNvPr id="4" name="Date Placeholder 3">
            <a:extLst>
              <a:ext uri="{FF2B5EF4-FFF2-40B4-BE49-F238E27FC236}">
                <a16:creationId xmlns:a16="http://schemas.microsoft.com/office/drawing/2014/main" id="{18DD00B9-8168-77C5-5DD3-5636477C4507}"/>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7F8EE3D5-16FE-98D2-F100-0C73A165FFED}"/>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56BA3D65-3144-FDB5-3D2C-51F04272EA96}"/>
              </a:ext>
            </a:extLst>
          </p:cNvPr>
          <p:cNvSpPr>
            <a:spLocks noGrp="1"/>
          </p:cNvSpPr>
          <p:nvPr>
            <p:ph type="sldNum" sz="quarter" idx="12"/>
          </p:nvPr>
        </p:nvSpPr>
        <p:spPr/>
        <p:txBody>
          <a:bodyPr/>
          <a:lstStyle/>
          <a:p>
            <a:fld id="{70C12960-6E85-460F-B6E3-5B82CB31AF3D}" type="slidenum">
              <a:rPr lang="en-US" dirty="0"/>
              <a:t>6</a:t>
            </a:fld>
            <a:endParaRPr lang="en-US"/>
          </a:p>
        </p:txBody>
      </p:sp>
    </p:spTree>
    <p:extLst>
      <p:ext uri="{BB962C8B-B14F-4D97-AF65-F5344CB8AC3E}">
        <p14:creationId xmlns:p14="http://schemas.microsoft.com/office/powerpoint/2010/main" val="3900802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9D973-B625-C191-1E09-11C7BB66CC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9BEBC2-5E13-AAD3-CD8B-F2D637538E82}"/>
              </a:ext>
            </a:extLst>
          </p:cNvPr>
          <p:cNvSpPr>
            <a:spLocks noGrp="1"/>
          </p:cNvSpPr>
          <p:nvPr>
            <p:ph type="title"/>
          </p:nvPr>
        </p:nvSpPr>
        <p:spPr/>
        <p:txBody>
          <a:bodyPr/>
          <a:lstStyle/>
          <a:p>
            <a:r>
              <a:rPr lang="en-US">
                <a:ea typeface="+mj-lt"/>
                <a:cs typeface="+mj-lt"/>
              </a:rPr>
              <a:t>Success Criteria</a:t>
            </a:r>
          </a:p>
        </p:txBody>
      </p:sp>
      <p:sp>
        <p:nvSpPr>
          <p:cNvPr id="3" name="Content Placeholder 2">
            <a:extLst>
              <a:ext uri="{FF2B5EF4-FFF2-40B4-BE49-F238E27FC236}">
                <a16:creationId xmlns:a16="http://schemas.microsoft.com/office/drawing/2014/main" id="{A4A579FF-424C-0BFA-2747-A1E4238EF7DA}"/>
              </a:ext>
            </a:extLst>
          </p:cNvPr>
          <p:cNvSpPr>
            <a:spLocks noGrp="1"/>
          </p:cNvSpPr>
          <p:nvPr>
            <p:ph idx="1"/>
          </p:nvPr>
        </p:nvSpPr>
        <p:spPr/>
        <p:txBody>
          <a:bodyPr vert="horz" lIns="91440" tIns="45720" rIns="91440" bIns="45720" rtlCol="0" anchor="t">
            <a:normAutofit/>
          </a:bodyPr>
          <a:lstStyle/>
          <a:p>
            <a:r>
              <a:rPr lang="en-US">
                <a:ea typeface="+mn-lt"/>
                <a:cs typeface="+mn-lt"/>
              </a:rPr>
              <a:t>MVP deployed with fully functional buyer and seller dashboards.</a:t>
            </a:r>
          </a:p>
          <a:p>
            <a:r>
              <a:rPr lang="en-US">
                <a:ea typeface="+mn-lt"/>
                <a:cs typeface="+mn-lt"/>
              </a:rPr>
              <a:t>1,000+ product listings within 2 months post-launch.</a:t>
            </a:r>
            <a:endParaRPr lang="en-US"/>
          </a:p>
          <a:p>
            <a:r>
              <a:rPr lang="en-US">
                <a:ea typeface="+mn-lt"/>
                <a:cs typeface="+mn-lt"/>
              </a:rPr>
              <a:t>80% order delivery success rate within 5 days.</a:t>
            </a:r>
          </a:p>
          <a:p>
            <a:r>
              <a:rPr lang="en-US">
                <a:ea typeface="+mn-lt"/>
                <a:cs typeface="+mn-lt"/>
              </a:rPr>
              <a:t>User satisfaction rating of 4.2+ stars (out of 5) in the first quarter.</a:t>
            </a:r>
            <a:endParaRPr lang="en-US"/>
          </a:p>
          <a:p>
            <a:r>
              <a:rPr lang="en-US">
                <a:ea typeface="+mn-lt"/>
                <a:cs typeface="+mn-lt"/>
              </a:rPr>
              <a:t>Onboarding of 100 verified sellers in the first 6 months.</a:t>
            </a:r>
          </a:p>
          <a:p>
            <a:endParaRPr lang="en-US"/>
          </a:p>
          <a:p>
            <a:endParaRPr lang="en-US"/>
          </a:p>
        </p:txBody>
      </p:sp>
      <p:sp>
        <p:nvSpPr>
          <p:cNvPr id="4" name="Date Placeholder 3">
            <a:extLst>
              <a:ext uri="{FF2B5EF4-FFF2-40B4-BE49-F238E27FC236}">
                <a16:creationId xmlns:a16="http://schemas.microsoft.com/office/drawing/2014/main" id="{B370A4FC-4DD2-25DA-C52F-AAFD73D9EAAE}"/>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BB2609F1-A85E-3A30-1CE8-A4028C64744A}"/>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F50B2B2C-2C3D-3615-96C0-C725F40514D8}"/>
              </a:ext>
            </a:extLst>
          </p:cNvPr>
          <p:cNvSpPr>
            <a:spLocks noGrp="1"/>
          </p:cNvSpPr>
          <p:nvPr>
            <p:ph type="sldNum" sz="quarter" idx="12"/>
          </p:nvPr>
        </p:nvSpPr>
        <p:spPr/>
        <p:txBody>
          <a:bodyPr/>
          <a:lstStyle/>
          <a:p>
            <a:fld id="{70C12960-6E85-460F-B6E3-5B82CB31AF3D}" type="slidenum">
              <a:rPr lang="en-US" dirty="0"/>
              <a:t>7</a:t>
            </a:fld>
            <a:endParaRPr lang="en-US"/>
          </a:p>
        </p:txBody>
      </p:sp>
    </p:spTree>
    <p:extLst>
      <p:ext uri="{BB962C8B-B14F-4D97-AF65-F5344CB8AC3E}">
        <p14:creationId xmlns:p14="http://schemas.microsoft.com/office/powerpoint/2010/main" val="2329249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B1AA1-D279-AC30-D8C2-D07E6E390D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2E9050-1A63-6C2D-AC6A-6C8B43836280}"/>
              </a:ext>
            </a:extLst>
          </p:cNvPr>
          <p:cNvSpPr>
            <a:spLocks noGrp="1"/>
          </p:cNvSpPr>
          <p:nvPr>
            <p:ph type="title"/>
          </p:nvPr>
        </p:nvSpPr>
        <p:spPr/>
        <p:txBody>
          <a:bodyPr/>
          <a:lstStyle/>
          <a:p>
            <a:r>
              <a:rPr lang="en-US">
                <a:ea typeface="+mj-lt"/>
                <a:cs typeface="+mj-lt"/>
              </a:rPr>
              <a:t>Methods/Approach</a:t>
            </a:r>
          </a:p>
        </p:txBody>
      </p:sp>
      <p:sp>
        <p:nvSpPr>
          <p:cNvPr id="3" name="Content Placeholder 2">
            <a:extLst>
              <a:ext uri="{FF2B5EF4-FFF2-40B4-BE49-F238E27FC236}">
                <a16:creationId xmlns:a16="http://schemas.microsoft.com/office/drawing/2014/main" id="{78633026-FEB5-99E2-F6C8-9C7C6DC7E997}"/>
              </a:ext>
            </a:extLst>
          </p:cNvPr>
          <p:cNvSpPr>
            <a:spLocks noGrp="1"/>
          </p:cNvSpPr>
          <p:nvPr>
            <p:ph idx="1"/>
          </p:nvPr>
        </p:nvSpPr>
        <p:spPr/>
        <p:txBody>
          <a:bodyPr vert="horz" lIns="91440" tIns="45720" rIns="91440" bIns="45720" rtlCol="0" anchor="t">
            <a:normAutofit/>
          </a:bodyPr>
          <a:lstStyle/>
          <a:p>
            <a:r>
              <a:rPr lang="en-US">
                <a:ea typeface="+mn-lt"/>
                <a:cs typeface="+mn-lt"/>
              </a:rPr>
              <a:t>Iterative development with two-week sprints.</a:t>
            </a:r>
            <a:endParaRPr lang="en-US"/>
          </a:p>
          <a:p>
            <a:r>
              <a:rPr lang="en-US">
                <a:ea typeface="+mn-lt"/>
                <a:cs typeface="+mn-lt"/>
              </a:rPr>
              <a:t>Sprint planning, daily standups, sprint reviews, and retrospectives.</a:t>
            </a:r>
            <a:endParaRPr lang="en-US"/>
          </a:p>
          <a:p>
            <a:r>
              <a:rPr lang="en-US">
                <a:ea typeface="+mn-lt"/>
                <a:cs typeface="+mn-lt"/>
              </a:rPr>
              <a:t>Continuous user feedback loops post each release.</a:t>
            </a:r>
            <a:endParaRPr lang="en-US"/>
          </a:p>
          <a:p>
            <a:r>
              <a:rPr lang="en-US">
                <a:ea typeface="+mn-lt"/>
                <a:cs typeface="+mn-lt"/>
              </a:rPr>
              <a:t>Product backlog managed using Jira or Trello.</a:t>
            </a:r>
            <a:endParaRPr lang="en-US"/>
          </a:p>
          <a:p>
            <a:r>
              <a:rPr lang="en-US">
                <a:ea typeface="+mn-lt"/>
                <a:cs typeface="+mn-lt"/>
              </a:rPr>
              <a:t>UI/UX prototyping with tools like Figma or Balsamiq.</a:t>
            </a:r>
            <a:endParaRPr lang="en-US"/>
          </a:p>
          <a:p>
            <a:endParaRPr lang="en-US"/>
          </a:p>
        </p:txBody>
      </p:sp>
      <p:sp>
        <p:nvSpPr>
          <p:cNvPr id="4" name="Date Placeholder 3">
            <a:extLst>
              <a:ext uri="{FF2B5EF4-FFF2-40B4-BE49-F238E27FC236}">
                <a16:creationId xmlns:a16="http://schemas.microsoft.com/office/drawing/2014/main" id="{4B8A1155-E03E-B19F-A5FF-BA1DBB3E85A0}"/>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B4CBF33B-8B78-1A59-F30E-558FA74AC659}"/>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B08E1AE9-1239-AEFB-C924-FF01FCB0D315}"/>
              </a:ext>
            </a:extLst>
          </p:cNvPr>
          <p:cNvSpPr>
            <a:spLocks noGrp="1"/>
          </p:cNvSpPr>
          <p:nvPr>
            <p:ph type="sldNum" sz="quarter" idx="12"/>
          </p:nvPr>
        </p:nvSpPr>
        <p:spPr/>
        <p:txBody>
          <a:bodyPr/>
          <a:lstStyle/>
          <a:p>
            <a:fld id="{70C12960-6E85-460F-B6E3-5B82CB31AF3D}" type="slidenum">
              <a:rPr lang="en-US" dirty="0"/>
              <a:t>8</a:t>
            </a:fld>
            <a:endParaRPr lang="en-US"/>
          </a:p>
        </p:txBody>
      </p:sp>
    </p:spTree>
    <p:extLst>
      <p:ext uri="{BB962C8B-B14F-4D97-AF65-F5344CB8AC3E}">
        <p14:creationId xmlns:p14="http://schemas.microsoft.com/office/powerpoint/2010/main" val="4142686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68D5E-A645-7886-026E-3767B00D11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4F134F-B4BD-8C25-158F-BD7F11D6E3FA}"/>
              </a:ext>
            </a:extLst>
          </p:cNvPr>
          <p:cNvSpPr>
            <a:spLocks noGrp="1"/>
          </p:cNvSpPr>
          <p:nvPr>
            <p:ph type="title"/>
          </p:nvPr>
        </p:nvSpPr>
        <p:spPr/>
        <p:txBody>
          <a:bodyPr/>
          <a:lstStyle/>
          <a:p>
            <a:r>
              <a:rPr lang="en-US">
                <a:ea typeface="+mj-lt"/>
                <a:cs typeface="+mj-lt"/>
              </a:rPr>
              <a:t>Resources</a:t>
            </a:r>
            <a:endParaRPr lang="en-US"/>
          </a:p>
        </p:txBody>
      </p:sp>
      <p:sp>
        <p:nvSpPr>
          <p:cNvPr id="3" name="Content Placeholder 2">
            <a:extLst>
              <a:ext uri="{FF2B5EF4-FFF2-40B4-BE49-F238E27FC236}">
                <a16:creationId xmlns:a16="http://schemas.microsoft.com/office/drawing/2014/main" id="{5912723E-25CB-B1F1-46BC-682FE1FE1DE5}"/>
              </a:ext>
            </a:extLst>
          </p:cNvPr>
          <p:cNvSpPr>
            <a:spLocks noGrp="1"/>
          </p:cNvSpPr>
          <p:nvPr>
            <p:ph idx="1"/>
          </p:nvPr>
        </p:nvSpPr>
        <p:spPr/>
        <p:txBody>
          <a:bodyPr vert="horz" lIns="91440" tIns="45720" rIns="91440" bIns="45720" rtlCol="0" anchor="t">
            <a:normAutofit/>
          </a:bodyPr>
          <a:lstStyle/>
          <a:p>
            <a:r>
              <a:rPr lang="en-US"/>
              <a:t>People: Skilled developer with proficiency in recent IT technologies for this issue </a:t>
            </a:r>
            <a:r>
              <a:rPr lang="en-US" err="1"/>
              <a:t>trackingsoftware</a:t>
            </a:r>
            <a:r>
              <a:rPr lang="en-US"/>
              <a:t>. Skilled UI/UX designer to design the platform. </a:t>
            </a:r>
          </a:p>
          <a:p>
            <a:r>
              <a:rPr lang="en-US"/>
              <a:t>Time: This platform will be developed in 18 months by the team which in under the </a:t>
            </a:r>
            <a:r>
              <a:rPr lang="en-US" err="1"/>
              <a:t>waterfallmethodology</a:t>
            </a:r>
            <a:r>
              <a:rPr lang="en-US"/>
              <a:t>.</a:t>
            </a:r>
          </a:p>
          <a:p>
            <a:r>
              <a:rPr lang="en-US"/>
              <a:t>Budget: 10,00,000 </a:t>
            </a:r>
            <a:r>
              <a:rPr lang="en-US" err="1"/>
              <a:t>spreed</a:t>
            </a:r>
            <a:r>
              <a:rPr lang="en-US"/>
              <a:t> across all the different requirement (software/hardware) of </a:t>
            </a:r>
            <a:r>
              <a:rPr lang="en-US" err="1"/>
              <a:t>theproject</a:t>
            </a:r>
            <a:r>
              <a:rPr lang="en-US"/>
              <a:t>.</a:t>
            </a:r>
          </a:p>
          <a:p>
            <a:r>
              <a:rPr lang="en-US"/>
              <a:t>Technology: Java, Python, GCP, SQL, React etc.</a:t>
            </a:r>
          </a:p>
          <a:p>
            <a:endParaRPr lang="en-US"/>
          </a:p>
        </p:txBody>
      </p:sp>
      <p:sp>
        <p:nvSpPr>
          <p:cNvPr id="4" name="Date Placeholder 3">
            <a:extLst>
              <a:ext uri="{FF2B5EF4-FFF2-40B4-BE49-F238E27FC236}">
                <a16:creationId xmlns:a16="http://schemas.microsoft.com/office/drawing/2014/main" id="{BB2A299B-3D66-347B-4671-8C13E2150634}"/>
              </a:ext>
            </a:extLst>
          </p:cNvPr>
          <p:cNvSpPr>
            <a:spLocks noGrp="1"/>
          </p:cNvSpPr>
          <p:nvPr>
            <p:ph type="dt" sz="half" idx="10"/>
          </p:nvPr>
        </p:nvSpPr>
        <p:spPr/>
        <p:txBody>
          <a:bodyPr/>
          <a:lstStyle/>
          <a:p>
            <a:fld id="{9786B16E-AEF4-4C2F-B6E1-88FA29334582}" type="datetime1">
              <a:t>9/26/2025</a:t>
            </a:fld>
            <a:endParaRPr lang="en-US"/>
          </a:p>
        </p:txBody>
      </p:sp>
      <p:sp>
        <p:nvSpPr>
          <p:cNvPr id="5" name="Footer Placeholder 4">
            <a:extLst>
              <a:ext uri="{FF2B5EF4-FFF2-40B4-BE49-F238E27FC236}">
                <a16:creationId xmlns:a16="http://schemas.microsoft.com/office/drawing/2014/main" id="{13D58B39-F69D-DF94-B144-045842277A49}"/>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2098A141-EE5A-D595-9725-F74E4FCAB4C1}"/>
              </a:ext>
            </a:extLst>
          </p:cNvPr>
          <p:cNvSpPr>
            <a:spLocks noGrp="1"/>
          </p:cNvSpPr>
          <p:nvPr>
            <p:ph type="sldNum" sz="quarter" idx="12"/>
          </p:nvPr>
        </p:nvSpPr>
        <p:spPr/>
        <p:txBody>
          <a:bodyPr/>
          <a:lstStyle/>
          <a:p>
            <a:fld id="{70C12960-6E85-460F-B6E3-5B82CB31AF3D}" type="slidenum">
              <a:rPr lang="en-US" dirty="0"/>
              <a:t>9</a:t>
            </a:fld>
            <a:endParaRPr lang="en-US"/>
          </a:p>
        </p:txBody>
      </p:sp>
    </p:spTree>
    <p:extLst>
      <p:ext uri="{BB962C8B-B14F-4D97-AF65-F5344CB8AC3E}">
        <p14:creationId xmlns:p14="http://schemas.microsoft.com/office/powerpoint/2010/main" val="815022504"/>
      </p:ext>
    </p:extLst>
  </p:cSld>
  <p:clrMapOvr>
    <a:masterClrMapping/>
  </p:clrMapOvr>
</p:sld>
</file>

<file path=ppt/theme/theme1.xml><?xml version="1.0" encoding="utf-8"?>
<a:theme xmlns:a="http://schemas.openxmlformats.org/drawingml/2006/main" name="ChronicleVTI">
  <a:themeElements>
    <a:clrScheme name="ChronicleVTI">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ChronicleVTI">
      <a:majorFont>
        <a:latin typeface="Univers Condensed"/>
        <a:ea typeface=""/>
        <a:cs typeface=""/>
      </a:majorFont>
      <a:minorFont>
        <a:latin typeface="Calisto MT" panose="02040603050505030304"/>
        <a:ea typeface=""/>
        <a:cs typeface=""/>
      </a:minorFont>
    </a:fontScheme>
    <a:fmtScheme name="Chronicle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34FD3B1-53CD-4A5C-943C-C44DFF248C3E}" vid="{19A790DA-2E4D-4134-98A6-7DECB1A1B842}"/>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12</Slides>
  <Notes>0</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ChronicleVTI</vt:lpstr>
      <vt:lpstr>Project Title: Pushpin-Agile</vt:lpstr>
      <vt:lpstr>Situation</vt:lpstr>
      <vt:lpstr>Problem</vt:lpstr>
      <vt:lpstr>Opportunity</vt:lpstr>
      <vt:lpstr>Purpose Statement (Goals)</vt:lpstr>
      <vt:lpstr>Project Objectives</vt:lpstr>
      <vt:lpstr>Success Criteria</vt:lpstr>
      <vt:lpstr>Methods/Approach</vt:lpstr>
      <vt:lpstr>Resources</vt:lpstr>
      <vt:lpstr>Risks </vt:lpstr>
      <vt:lpstr>Dependencies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4</cp:revision>
  <dcterms:created xsi:type="dcterms:W3CDTF">2025-04-01T13:46:42Z</dcterms:created>
  <dcterms:modified xsi:type="dcterms:W3CDTF">2025-09-26T09:35:01Z</dcterms:modified>
</cp:coreProperties>
</file>