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65" r:id="rId3"/>
    <p:sldId id="266" r:id="rId4"/>
    <p:sldId id="267" r:id="rId5"/>
    <p:sldId id="258" r:id="rId6"/>
    <p:sldId id="259" r:id="rId7"/>
    <p:sldId id="260" r:id="rId8"/>
    <p:sldId id="261" r:id="rId9"/>
    <p:sldId id="262" r:id="rId10"/>
    <p:sldId id="268" r:id="rId11"/>
    <p:sldId id="263" r:id="rId12"/>
    <p:sldId id="264"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5BCAD085-E8A6-8845-BD4E-CB4CCA059FC4}" type="datetimeFigureOut">
              <a:rPr lang="en-US" smtClean="0"/>
              <a:t>7/22/2025</a:t>
            </a:fld>
            <a:endParaRPr lang="en-US"/>
          </a:p>
        </p:txBody>
      </p:sp>
      <p:sp>
        <p:nvSpPr>
          <p:cNvPr id="5" name="Footer Placeholder 4"/>
          <p:cNvSpPr>
            <a:spLocks noGrp="1"/>
          </p:cNvSpPr>
          <p:nvPr>
            <p:ph type="ftr" sz="quarter" idx="11"/>
          </p:nvPr>
        </p:nvSpPr>
        <p:spPr>
          <a:xfrm>
            <a:off x="3623733" y="6117336"/>
            <a:ext cx="3609438" cy="365125"/>
          </a:xfrm>
        </p:spPr>
        <p:txBody>
          <a:bodyPr/>
          <a:lstStyle/>
          <a:p>
            <a:endParaRPr lang="en-US"/>
          </a:p>
        </p:txBody>
      </p:sp>
      <p:sp>
        <p:nvSpPr>
          <p:cNvPr id="6" name="Slide Number Placeholder 5"/>
          <p:cNvSpPr>
            <a:spLocks noGrp="1"/>
          </p:cNvSpPr>
          <p:nvPr>
            <p:ph type="sldNum" sz="quarter" idx="12"/>
          </p:nvPr>
        </p:nvSpPr>
        <p:spPr>
          <a:xfrm>
            <a:off x="8275320" y="6117336"/>
            <a:ext cx="411480" cy="365125"/>
          </a:xfrm>
        </p:spPr>
        <p:txBody>
          <a:bodyPr/>
          <a:lstStyle/>
          <a:p>
            <a:fld id="{C1FF6DA9-008F-8B48-92A6-B652298478BF}" type="slidenum">
              <a:rPr lang="en-US" smtClean="0"/>
              <a:t>‹#›</a:t>
            </a:fld>
            <a:endParaRPr lang="en-US"/>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Tree>
    <p:extLst>
      <p:ext uri="{BB962C8B-B14F-4D97-AF65-F5344CB8AC3E}">
        <p14:creationId xmlns:p14="http://schemas.microsoft.com/office/powerpoint/2010/main" val="183259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83955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5200047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4007022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214397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4392249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014645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777951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3641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5BCAD085-E8A6-8845-BD4E-CB4CCA059FC4}" type="datetimeFigureOut">
              <a:rPr lang="en-US" smtClean="0"/>
              <a:t>7/22/2025</a:t>
            </a:fld>
            <a:endParaRPr lang="en-US"/>
          </a:p>
        </p:txBody>
      </p:sp>
      <p:sp>
        <p:nvSpPr>
          <p:cNvPr id="5" name="Footer Placeholder 4"/>
          <p:cNvSpPr>
            <a:spLocks noGrp="1"/>
          </p:cNvSpPr>
          <p:nvPr>
            <p:ph type="ftr" sz="quarter" idx="11"/>
          </p:nvPr>
        </p:nvSpPr>
        <p:spPr>
          <a:xfrm>
            <a:off x="1972647" y="6108173"/>
            <a:ext cx="5314517" cy="365125"/>
          </a:xfrm>
        </p:spPr>
        <p:txBody>
          <a:bodyPr/>
          <a:lstStyle/>
          <a:p>
            <a:endParaRPr lang="en-US"/>
          </a:p>
        </p:txBody>
      </p:sp>
      <p:sp>
        <p:nvSpPr>
          <p:cNvPr id="6" name="Slide Number Placeholder 5"/>
          <p:cNvSpPr>
            <a:spLocks noGrp="1"/>
          </p:cNvSpPr>
          <p:nvPr>
            <p:ph type="sldNum" sz="quarter" idx="12"/>
          </p:nvPr>
        </p:nvSpPr>
        <p:spPr>
          <a:xfrm>
            <a:off x="8258967" y="6108173"/>
            <a:ext cx="427833"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37343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273317" y="6116070"/>
            <a:ext cx="413483"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56925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7/22/2025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7798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7/22/2025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361315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7/22/2025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05370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7/22/2025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752483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69368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585075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BCAD085-E8A6-8845-BD4E-CB4CCA059FC4}" type="datetimeFigureOut">
              <a:rPr lang="en-US" smtClean="0"/>
              <a:t>7/22/2025</a:t>
            </a:fld>
            <a:endParaRPr lang="en-US"/>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6756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dirty="0"/>
              <a:t>Project Proposal: Hire Smart 360</a:t>
            </a:r>
          </a:p>
        </p:txBody>
      </p:sp>
      <p:sp>
        <p:nvSpPr>
          <p:cNvPr id="3" name="Subtitle 2"/>
          <p:cNvSpPr>
            <a:spLocks noGrp="1"/>
          </p:cNvSpPr>
          <p:nvPr>
            <p:ph type="subTitle" idx="1"/>
          </p:nvPr>
        </p:nvSpPr>
        <p:spPr/>
        <p:txBody>
          <a:bodyPr/>
          <a:lstStyle/>
          <a:p>
            <a:r>
              <a:rPr dirty="0"/>
              <a:t>Prepared by: Mobile Programming</a:t>
            </a:r>
          </a:p>
          <a:p>
            <a:r>
              <a:rPr dirty="0"/>
              <a:t>Date: 2</a:t>
            </a:r>
            <a:r>
              <a:rPr lang="en-IN" dirty="0"/>
              <a:t>4</a:t>
            </a:r>
            <a:r>
              <a:rPr dirty="0"/>
              <a:t>/07/2025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Waterfall Project Plan</a:t>
            </a:r>
          </a:p>
        </p:txBody>
      </p:sp>
      <p:sp>
        <p:nvSpPr>
          <p:cNvPr id="3" name="Content Placeholder 2"/>
          <p:cNvSpPr>
            <a:spLocks noGrp="1"/>
          </p:cNvSpPr>
          <p:nvPr>
            <p:ph idx="1"/>
          </p:nvPr>
        </p:nvSpPr>
        <p:spPr>
          <a:xfrm>
            <a:off x="982133" y="2438401"/>
            <a:ext cx="7704667" cy="3561415"/>
          </a:xfrm>
        </p:spPr>
        <p:txBody>
          <a:bodyPr/>
          <a:lstStyle/>
          <a:p>
            <a:r>
              <a:rPr dirty="0"/>
              <a:t>1. Requirement Gathering (Jul 22 - Jul 31)</a:t>
            </a:r>
          </a:p>
          <a:p>
            <a:r>
              <a:rPr dirty="0"/>
              <a:t>2. System Design (Aug 1 - Aug 9)</a:t>
            </a:r>
          </a:p>
          <a:p>
            <a:r>
              <a:rPr dirty="0"/>
              <a:t>3. Development (Aug 10 - Sep 9)</a:t>
            </a:r>
          </a:p>
          <a:p>
            <a:r>
              <a:rPr dirty="0"/>
              <a:t>4. Testing (Sep 10 - Sep 19)</a:t>
            </a:r>
          </a:p>
          <a:p>
            <a:r>
              <a:rPr dirty="0"/>
              <a:t>5. Deployment (Sep 20 - Sep 30)</a:t>
            </a:r>
          </a:p>
          <a:p>
            <a:r>
              <a:rPr dirty="0"/>
              <a:t>6. Maintenance (Oct 1 - Dec 31)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Risks and Dependencies</a:t>
            </a:r>
          </a:p>
        </p:txBody>
      </p:sp>
      <p:sp>
        <p:nvSpPr>
          <p:cNvPr id="3" name="Content Placeholder 2"/>
          <p:cNvSpPr>
            <a:spLocks noGrp="1"/>
          </p:cNvSpPr>
          <p:nvPr>
            <p:ph idx="1"/>
          </p:nvPr>
        </p:nvSpPr>
        <p:spPr/>
        <p:txBody>
          <a:bodyPr/>
          <a:lstStyle/>
          <a:p>
            <a:r>
              <a:rPr lang="en-US" dirty="0"/>
              <a:t>Resistance from current users familiar with existing tools</a:t>
            </a:r>
          </a:p>
          <a:p>
            <a:r>
              <a:rPr lang="en-US" dirty="0"/>
              <a:t>Integration issues with legacy systems</a:t>
            </a:r>
          </a:p>
          <a:p>
            <a:r>
              <a:rPr lang="en-US" dirty="0"/>
              <a:t>Accurate cost-justification of improvements in speed, quality, and usability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To Be Completed by Appropriate Manager</a:t>
            </a:r>
          </a:p>
        </p:txBody>
      </p:sp>
      <p:sp>
        <p:nvSpPr>
          <p:cNvPr id="3" name="Content Placeholder 2"/>
          <p:cNvSpPr>
            <a:spLocks noGrp="1"/>
          </p:cNvSpPr>
          <p:nvPr>
            <p:ph idx="1"/>
          </p:nvPr>
        </p:nvSpPr>
        <p:spPr/>
        <p:txBody>
          <a:bodyPr/>
          <a:lstStyle/>
          <a:p>
            <a:r>
              <a:t>Project Sponsor: _______________________</a:t>
            </a:r>
          </a:p>
          <a:p>
            <a:r>
              <a:t>Project Manager: _______________________</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A12567-51E2-16F2-C17E-7EDFADFD654E}"/>
              </a:ext>
            </a:extLst>
          </p:cNvPr>
          <p:cNvSpPr>
            <a:spLocks noGrp="1"/>
          </p:cNvSpPr>
          <p:nvPr>
            <p:ph idx="1"/>
          </p:nvPr>
        </p:nvSpPr>
        <p:spPr>
          <a:xfrm>
            <a:off x="982133" y="1551432"/>
            <a:ext cx="7704667" cy="3332816"/>
          </a:xfrm>
        </p:spPr>
        <p:txBody>
          <a:bodyPr/>
          <a:lstStyle/>
          <a:p>
            <a:pPr marL="0" indent="0">
              <a:buNone/>
            </a:pPr>
            <a:r>
              <a:rPr lang="en-US" b="1" dirty="0"/>
              <a:t>Situation:</a:t>
            </a:r>
          </a:p>
          <a:p>
            <a:pPr marL="0" indent="0">
              <a:buNone/>
            </a:pPr>
            <a:r>
              <a:rPr lang="en-US" dirty="0"/>
              <a:t>The recruitment process within the organization is currently disjointed, relying heavily on manual workflows, spreadsheets, and email threads. These outdated methods slow down the hiring cycle, introduce human error, and limit collaboration between hiring teams.</a:t>
            </a:r>
          </a:p>
          <a:p>
            <a:endParaRPr lang="en-IN" dirty="0"/>
          </a:p>
        </p:txBody>
      </p:sp>
    </p:spTree>
    <p:extLst>
      <p:ext uri="{BB962C8B-B14F-4D97-AF65-F5344CB8AC3E}">
        <p14:creationId xmlns:p14="http://schemas.microsoft.com/office/powerpoint/2010/main" val="1011512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31A085-CB68-9A1A-2668-5691C60ABD84}"/>
              </a:ext>
            </a:extLst>
          </p:cNvPr>
          <p:cNvSpPr>
            <a:spLocks noGrp="1"/>
          </p:cNvSpPr>
          <p:nvPr>
            <p:ph idx="1"/>
          </p:nvPr>
        </p:nvSpPr>
        <p:spPr>
          <a:xfrm>
            <a:off x="1091861" y="1652016"/>
            <a:ext cx="7704667" cy="3332816"/>
          </a:xfrm>
        </p:spPr>
        <p:txBody>
          <a:bodyPr/>
          <a:lstStyle/>
          <a:p>
            <a:pPr marL="0" indent="0">
              <a:buNone/>
            </a:pPr>
            <a:r>
              <a:rPr lang="en-US" b="1" dirty="0"/>
              <a:t>Problem:</a:t>
            </a:r>
          </a:p>
          <a:p>
            <a:pPr marL="0" indent="0">
              <a:buNone/>
            </a:pPr>
            <a:r>
              <a:rPr lang="en-US" dirty="0"/>
              <a:t>Without automation or centralized visibility, HR departments struggle to track applicant status in real time. This results in missed opportunities, delayed feedback, and poor candidate experiences. The inefficiencies also burden recruiters, reducing their ability to focus on strategic hiring initiatives.</a:t>
            </a:r>
          </a:p>
          <a:p>
            <a:pPr marL="0" indent="0">
              <a:buNone/>
            </a:pPr>
            <a:endParaRPr lang="en-IN" dirty="0"/>
          </a:p>
        </p:txBody>
      </p:sp>
    </p:spTree>
    <p:extLst>
      <p:ext uri="{BB962C8B-B14F-4D97-AF65-F5344CB8AC3E}">
        <p14:creationId xmlns:p14="http://schemas.microsoft.com/office/powerpoint/2010/main" val="2978550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0E09CC-D004-B7A3-FBC4-26C62C64D6E4}"/>
              </a:ext>
            </a:extLst>
          </p:cNvPr>
          <p:cNvSpPr>
            <a:spLocks noGrp="1"/>
          </p:cNvSpPr>
          <p:nvPr>
            <p:ph idx="1"/>
          </p:nvPr>
        </p:nvSpPr>
        <p:spPr>
          <a:xfrm>
            <a:off x="1091861" y="1514856"/>
            <a:ext cx="7704667" cy="3332816"/>
          </a:xfrm>
        </p:spPr>
        <p:txBody>
          <a:bodyPr/>
          <a:lstStyle/>
          <a:p>
            <a:pPr marL="0" indent="0">
              <a:buNone/>
            </a:pPr>
            <a:r>
              <a:rPr lang="en-US" b="1" dirty="0"/>
              <a:t>Opportunity:</a:t>
            </a:r>
          </a:p>
          <a:p>
            <a:pPr marL="0" indent="0">
              <a:buNone/>
            </a:pPr>
            <a:r>
              <a:rPr lang="en-US" dirty="0"/>
              <a:t>There is a strong opportunity to modernize talent acquisition by deploying a scalable, intelligent ATS like Hire Smart 360. The platform will enable process automation, enhanced analytics, and better coordination, ultimately reducing time-to-hire and improving candidate satisfaction.</a:t>
            </a:r>
          </a:p>
          <a:p>
            <a:endParaRPr lang="en-IN" dirty="0"/>
          </a:p>
        </p:txBody>
      </p:sp>
    </p:spTree>
    <p:extLst>
      <p:ext uri="{BB962C8B-B14F-4D97-AF65-F5344CB8AC3E}">
        <p14:creationId xmlns:p14="http://schemas.microsoft.com/office/powerpoint/2010/main" val="1451602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Purpose Statement (Goals)</a:t>
            </a:r>
          </a:p>
        </p:txBody>
      </p:sp>
      <p:sp>
        <p:nvSpPr>
          <p:cNvPr id="3" name="Content Placeholder 2"/>
          <p:cNvSpPr>
            <a:spLocks noGrp="1"/>
          </p:cNvSpPr>
          <p:nvPr>
            <p:ph idx="1"/>
          </p:nvPr>
        </p:nvSpPr>
        <p:spPr/>
        <p:txBody>
          <a:bodyPr/>
          <a:lstStyle/>
          <a:p>
            <a:r>
              <a:t>The purpose of this project is to analyze, select and implement a new candidate tracking system—Hire Smart 360—to modernize recruitment processes and align hiring operations with business growth objectives.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Project Objectives</a:t>
            </a:r>
          </a:p>
        </p:txBody>
      </p:sp>
      <p:sp>
        <p:nvSpPr>
          <p:cNvPr id="3" name="Content Placeholder 2"/>
          <p:cNvSpPr>
            <a:spLocks noGrp="1"/>
          </p:cNvSpPr>
          <p:nvPr>
            <p:ph idx="1"/>
          </p:nvPr>
        </p:nvSpPr>
        <p:spPr/>
        <p:txBody>
          <a:bodyPr/>
          <a:lstStyle/>
          <a:p>
            <a:r>
              <a:rPr dirty="0"/>
              <a:t>Solution selection according to design criteria, specifications, and requirements</a:t>
            </a:r>
          </a:p>
          <a:p>
            <a:r>
              <a:rPr dirty="0"/>
              <a:t>Solution prototyping and testing</a:t>
            </a:r>
          </a:p>
          <a:p>
            <a:r>
              <a:rPr dirty="0"/>
              <a:t>Implement automation for resume </a:t>
            </a:r>
            <a:r>
              <a:rPr lang="en-IN" dirty="0" err="1"/>
              <a:t>analyzing</a:t>
            </a:r>
            <a:r>
              <a:rPr dirty="0"/>
              <a:t> and interview scheduling</a:t>
            </a:r>
          </a:p>
          <a:p>
            <a:r>
              <a:rPr dirty="0"/>
              <a:t>Improve collaboration between HR and hiring managers</a:t>
            </a:r>
          </a:p>
          <a:p>
            <a:r>
              <a:rPr dirty="0"/>
              <a:t>Integrate analytics for hiring funnel optimization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Success Criteria</a:t>
            </a:r>
          </a:p>
        </p:txBody>
      </p:sp>
      <p:sp>
        <p:nvSpPr>
          <p:cNvPr id="3" name="Content Placeholder 2"/>
          <p:cNvSpPr>
            <a:spLocks noGrp="1"/>
          </p:cNvSpPr>
          <p:nvPr>
            <p:ph idx="1"/>
          </p:nvPr>
        </p:nvSpPr>
        <p:spPr/>
        <p:txBody>
          <a:bodyPr>
            <a:normAutofit/>
          </a:bodyPr>
          <a:lstStyle/>
          <a:p>
            <a:r>
              <a:rPr dirty="0"/>
              <a:t>Improve records availability and accessibility of information, collateral, forms, and documents</a:t>
            </a:r>
          </a:p>
          <a:p>
            <a:r>
              <a:rPr dirty="0"/>
              <a:t>Reduce system downtime, related wait time, and system response times</a:t>
            </a:r>
          </a:p>
          <a:p>
            <a:r>
              <a:rPr dirty="0"/>
              <a:t>Achieve 100% recruiter adoption within 1 month post-launch</a:t>
            </a:r>
          </a:p>
          <a:p>
            <a:r>
              <a:rPr dirty="0"/>
              <a:t>Deliver a user-friendly </a:t>
            </a:r>
            <a:r>
              <a:rPr dirty="0" err="1"/>
              <a:t>interfac</a:t>
            </a:r>
            <a:r>
              <a:rPr lang="en-IN" dirty="0"/>
              <a:t>e.</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Methods / Approach</a:t>
            </a:r>
          </a:p>
        </p:txBody>
      </p:sp>
      <p:sp>
        <p:nvSpPr>
          <p:cNvPr id="3" name="Content Placeholder 2"/>
          <p:cNvSpPr>
            <a:spLocks noGrp="1"/>
          </p:cNvSpPr>
          <p:nvPr>
            <p:ph idx="1"/>
          </p:nvPr>
        </p:nvSpPr>
        <p:spPr>
          <a:xfrm>
            <a:off x="982133" y="2438401"/>
            <a:ext cx="7704667" cy="3561415"/>
          </a:xfrm>
        </p:spPr>
        <p:txBody>
          <a:bodyPr/>
          <a:lstStyle/>
          <a:p>
            <a:r>
              <a:rPr dirty="0"/>
              <a:t>Establish selection committee and selection process. Define requirements</a:t>
            </a:r>
          </a:p>
          <a:p>
            <a:r>
              <a:rPr dirty="0"/>
              <a:t>Select vendors and finalists through RFP, demonstrations, and reviews</a:t>
            </a:r>
          </a:p>
          <a:p>
            <a:r>
              <a:rPr dirty="0"/>
              <a:t>Select and implement solution. Train users and technical staff. Establish support processes</a:t>
            </a:r>
          </a:p>
          <a:p>
            <a:r>
              <a:rPr dirty="0"/>
              <a:t>Go Live with new system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929147"/>
          </a:xfrm>
        </p:spPr>
        <p:txBody>
          <a:bodyPr/>
          <a:lstStyle/>
          <a:p>
            <a:r>
              <a:rPr dirty="0"/>
              <a:t>Resources</a:t>
            </a:r>
          </a:p>
        </p:txBody>
      </p:sp>
      <p:sp>
        <p:nvSpPr>
          <p:cNvPr id="3" name="Content Placeholder 2"/>
          <p:cNvSpPr>
            <a:spLocks noGrp="1"/>
          </p:cNvSpPr>
          <p:nvPr>
            <p:ph idx="1"/>
          </p:nvPr>
        </p:nvSpPr>
        <p:spPr>
          <a:xfrm>
            <a:off x="982133" y="1769807"/>
            <a:ext cx="7704667" cy="4365522"/>
          </a:xfrm>
        </p:spPr>
        <p:txBody>
          <a:bodyPr>
            <a:normAutofit lnSpcReduction="10000"/>
          </a:bodyPr>
          <a:lstStyle/>
          <a:p>
            <a:r>
              <a:rPr dirty="0"/>
              <a:t>People – Project team members from HR, </a:t>
            </a:r>
            <a:r>
              <a:rPr lang="en-IN" dirty="0"/>
              <a:t> Project Managers, BA, Developers QA, </a:t>
            </a:r>
            <a:r>
              <a:rPr lang="en-IN" dirty="0" err="1"/>
              <a:t>Devops</a:t>
            </a:r>
            <a:endParaRPr dirty="0"/>
          </a:p>
          <a:p>
            <a:r>
              <a:rPr dirty="0"/>
              <a:t>Time – Implementation within 3 months</a:t>
            </a:r>
          </a:p>
          <a:p>
            <a:r>
              <a:rPr dirty="0"/>
              <a:t>Budget – </a:t>
            </a:r>
            <a:r>
              <a:rPr lang="en-IN" dirty="0"/>
              <a:t>₹10,00,000(</a:t>
            </a:r>
            <a:r>
              <a:rPr dirty="0"/>
              <a:t>Software licensing, cloud hosting, training</a:t>
            </a:r>
            <a:r>
              <a:rPr lang="en-US" dirty="0"/>
              <a:t>)</a:t>
            </a:r>
            <a:endParaRPr dirty="0"/>
          </a:p>
          <a:p>
            <a:r>
              <a:rPr lang="en-US" dirty="0"/>
              <a:t>Tools:</a:t>
            </a:r>
          </a:p>
          <a:p>
            <a:pPr>
              <a:buFont typeface="Wingdings" panose="05000000000000000000" pitchFamily="2" charset="2"/>
              <a:buChar char="q"/>
            </a:pPr>
            <a:r>
              <a:rPr lang="en-US" sz="1400" dirty="0"/>
              <a:t> </a:t>
            </a:r>
            <a:r>
              <a:rPr lang="en-US" sz="1600" dirty="0"/>
              <a:t>Jira</a:t>
            </a:r>
          </a:p>
          <a:p>
            <a:pPr>
              <a:buFont typeface="Wingdings" panose="05000000000000000000" pitchFamily="2" charset="2"/>
              <a:buChar char="q"/>
            </a:pPr>
            <a:r>
              <a:rPr lang="en-US" sz="1600" dirty="0"/>
              <a:t> Git</a:t>
            </a:r>
          </a:p>
          <a:p>
            <a:pPr>
              <a:buFont typeface="Wingdings" panose="05000000000000000000" pitchFamily="2" charset="2"/>
              <a:buChar char="q"/>
            </a:pPr>
            <a:r>
              <a:rPr lang="en-US" sz="1600" dirty="0"/>
              <a:t>Azure</a:t>
            </a:r>
          </a:p>
          <a:p>
            <a:pPr>
              <a:buFont typeface="Wingdings" panose="05000000000000000000" pitchFamily="2" charset="2"/>
              <a:buChar char="q"/>
            </a:pPr>
            <a:r>
              <a:rPr lang="en-US" sz="1600" dirty="0"/>
              <a:t>Java</a:t>
            </a:r>
          </a:p>
          <a:p>
            <a:pPr>
              <a:buFont typeface="Wingdings" panose="05000000000000000000" pitchFamily="2" charset="2"/>
              <a:buChar char="q"/>
            </a:pPr>
            <a:r>
              <a:rPr lang="en-US" sz="1600" dirty="0"/>
              <a:t>HTML, CSS</a:t>
            </a:r>
          </a:p>
          <a:p>
            <a:pPr>
              <a:buFont typeface="Wingdings" panose="05000000000000000000" pitchFamily="2" charset="2"/>
              <a:buChar char="Ø"/>
            </a:pPr>
            <a:endParaRP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24</TotalTime>
  <Words>471</Words>
  <Application>Microsoft Office PowerPoint</Application>
  <PresentationFormat>On-screen Show (4:3)</PresentationFormat>
  <Paragraphs>51</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Corbel</vt:lpstr>
      <vt:lpstr>Wingdings</vt:lpstr>
      <vt:lpstr>Parallax</vt:lpstr>
      <vt:lpstr>Project Proposal: Hire Smart 360</vt:lpstr>
      <vt:lpstr>PowerPoint Presentation</vt:lpstr>
      <vt:lpstr>PowerPoint Presentation</vt:lpstr>
      <vt:lpstr>PowerPoint Presentation</vt:lpstr>
      <vt:lpstr>Purpose Statement (Goals)</vt:lpstr>
      <vt:lpstr>Project Objectives</vt:lpstr>
      <vt:lpstr>Success Criteria</vt:lpstr>
      <vt:lpstr>Methods / Approach</vt:lpstr>
      <vt:lpstr>Resources</vt:lpstr>
      <vt:lpstr>Waterfall Project Plan</vt:lpstr>
      <vt:lpstr>Risks and Dependencies</vt:lpstr>
      <vt:lpstr>To Be Completed by Appropriate Manager</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Sangeeta Deka</cp:lastModifiedBy>
  <cp:revision>4</cp:revision>
  <dcterms:created xsi:type="dcterms:W3CDTF">2013-01-27T09:14:16Z</dcterms:created>
  <dcterms:modified xsi:type="dcterms:W3CDTF">2025-07-22T17:39:16Z</dcterms:modified>
  <cp:category/>
</cp:coreProperties>
</file>