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6CD76-F309-588A-8C31-894B97265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C587D5-5A07-EA1E-2028-0DE563453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FA7AD-B06E-5B18-4FA0-AD25AA64A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6243C-012E-C694-EA43-15B403D82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1B595-CFC6-4737-280C-49ED14445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148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05C85-AF5C-9D36-8696-31D55B95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4B88F3-F459-978B-5B58-4E9545DA9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55E8A-142A-55C4-72DD-9F28F9EB9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3A695-1370-0916-6D3D-259F0C601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00E44-187A-FEE3-D76A-7D2F9616B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007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7F0345-29FE-4B9E-5B52-70FF8ABE73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486ED2-895B-B8AB-EF91-2A6E3CF79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80D18-1590-0AF5-3C33-BFE65579D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3CC38-9D90-267E-6F18-2F52335C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27C46-2019-9918-1C45-7636C29CE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401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1DCDA-B630-D015-8719-E61B418C5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C000A-E3B8-D4EE-02A6-D29EE9F18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E4092-0FF2-468D-4986-C46F615A7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F65AC-5B8C-7FE1-D24B-C0995D0EA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BFF13-DBC2-6690-0A99-720622A62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637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6CA9C-0908-71C1-C7CF-8302EC765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3F590-1415-AF43-AB7B-DF769E6CF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1F98D-188A-D70E-A796-3AA254A2C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2726D-03B1-68B9-D04B-6438D10A9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2E0A0-D9BF-D722-B601-FEF161659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507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13A1-9EB3-6078-DDD4-1B42944A5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6A27F-B96C-9F72-F0E8-8F6FBC688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22160-E579-9B31-3C59-FB8E09BC6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581CF-E0AB-F1EC-726C-E20DD20E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1B776-A4E5-5936-FFD1-E9507A10E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770ED-9871-1D91-DCED-0C49365C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957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3BE6A-3C33-9AEF-458F-5572498E2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39926-C5DF-DB26-7097-9EC4CA62E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5B4E4-6529-7696-93C1-09D6997B6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B42D6-AC31-1A48-658F-2B817A0B1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65AFF-B85B-05C3-6247-2D274AA0D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EBC90-D609-29A1-C5BC-29CA543F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D829EC-95FA-026E-7AF7-35B277F5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25AE2E-9628-ABFE-1DCC-466CE476C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70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7D85E-33D9-25D3-178F-12C0A5706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6DED2-A9DC-F878-96DD-0F217E51E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EE81A7-7B78-B0DE-EB55-10A49E635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3EA72-8156-01CC-3ECA-E674C9D90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087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41F47-579E-3062-8024-3B166A61E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945CB5-5A16-7FD9-52E9-70C138C6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580CF-5EC5-EDC9-958F-12601DAC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082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3288A-98E5-DE58-F9CA-87BE06306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FD3E4-560B-EEE1-C79F-9D3B4943C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81E4F0-62C2-C432-6D63-108502C57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CA539-887E-4FA0-BFA9-FB013B292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EF26C-2A13-5FB9-A7DE-C8A76A685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D263C-0788-2A40-F2A6-D17D4408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537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81DE7-712A-F22A-CDA6-277B37DF5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3440DF-6A0D-C646-2136-4C36DBEA1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B5E6A-B908-02D9-E8AB-CE64D2186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DC8D7-89B1-7E6D-06E2-DD0634BF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ACE1A-C4BF-150D-7133-725056884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90C87-A1BF-9269-03B8-DA85840FF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67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1FD2C4-E235-D414-544F-8775005AC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BC13-A8AD-9C9D-521A-435F552AA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7F867-CA63-AA12-AA35-C288B9200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FA0B0-2419-41DB-B563-2B6591DD61FA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833D6-756F-CB1D-4F4B-8762DB422D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F7C7-41D1-1A7E-FE3B-AF851AFA78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9CE2B-E6C9-4F27-829F-AF590BD866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378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D0A8C-8F1C-B41D-8FE3-3216AF699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6296A1-A903-F144-0497-7910771E79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Municipal Data Processing (MUDP)</a:t>
            </a:r>
          </a:p>
        </p:txBody>
      </p:sp>
    </p:spTree>
    <p:extLst>
      <p:ext uri="{BB962C8B-B14F-4D97-AF65-F5344CB8AC3E}">
        <p14:creationId xmlns:p14="http://schemas.microsoft.com/office/powerpoint/2010/main" val="3120140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F2B5C-D358-1205-0560-DF38D4344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72C52A-EBBD-F567-0709-C9C0DDD02D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323638"/>
            <a:ext cx="9815623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Iterative Approach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the system in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repeated cycles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(e.g., first version of Complaint Module, then improved version with tracking, then advanced version with dashboards).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Incremental Approach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 the project in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small functional parts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Example: Start with Property Tax → then Complaint Tracking → then Licensing → then Utilities → until full system is ready.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Collaborative Approach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communication between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developers, municipal officers, IT team, and end users (citizens)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Feedback ensures the system matches real needs.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Adaptive Approach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municipality changes rules (e.g., new tax policy or new service type), the system will be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quickly adapted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without reworking the entire project.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Value-Driven Approach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 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most important features first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(e.g., Tax and Complaint Management, as they affect most citizens).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way, citizens and staff see benefits early.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2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33363-0DB7-7CA7-8568-F3FB9454B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4C7116D-DEF8-E0EF-B861-CE340A26B3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People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Project Manager, Business Analyst, Developers, Testers, Trainers, Municipal Staff.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Servers/Cloud, Database, Development Tools, Security Software.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6–8 months project duration with 2–3 week sprints.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Budget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Approx. ₹38,50,000 (development, hardware, licenses, training, maintenance).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Knowledge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E-governance guidelines, best practices, user manuals.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Vendor support, training facilities, backup &amp; disaster recovery systems.</a:t>
            </a:r>
          </a:p>
        </p:txBody>
      </p:sp>
    </p:spTree>
    <p:extLst>
      <p:ext uri="{BB962C8B-B14F-4D97-AF65-F5344CB8AC3E}">
        <p14:creationId xmlns:p14="http://schemas.microsoft.com/office/powerpoint/2010/main" val="870687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CDCE6-78E8-E493-F237-E3F08D0A1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Budget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73E875-7552-A5BC-F922-E936A43F99B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60485" y="1800326"/>
          <a:ext cx="8071029" cy="4401936"/>
        </p:xfrm>
        <a:graphic>
          <a:graphicData uri="http://schemas.openxmlformats.org/drawingml/2006/table">
            <a:tbl>
              <a:tblPr/>
              <a:tblGrid>
                <a:gridCol w="2690343">
                  <a:extLst>
                    <a:ext uri="{9D8B030D-6E8A-4147-A177-3AD203B41FA5}">
                      <a16:colId xmlns:a16="http://schemas.microsoft.com/office/drawing/2014/main" val="1797173312"/>
                    </a:ext>
                  </a:extLst>
                </a:gridCol>
                <a:gridCol w="2690343">
                  <a:extLst>
                    <a:ext uri="{9D8B030D-6E8A-4147-A177-3AD203B41FA5}">
                      <a16:colId xmlns:a16="http://schemas.microsoft.com/office/drawing/2014/main" val="3498069525"/>
                    </a:ext>
                  </a:extLst>
                </a:gridCol>
                <a:gridCol w="2690343">
                  <a:extLst>
                    <a:ext uri="{9D8B030D-6E8A-4147-A177-3AD203B41FA5}">
                      <a16:colId xmlns:a16="http://schemas.microsoft.com/office/drawing/2014/main" val="185219168"/>
                    </a:ext>
                  </a:extLst>
                </a:gridCol>
              </a:tblGrid>
              <a:tr h="2807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Category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Description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Estimated Cost (₹)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15000"/>
                  </a:ext>
                </a:extLst>
              </a:tr>
              <a:tr h="4912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Software Development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Custom design, coding, database setup, testing &amp; quality assurance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/>
                        <a:t>18,00,000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174851"/>
                  </a:ext>
                </a:extLst>
              </a:tr>
              <a:tr h="7018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Hardware / Infrastructure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Servers, cloud subscription, networking equipment, backup &amp; storage systems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/>
                        <a:t>7,00,000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0349872"/>
                  </a:ext>
                </a:extLst>
              </a:tr>
              <a:tr h="7018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Licensing &amp; Tools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Database licenses, development tools, reporting dashboards, security software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/>
                        <a:t>3,00,000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847408"/>
                  </a:ext>
                </a:extLst>
              </a:tr>
              <a:tr h="7018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Training &amp; Capacity Building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Training municipal staff, preparation of manuals &amp; user guides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/>
                        <a:t>2,00,000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096045"/>
                  </a:ext>
                </a:extLst>
              </a:tr>
              <a:tr h="7018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Operations &amp; Maintenance (1st Year)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Technical support, software updates, system monitoring &amp; troubleshooting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/>
                        <a:t>5,00,000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4854553"/>
                  </a:ext>
                </a:extLst>
              </a:tr>
              <a:tr h="4912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Contingency Reserve (10%)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/>
                        <a:t>Reserve fund for unexpected costs and risks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/>
                        <a:t>3,50,000</a:t>
                      </a: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1756397"/>
                  </a:ext>
                </a:extLst>
              </a:tr>
              <a:tr h="2807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/>
                        <a:t>✅ Total</a:t>
                      </a: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IN" sz="140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400" b="1" dirty="0"/>
                        <a:t>38,50,000</a:t>
                      </a:r>
                      <a:endParaRPr lang="en-IN" sz="1400" dirty="0"/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6470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682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1332B-66C0-8563-1FD4-8E9D07FA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9EA97-31B8-4125-E8F8-527865334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/>
              <a:t>Resistance to Change</a:t>
            </a:r>
            <a:endParaRPr lang="en-GB" dirty="0"/>
          </a:p>
          <a:p>
            <a:pPr lvl="1"/>
            <a:r>
              <a:rPr lang="en-GB" dirty="0"/>
              <a:t>Municipal staff may resist moving from manual processes to a digital system.</a:t>
            </a:r>
          </a:p>
          <a:p>
            <a:pPr lvl="1"/>
            <a:r>
              <a:rPr lang="en-GB" dirty="0"/>
              <a:t>Risk: Low adoption of the new software.</a:t>
            </a:r>
          </a:p>
          <a:p>
            <a:r>
              <a:rPr lang="en-GB" b="1" dirty="0"/>
              <a:t>Budget Overruns</a:t>
            </a:r>
            <a:endParaRPr lang="en-GB" dirty="0"/>
          </a:p>
          <a:p>
            <a:pPr lvl="1"/>
            <a:r>
              <a:rPr lang="en-GB" dirty="0"/>
              <a:t>Unexpected expenses for hardware, licenses, or customization.</a:t>
            </a:r>
          </a:p>
          <a:p>
            <a:pPr lvl="1"/>
            <a:r>
              <a:rPr lang="en-GB" dirty="0"/>
              <a:t>Risk: Exceeding allocated project budget.</a:t>
            </a:r>
          </a:p>
          <a:p>
            <a:r>
              <a:rPr lang="en-GB" b="1" dirty="0"/>
              <a:t>Data Migration Issues</a:t>
            </a:r>
            <a:endParaRPr lang="en-GB" dirty="0"/>
          </a:p>
          <a:p>
            <a:pPr lvl="1"/>
            <a:r>
              <a:rPr lang="en-GB" dirty="0"/>
              <a:t>Old records may be incomplete, inconsistent, or in different formats.</a:t>
            </a:r>
          </a:p>
          <a:p>
            <a:pPr lvl="1"/>
            <a:r>
              <a:rPr lang="en-GB" dirty="0"/>
              <a:t>Risk: Data loss or errors during migration to the new system.</a:t>
            </a:r>
          </a:p>
          <a:p>
            <a:r>
              <a:rPr lang="en-GB" b="1" dirty="0"/>
              <a:t>Cybersecurity Threats</a:t>
            </a:r>
            <a:endParaRPr lang="en-GB" dirty="0"/>
          </a:p>
          <a:p>
            <a:pPr lvl="1"/>
            <a:r>
              <a:rPr lang="en-GB" dirty="0"/>
              <a:t>Sensitive citizen and financial data could be targeted by hackers.</a:t>
            </a:r>
          </a:p>
          <a:p>
            <a:pPr lvl="1"/>
            <a:r>
              <a:rPr lang="en-GB" dirty="0"/>
              <a:t>Risk: Data breaches or loss of trust among citizens.</a:t>
            </a:r>
          </a:p>
          <a:p>
            <a:r>
              <a:rPr lang="en-GB" b="1" dirty="0"/>
              <a:t>Technical Failures</a:t>
            </a:r>
            <a:endParaRPr lang="en-GB" dirty="0"/>
          </a:p>
          <a:p>
            <a:pPr lvl="1"/>
            <a:r>
              <a:rPr lang="en-GB" dirty="0"/>
              <a:t>Server downtime, software bugs, or system crashes.</a:t>
            </a:r>
          </a:p>
          <a:p>
            <a:pPr lvl="1"/>
            <a:r>
              <a:rPr lang="en-GB" dirty="0"/>
              <a:t>Risk: Interruptions in citizen services.</a:t>
            </a:r>
          </a:p>
          <a:p>
            <a:r>
              <a:rPr lang="en-GB" b="1" dirty="0"/>
              <a:t>Training &amp; Skill Gaps</a:t>
            </a:r>
            <a:endParaRPr lang="en-GB" dirty="0"/>
          </a:p>
          <a:p>
            <a:pPr lvl="1"/>
            <a:r>
              <a:rPr lang="en-GB" dirty="0"/>
              <a:t>Municipal staff may not have the technical skills to use the system effectively.</a:t>
            </a:r>
          </a:p>
          <a:p>
            <a:pPr lvl="1"/>
            <a:r>
              <a:rPr lang="en-GB" dirty="0"/>
              <a:t>Risk: Low efficiency despite new software.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0850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C3945-4AF7-8415-FF55-2E2EFEB93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F9756CF-DD18-C099-8BC2-1EC6FBB881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Stakeholder Support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Success depends on active participation of municipal officers, IT staff, and government decision-makers.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Vendor Reliability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project depends on the software vendor’s ability to deliver on time and provide ongoing support.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Infrastructure Availability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Reliable internet connectivity, servers, and power supply are required for smooth functioning.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Compliance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system must comply with government rules, e-governance standards, and data protection laws.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Availability &amp; Quality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quality of migrated data from existing records will affect system accuracy.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Budget &amp; Funding Approval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project depends on timely approval of funds by the municipal corporation or government.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98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FA024-4D7B-9BEA-726C-EBEDFD1AC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3B8AB-F425-3734-1A0E-BBFB298FB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Bllombergg</a:t>
            </a:r>
            <a:r>
              <a:rPr lang="en-GB" dirty="0"/>
              <a:t> municipal corporation currently faces challenges in </a:t>
            </a:r>
            <a:r>
              <a:rPr lang="en-GB" b="1" dirty="0"/>
              <a:t>collecting, processing, storing, and </a:t>
            </a:r>
            <a:r>
              <a:rPr lang="en-GB" b="1" dirty="0" err="1"/>
              <a:t>analyzing</a:t>
            </a:r>
            <a:r>
              <a:rPr lang="en-GB" b="1" dirty="0"/>
              <a:t> large volumes of public service data</a:t>
            </a:r>
            <a:r>
              <a:rPr lang="en-GB" dirty="0"/>
              <a:t> such as:</a:t>
            </a:r>
          </a:p>
          <a:p>
            <a:r>
              <a:rPr lang="en-GB" dirty="0"/>
              <a:t>Citizen records (birth, death, property tax, licenses, etc.)</a:t>
            </a:r>
          </a:p>
          <a:p>
            <a:r>
              <a:rPr lang="en-GB" dirty="0"/>
              <a:t>Infrastructure and utility management (water, waste, electricity, roads).</a:t>
            </a:r>
          </a:p>
          <a:p>
            <a:r>
              <a:rPr lang="en-GB" dirty="0"/>
              <a:t>Complaint and grievance redressal data.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3352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1CC7-28EE-D74D-305F-082FDFFA9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9B3838D-58D6-D8E4-78D2-5FEFB1FC21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3682" y="1908413"/>
            <a:ext cx="10990118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Fragmentation and Duplication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Municipal records are scattered across departments in different formats (manual registers, spreadsheets, isolated databases).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leads to duplicate entries, inconsistency in information, and difficulty in maintaining accurate records.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Slow and Manual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Processes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Services like property tax collection, license renewal, and complaint redressal are processed manually.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causes delays, increases waiting time for citizens, and reduces staff productivity.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Lack of Transparency and Accountability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Citizens cannot easily track the status of their applications or grievances.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Without a digital audit trail, it becomes hard to hold staff or departments accountable for errors and delays.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Data for Decision-Making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Municipal officers lack real-time data for planning budgets, tracking revenues, or monitoring service delivery.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results in poor decision-making, delayed responses, and inefficient governance.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Risk of Errors and Mismanagement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 entries increase the chances of errors in financial records, tax calculations, and service requests.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Missing files or misplaced data cause frustration for both citizens and administrators.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Inability to Handle Growing Demands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 the city’s population growing, the volume of data (citizen services, utilities, complaints) is increasing rapidly.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existing outdated/manual system cannot scale to meet the rising demand, leading to inefficiency.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90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76300-55C2-CC15-9929-75352039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34774-7AFA-EABD-6C70-2B127A213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/>
              <a:t>Centralized Digital Platform</a:t>
            </a:r>
            <a:endParaRPr lang="en-GB" dirty="0"/>
          </a:p>
          <a:p>
            <a:pPr lvl="1"/>
            <a:r>
              <a:rPr lang="en-GB" dirty="0"/>
              <a:t>The software provides a </a:t>
            </a:r>
            <a:r>
              <a:rPr lang="en-GB" b="1" dirty="0"/>
              <a:t>single unified system</a:t>
            </a:r>
            <a:r>
              <a:rPr lang="en-GB" dirty="0"/>
              <a:t> for all municipal data, eliminating duplication and improving consistency.</a:t>
            </a:r>
          </a:p>
          <a:p>
            <a:pPr lvl="1"/>
            <a:r>
              <a:rPr lang="en-GB" dirty="0"/>
              <a:t>Citizens, staff, and officials can access accurate information quickly and securely.</a:t>
            </a:r>
          </a:p>
          <a:p>
            <a:r>
              <a:rPr lang="en-GB" b="1" dirty="0"/>
              <a:t>Improved Citizen Experience</a:t>
            </a:r>
            <a:endParaRPr lang="en-GB" dirty="0"/>
          </a:p>
          <a:p>
            <a:pPr lvl="1"/>
            <a:r>
              <a:rPr lang="en-GB" dirty="0"/>
              <a:t>Online services (tax payment, license applications, complaint registration) reduce the need for physical visits.</a:t>
            </a:r>
          </a:p>
          <a:p>
            <a:pPr lvl="1"/>
            <a:r>
              <a:rPr lang="en-GB" dirty="0"/>
              <a:t>Citizens can track application status in real time, building </a:t>
            </a:r>
            <a:r>
              <a:rPr lang="en-GB" b="1" dirty="0"/>
              <a:t>trust and transparency</a:t>
            </a:r>
            <a:r>
              <a:rPr lang="en-GB" dirty="0"/>
              <a:t>.</a:t>
            </a:r>
          </a:p>
          <a:p>
            <a:r>
              <a:rPr lang="en-GB" b="1" dirty="0"/>
              <a:t>Data-Driven Governance</a:t>
            </a:r>
            <a:endParaRPr lang="en-GB" dirty="0"/>
          </a:p>
          <a:p>
            <a:pPr lvl="1"/>
            <a:r>
              <a:rPr lang="en-GB" dirty="0"/>
              <a:t>Municipal leaders get access to </a:t>
            </a:r>
            <a:r>
              <a:rPr lang="en-GB" b="1" dirty="0"/>
              <a:t>dashboards and reports</a:t>
            </a:r>
            <a:r>
              <a:rPr lang="en-GB" dirty="0"/>
              <a:t> for monitoring performance, budgets, and service delivery.</a:t>
            </a:r>
          </a:p>
          <a:p>
            <a:pPr lvl="1"/>
            <a:r>
              <a:rPr lang="en-GB" dirty="0"/>
              <a:t>This enables </a:t>
            </a:r>
            <a:r>
              <a:rPr lang="en-GB" b="1" dirty="0"/>
              <a:t>faster decision-making</a:t>
            </a:r>
            <a:r>
              <a:rPr lang="en-GB" dirty="0"/>
              <a:t> and more efficient resource allocation.</a:t>
            </a:r>
          </a:p>
          <a:p>
            <a:r>
              <a:rPr lang="en-GB" b="1" dirty="0"/>
              <a:t>Compliance with Digital Governance Initiatives</a:t>
            </a:r>
            <a:endParaRPr lang="en-GB" dirty="0"/>
          </a:p>
          <a:p>
            <a:pPr lvl="1"/>
            <a:r>
              <a:rPr lang="en-GB" dirty="0"/>
              <a:t>Supports state and national </a:t>
            </a:r>
            <a:r>
              <a:rPr lang="en-GB" b="1" dirty="0"/>
              <a:t>e-governance policies</a:t>
            </a:r>
            <a:r>
              <a:rPr lang="en-GB" dirty="0"/>
              <a:t> and smart city programs.</a:t>
            </a:r>
          </a:p>
          <a:p>
            <a:pPr lvl="1"/>
            <a:r>
              <a:rPr lang="en-GB" dirty="0"/>
              <a:t>Ensures proper record-keeping, audit trails, and regulatory compliance.</a:t>
            </a:r>
          </a:p>
          <a:p>
            <a:r>
              <a:rPr lang="en-GB" b="1" dirty="0"/>
              <a:t>Operational Efficiency &amp; Cost Savings</a:t>
            </a:r>
            <a:endParaRPr lang="en-GB" dirty="0"/>
          </a:p>
          <a:p>
            <a:pPr lvl="1"/>
            <a:r>
              <a:rPr lang="en-GB" dirty="0"/>
              <a:t>Automation reduces manual effort, paperwork, and errors.</a:t>
            </a:r>
          </a:p>
          <a:p>
            <a:pPr lvl="1"/>
            <a:r>
              <a:rPr lang="en-GB" dirty="0"/>
              <a:t>Leads to faster service delivery, lower administrative costs, and better utilization of staff time.</a:t>
            </a:r>
          </a:p>
          <a:p>
            <a:r>
              <a:rPr lang="en-GB" b="1" dirty="0"/>
              <a:t>Scalability for Future Growth</a:t>
            </a:r>
            <a:endParaRPr lang="en-GB" dirty="0"/>
          </a:p>
          <a:p>
            <a:pPr lvl="1"/>
            <a:r>
              <a:rPr lang="en-GB" dirty="0"/>
              <a:t>The system can be expanded to handle </a:t>
            </a:r>
            <a:r>
              <a:rPr lang="en-GB" b="1" dirty="0"/>
              <a:t>increasing population and data volumes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Future modules (GIS mapping, smart utilities, AI-based analytics) can be integrated for continuous improvement.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08107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BD281-9562-ACC8-2FF7-6B3F8CF4F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19962-197B-97F4-7FBE-33D9AAB67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 purpose of this project is to </a:t>
            </a:r>
            <a:r>
              <a:rPr lang="en-GB" b="1" dirty="0"/>
              <a:t>design, develop, and implement a centralized Municipal Data Processing Software for </a:t>
            </a:r>
            <a:r>
              <a:rPr lang="en-GB" b="1" dirty="0" err="1"/>
              <a:t>Bllombergg</a:t>
            </a:r>
            <a:r>
              <a:rPr lang="en-GB" dirty="0"/>
              <a:t>, with the aim of:</a:t>
            </a:r>
          </a:p>
          <a:p>
            <a:r>
              <a:rPr lang="en-GB" dirty="0"/>
              <a:t>Streamlining and automating core municipal operations such as tax collection, license management, and grievance redressal.</a:t>
            </a:r>
          </a:p>
          <a:p>
            <a:r>
              <a:rPr lang="en-GB" dirty="0"/>
              <a:t>Ensuring </a:t>
            </a:r>
            <a:r>
              <a:rPr lang="en-GB" b="1" dirty="0"/>
              <a:t>accurate, transparent, and accessible records</a:t>
            </a:r>
            <a:r>
              <a:rPr lang="en-GB" dirty="0"/>
              <a:t> for citizens, staff, and administrators.</a:t>
            </a:r>
          </a:p>
          <a:p>
            <a:r>
              <a:rPr lang="en-GB" dirty="0"/>
              <a:t>Providing </a:t>
            </a:r>
            <a:r>
              <a:rPr lang="en-GB" b="1" dirty="0"/>
              <a:t>data-driven insights and dashboards</a:t>
            </a:r>
            <a:r>
              <a:rPr lang="en-GB" dirty="0"/>
              <a:t> to support effective decision-making and urban governance.</a:t>
            </a:r>
          </a:p>
          <a:p>
            <a:r>
              <a:rPr lang="en-GB" dirty="0"/>
              <a:t>Reducing manual work, errors, and delays to improve </a:t>
            </a:r>
            <a:r>
              <a:rPr lang="en-GB" b="1" dirty="0"/>
              <a:t>operational efficiency and citizen satisfaction</a:t>
            </a:r>
            <a:r>
              <a:rPr lang="en-GB" dirty="0"/>
              <a:t>.</a:t>
            </a:r>
          </a:p>
          <a:p>
            <a:r>
              <a:rPr lang="en-GB" dirty="0"/>
              <a:t>Supporting compliance with government </a:t>
            </a:r>
            <a:r>
              <a:rPr lang="en-GB" b="1" dirty="0"/>
              <a:t>e-governance and smart city initiatives</a:t>
            </a:r>
            <a:r>
              <a:rPr lang="en-GB" dirty="0"/>
              <a:t>, while being scalable for future needs.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772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C975C-1220-05FB-2F3A-3FC76595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A44B53E-4643-5BD9-8C3A-ADE27D743A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4300" y="1323638"/>
            <a:ext cx="11845636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 Data Management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a single, unified platform to store and manage all municipal data (tax, licenses, utilities, complaints, citizen records).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Automate Key Municipal Processes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manual work by digitizing property tax collection, license issuance, and grievance redressal processes.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Citizen Service Delivery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online portals and mobile access for citizens to apply, pay, and track their requests easily.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Decision-Making with Analytics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 dashboards and reporting tools for municipal officials to monitor performance, budgets, and service efficiency.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Transparency and Accountability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Enable digital tracking, audit trails, and status updates to make processes transparent and reduce corruption/mismanagement.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Compliance and Governance Standards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Align with government e-governance, smart city policies, and data protection regulations.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Scalability and Future Readiness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 the system to handle growing data volumes and integrate future modules like GIS mapping or AI-based analytics.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914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6B16-238D-FB01-BBF3-21F695D93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320"/>
          </a:xfrm>
        </p:spPr>
        <p:txBody>
          <a:bodyPr>
            <a:normAutofit fontScale="90000"/>
          </a:bodyPr>
          <a:lstStyle/>
          <a:p>
            <a:r>
              <a:rPr lang="en-IN" dirty="0"/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E87F640-1AC5-C950-537F-C308C8B08D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473" y="1046639"/>
            <a:ext cx="11208327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Improved Data Accessibility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 municipal records (tax, licenses, complaints, citizen services) available in a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centralized digital system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accessible within seconds.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Faster Service Delivery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Reduction of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processing and complaint resolution time by at least 30–40%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compared to the current manual system.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Citizen Satisfaction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Citizens can apply, pay, and track services online with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80%+ positive feedback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satisfaction surveys.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Operational Efficiency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Reduction in manual errors and paperwork by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 least 50%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leading to better staff productivity.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Transparency &amp; Accountability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Full digital audit trails and status tracking available for each request, ensuring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 responsibility and reduced corruption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Adoption &amp; Training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 least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80–90% of municipal staff trained and actively using the system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within the first 3 months of launch.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Cost Effectiveness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Achieve measurable cost savings through reduced administrative overheads and better resource utilization.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&amp; Security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system meets government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e-governance standards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data protection, and cybersecurity requirements.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219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A90CA-C808-5598-7AEC-98E0793D4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EB4D0-DBBC-D2F5-E41A-3522984AB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b="1" dirty="0"/>
              <a:t>Agile Model</a:t>
            </a:r>
            <a:r>
              <a:rPr lang="en-GB" dirty="0"/>
              <a:t> is a </a:t>
            </a:r>
            <a:r>
              <a:rPr lang="en-GB" b="1" dirty="0"/>
              <a:t>software development approach</a:t>
            </a:r>
            <a:r>
              <a:rPr lang="en-GB" dirty="0"/>
              <a:t> that focuses on:</a:t>
            </a:r>
          </a:p>
          <a:p>
            <a:r>
              <a:rPr lang="en-GB" b="1" dirty="0"/>
              <a:t>Flexibility</a:t>
            </a:r>
            <a:r>
              <a:rPr lang="en-GB" dirty="0"/>
              <a:t> – requirements can change anytime.</a:t>
            </a:r>
          </a:p>
          <a:p>
            <a:r>
              <a:rPr lang="en-GB" b="1" dirty="0"/>
              <a:t>Customer collaboration</a:t>
            </a:r>
            <a:r>
              <a:rPr lang="en-GB" dirty="0"/>
              <a:t> – continuous feedback from stakeholders.</a:t>
            </a:r>
          </a:p>
          <a:p>
            <a:r>
              <a:rPr lang="en-GB" b="1" dirty="0"/>
              <a:t>Small &amp; quick releases</a:t>
            </a:r>
            <a:r>
              <a:rPr lang="en-GB" dirty="0"/>
              <a:t> – instead of one big delivery at the end.</a:t>
            </a:r>
          </a:p>
          <a:p>
            <a:r>
              <a:rPr lang="en-GB" b="1" dirty="0"/>
              <a:t>Iterative development</a:t>
            </a:r>
            <a:r>
              <a:rPr lang="en-GB" dirty="0"/>
              <a:t> – building the project step by step in short cycles (called sprints).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7063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0A2C3-8082-A6CA-DD56-8104AC009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5E231-4AFF-5B60-2B53-42B25152C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Agile has different </a:t>
            </a:r>
            <a:r>
              <a:rPr lang="en-GB" b="1" dirty="0"/>
              <a:t>methods (frameworks)</a:t>
            </a:r>
            <a:r>
              <a:rPr lang="en-GB" dirty="0"/>
              <a:t> to implement it:</a:t>
            </a:r>
          </a:p>
          <a:p>
            <a:r>
              <a:rPr lang="en-GB" b="1" dirty="0"/>
              <a:t>Scrum</a:t>
            </a:r>
            <a:r>
              <a:rPr lang="en-GB" dirty="0"/>
              <a:t> – The most popular Agile method.</a:t>
            </a:r>
          </a:p>
          <a:p>
            <a:pPr lvl="1"/>
            <a:r>
              <a:rPr lang="en-GB" dirty="0"/>
              <a:t>Work is divided into short cycles called </a:t>
            </a:r>
            <a:r>
              <a:rPr lang="en-GB" i="1" dirty="0"/>
              <a:t>sprints</a:t>
            </a:r>
            <a:r>
              <a:rPr lang="en-GB" dirty="0"/>
              <a:t> (2–4 weeks).</a:t>
            </a:r>
          </a:p>
          <a:p>
            <a:pPr lvl="1"/>
            <a:r>
              <a:rPr lang="en-GB" dirty="0"/>
              <a:t>Roles include Product Owner, Scrum Master, and Development Team.</a:t>
            </a:r>
          </a:p>
          <a:p>
            <a:pPr lvl="1"/>
            <a:r>
              <a:rPr lang="en-GB" dirty="0"/>
              <a:t>Daily stand-up meetings are held to track progress.</a:t>
            </a:r>
          </a:p>
          <a:p>
            <a:r>
              <a:rPr lang="en-GB" b="1" dirty="0"/>
              <a:t>Kanban</a:t>
            </a:r>
            <a:r>
              <a:rPr lang="en-GB" dirty="0"/>
              <a:t> – Visual method using a </a:t>
            </a:r>
            <a:r>
              <a:rPr lang="en-GB" b="1" dirty="0"/>
              <a:t>board with cards</a:t>
            </a:r>
            <a:r>
              <a:rPr lang="en-GB" dirty="0"/>
              <a:t> (To Do, In Progress, Done).</a:t>
            </a:r>
          </a:p>
          <a:p>
            <a:pPr lvl="1"/>
            <a:r>
              <a:rPr lang="en-GB" dirty="0"/>
              <a:t>Helps track work items and manage flow efficiently.</a:t>
            </a:r>
          </a:p>
          <a:p>
            <a:pPr lvl="1"/>
            <a:r>
              <a:rPr lang="en-GB" dirty="0"/>
              <a:t>No fixed time-box like Scrum.</a:t>
            </a:r>
          </a:p>
          <a:p>
            <a:r>
              <a:rPr lang="en-GB" b="1" dirty="0"/>
              <a:t>Extreme Programming (XP)</a:t>
            </a:r>
            <a:r>
              <a:rPr lang="en-GB" dirty="0"/>
              <a:t> – Focuses on </a:t>
            </a:r>
            <a:r>
              <a:rPr lang="en-GB" b="1" dirty="0"/>
              <a:t>code quality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Practices like pair programming, test-driven development, and continuous integration.</a:t>
            </a:r>
          </a:p>
          <a:p>
            <a:r>
              <a:rPr lang="en-GB" b="1" dirty="0"/>
              <a:t>Lean Development</a:t>
            </a:r>
            <a:r>
              <a:rPr lang="en-GB" dirty="0"/>
              <a:t> – Inspired by Lean Manufacturing.</a:t>
            </a:r>
          </a:p>
          <a:p>
            <a:pPr lvl="1"/>
            <a:r>
              <a:rPr lang="en-GB" dirty="0"/>
              <a:t>Focuses on reducing waste, fast delivery, and maximum value for the customer.</a:t>
            </a:r>
          </a:p>
          <a:p>
            <a:r>
              <a:rPr lang="en-GB" b="1" dirty="0"/>
              <a:t>Crystal Method</a:t>
            </a:r>
            <a:r>
              <a:rPr lang="en-GB" dirty="0"/>
              <a:t> – Emphasizes </a:t>
            </a:r>
            <a:r>
              <a:rPr lang="en-GB" b="1" dirty="0"/>
              <a:t>people over processes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Teams adjust rules based on project size and criticality.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76887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1744</Words>
  <Application>Microsoft Office PowerPoint</Application>
  <PresentationFormat>Widescreen</PresentationFormat>
  <Paragraphs>181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Situation</vt:lpstr>
      <vt:lpstr>Problem</vt:lpstr>
      <vt:lpstr>Opportunity </vt:lpstr>
      <vt:lpstr>Purpose Statement</vt:lpstr>
      <vt:lpstr>Project Objectives</vt:lpstr>
      <vt:lpstr>Success Criteria</vt:lpstr>
      <vt:lpstr>Methods / Approach</vt:lpstr>
      <vt:lpstr>Methods / Approach</vt:lpstr>
      <vt:lpstr>Methods / Approach</vt:lpstr>
      <vt:lpstr>Resources</vt:lpstr>
      <vt:lpstr>Budget</vt:lpstr>
      <vt:lpstr>Risks </vt:lpstr>
      <vt:lpstr>Dependencies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Namrata barapatre</dc:creator>
  <cp:lastModifiedBy>Namrata barapatre</cp:lastModifiedBy>
  <cp:revision>1</cp:revision>
  <dcterms:created xsi:type="dcterms:W3CDTF">2025-09-16T06:55:25Z</dcterms:created>
  <dcterms:modified xsi:type="dcterms:W3CDTF">2025-09-16T06:55:52Z</dcterms:modified>
</cp:coreProperties>
</file>