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7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08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71860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4599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6595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1133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4210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851022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371043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4357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930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1808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82242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327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441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8898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61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530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6F4FDEC-3BD4-4646-BE28-5986630B1B79}" type="datetimeFigureOut">
              <a:rPr lang="en-IN" smtClean="0"/>
              <a:t>01-08-2025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18182F0-20B1-4E7A-9C29-8C884980BA0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3115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erson pointing on a map">
            <a:extLst>
              <a:ext uri="{FF2B5EF4-FFF2-40B4-BE49-F238E27FC236}">
                <a16:creationId xmlns:a16="http://schemas.microsoft.com/office/drawing/2014/main" id="{E07227AF-4DCF-49DB-70EE-52D2130D970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</a:blip>
          <a:srcRect b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AF671E-CD9A-A761-1674-8C04371C93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RCRMS – Application Tracking System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C74931-2F6F-FCCA-88D9-B31D6FDE81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Agile Scrum</a:t>
            </a:r>
          </a:p>
          <a:p>
            <a:r>
              <a:rPr lang="en-US" dirty="0"/>
              <a:t>Created By – Piyush Chaudhary</a:t>
            </a:r>
          </a:p>
          <a:p>
            <a:r>
              <a:rPr lang="en-US" dirty="0"/>
              <a:t>Date – 01 – Aug - 2025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49714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8643778-7F6C-4E8D-84D1-D5CDB9928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D22F88D-6907-48AF-B024-346E855E0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EFF44A1-7518-642D-670D-BC87D283E1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112" y="685801"/>
            <a:ext cx="2743200" cy="5105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>
                <a:solidFill>
                  <a:srgbClr val="FFFFFF"/>
                </a:solidFill>
              </a:rPr>
              <a:t>Method / Approach – Agile Scrum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3842748-48B5-4DD0-A06A-A31C74024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548E99BE-1071-4690-9B9C-07926CEE5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301F039-B467-413A-B25C-770E51069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9F06AEC1-5558-49E8-8CAC-FEBD00DF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10B76B9-BA68-471E-B58C-ED91198A9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FEB3913B-54A3-490E-BA4B-5D0330990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F75DC961-08A4-46F8-8A80-2E1FB977E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093E3132-8D70-25BB-107D-1B6B17BF9A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17106" y="685801"/>
            <a:ext cx="6385918" cy="5105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Sprint Review &amp; Demo</a:t>
            </a:r>
          </a:p>
          <a:p>
            <a:pPr marL="342900" indent="-342900" algn="l"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the end of each sprint, a demo was conducted with stakeholders to showcase working features.</a:t>
            </a:r>
          </a:p>
          <a:p>
            <a:pPr marL="342900" indent="-342900" algn="l"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Feedback was collected and used to refine future backlog items.</a:t>
            </a:r>
          </a:p>
          <a:p>
            <a:pPr algn="l"/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Sprint Retrospective</a:t>
            </a:r>
          </a:p>
          <a:p>
            <a:pPr marL="342900" indent="-342900" algn="l"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 team reviewed the sprint process to identify what went well, what could be improved, and action items for future sprints.</a:t>
            </a:r>
          </a:p>
          <a:p>
            <a:pPr algn="l"/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Final UAT &amp; Deployment</a:t>
            </a:r>
          </a:p>
          <a:p>
            <a:pPr marL="342900" indent="-342900" algn="l"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Conducted User Acceptance Testing (UAT) with business users using real-world scenarios and test data.</a:t>
            </a:r>
          </a:p>
          <a:p>
            <a:pPr marL="342900" indent="-342900" algn="l"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Post-UAT sign-off, the system was deployed to production, followed by user training and go-live support.</a:t>
            </a:r>
          </a:p>
        </p:txBody>
      </p:sp>
    </p:spTree>
    <p:extLst>
      <p:ext uri="{BB962C8B-B14F-4D97-AF65-F5344CB8AC3E}">
        <p14:creationId xmlns:p14="http://schemas.microsoft.com/office/powerpoint/2010/main" val="2588971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60ACC13-B825-49F3-93DE-C8B8F2FA3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947B31F-CA03-4793-845D-FD86BABC1A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DDE94D-F78C-4A48-AEA6-E922FC99A1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445A886-F3CA-4DE4-90D7-535F9707B7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A8999CB6-C053-418B-AE37-E470804D2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81EA3E26-BFCD-4396-AE8A-2A9828BFFB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F9BC582-73A6-4D8A-8738-E36476489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5428F22-76B3-4107-AADE-3F9EC95F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46FBCF-5353-4172-96F5-4B7EB0777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90265" y="-12875"/>
            <a:ext cx="2604396" cy="6890194"/>
            <a:chOff x="2199787" y="-12875"/>
            <a:chExt cx="2679011" cy="6890194"/>
          </a:xfrm>
        </p:grpSpPr>
        <p:sp useBgFill="1">
          <p:nvSpPr>
            <p:cNvPr id="20" name="Rectangle 19">
              <a:extLst>
                <a:ext uri="{FF2B5EF4-FFF2-40B4-BE49-F238E27FC236}">
                  <a16:creationId xmlns:a16="http://schemas.microsoft.com/office/drawing/2014/main" id="{343F3E6D-808D-43AD-9485-AD0014BEA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21" name="Rectangle 20">
              <a:extLst>
                <a:ext uri="{FF2B5EF4-FFF2-40B4-BE49-F238E27FC236}">
                  <a16:creationId xmlns:a16="http://schemas.microsoft.com/office/drawing/2014/main" id="{03DB1AC6-5430-4CD3-BD83-86E675A11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8326E10-C8CB-487F-A110-F861268DE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60612" y="0"/>
            <a:ext cx="2436813" cy="6858001"/>
            <a:chOff x="1320800" y="0"/>
            <a:chExt cx="2436813" cy="6858001"/>
          </a:xfrm>
        </p:grpSpPr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3279962B-46D2-4E19-B632-39B80D1E8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321A335A-53CB-4C17-AB51-5D9C2DCB4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A0E0D557-405B-469F-AEDE-4E3404AA4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D8D4E62F-9393-40A6-9E85-9F3B59C46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FABD11B1-DE89-45BC-8204-968C88AAD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AFA4965A-1FBC-44B8-B96A-3F5275C3AE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03C84FE1-C445-84F3-CBA3-7BBBC6D24D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685800"/>
            <a:ext cx="7345891" cy="14139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/>
              <a:t>Resources  </a:t>
            </a:r>
          </a:p>
        </p:txBody>
      </p:sp>
      <p:pic>
        <p:nvPicPr>
          <p:cNvPr id="5" name="Picture 4" descr="Different colored organizers">
            <a:extLst>
              <a:ext uri="{FF2B5EF4-FFF2-40B4-BE49-F238E27FC236}">
                <a16:creationId xmlns:a16="http://schemas.microsoft.com/office/drawing/2014/main" id="{F4F398EF-6827-5C23-25E9-90F6D57873C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4795" r="34689" b="1"/>
          <a:stretch>
            <a:fillRect/>
          </a:stretch>
        </p:blipFill>
        <p:spPr>
          <a:xfrm>
            <a:off x="20" y="10"/>
            <a:ext cx="3459143" cy="6857990"/>
          </a:xfrm>
          <a:custGeom>
            <a:avLst/>
            <a:gdLst/>
            <a:ahLst/>
            <a:cxnLst/>
            <a:rect l="l" t="t" r="r" b="b"/>
            <a:pathLst>
              <a:path w="3458633" h="6858000">
                <a:moveTo>
                  <a:pt x="0" y="0"/>
                </a:moveTo>
                <a:lnTo>
                  <a:pt x="3174999" y="0"/>
                </a:lnTo>
                <a:lnTo>
                  <a:pt x="2294466" y="5223932"/>
                </a:lnTo>
                <a:lnTo>
                  <a:pt x="3458633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D1629319-C9F7-E522-6D49-F374AD78B1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3867" y="2048933"/>
            <a:ext cx="7659156" cy="37422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 – For completion of project we need Project Manager, Business Analyst, Product Owner, Scrum Master, Development Team, QA/Testers, UI/UX Designer and HR Stakeholders &amp; Hiring Managers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 – Implementation to be completed within 6 to 8 months.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 – Estimated cost for hardware, software, training and implementation service not to exceed INR 2,00,00,000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Others – </a:t>
            </a:r>
          </a:p>
          <a:p>
            <a:pPr algn="l">
              <a:lnSpc>
                <a:spcPct val="90000"/>
              </a:lnSpc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&gt;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Management Tools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Jira, Confluence, MS Project</a:t>
            </a:r>
          </a:p>
          <a:p>
            <a:pPr algn="l">
              <a:lnSpc>
                <a:spcPct val="90000"/>
              </a:lnSpc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&gt;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Design Tools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Axure, Figma, Visio</a:t>
            </a:r>
          </a:p>
          <a:p>
            <a:pPr algn="l">
              <a:lnSpc>
                <a:spcPct val="90000"/>
              </a:lnSpc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&gt;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Communication Tools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Microsoft Teams, Outlook</a:t>
            </a:r>
          </a:p>
          <a:p>
            <a:pPr algn="l">
              <a:lnSpc>
                <a:spcPct val="90000"/>
              </a:lnSpc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&gt;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 Environment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Staging server, test data, UAT sandbox</a:t>
            </a:r>
          </a:p>
          <a:p>
            <a:pPr algn="l">
              <a:lnSpc>
                <a:spcPct val="90000"/>
              </a:lnSpc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&gt; </a:t>
            </a:r>
            <a:r>
              <a:rPr lang="en-US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Documentation &amp; Repositories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SharePoint, GitHub/Bitbucket for codebase</a:t>
            </a:r>
          </a:p>
        </p:txBody>
      </p:sp>
    </p:spTree>
    <p:extLst>
      <p:ext uri="{BB962C8B-B14F-4D97-AF65-F5344CB8AC3E}">
        <p14:creationId xmlns:p14="http://schemas.microsoft.com/office/powerpoint/2010/main" val="451569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60ACC13-B825-49F3-93DE-C8B8F2FA3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947B31F-CA03-4793-845D-FD86BABC1A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DDE94D-F78C-4A48-AEA6-E922FC99A1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445A886-F3CA-4DE4-90D7-535F9707B7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A8999CB6-C053-418B-AE37-E470804D2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81EA3E26-BFCD-4396-AE8A-2A9828BFFB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F9BC582-73A6-4D8A-8738-E36476489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5428F22-76B3-4107-AADE-3F9EC95F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46FBCF-5353-4172-96F5-4B7EB0777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90265" y="-12875"/>
            <a:ext cx="2604396" cy="6890194"/>
            <a:chOff x="2199787" y="-12875"/>
            <a:chExt cx="2679011" cy="6890194"/>
          </a:xfrm>
        </p:grpSpPr>
        <p:sp useBgFill="1">
          <p:nvSpPr>
            <p:cNvPr id="20" name="Rectangle 19">
              <a:extLst>
                <a:ext uri="{FF2B5EF4-FFF2-40B4-BE49-F238E27FC236}">
                  <a16:creationId xmlns:a16="http://schemas.microsoft.com/office/drawing/2014/main" id="{343F3E6D-808D-43AD-9485-AD0014BEA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21" name="Rectangle 20">
              <a:extLst>
                <a:ext uri="{FF2B5EF4-FFF2-40B4-BE49-F238E27FC236}">
                  <a16:creationId xmlns:a16="http://schemas.microsoft.com/office/drawing/2014/main" id="{03DB1AC6-5430-4CD3-BD83-86E675A11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8326E10-C8CB-487F-A110-F861268DE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60612" y="0"/>
            <a:ext cx="2436813" cy="6858001"/>
            <a:chOff x="1320800" y="0"/>
            <a:chExt cx="2436813" cy="6858001"/>
          </a:xfrm>
        </p:grpSpPr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3279962B-46D2-4E19-B632-39B80D1E8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321A335A-53CB-4C17-AB51-5D9C2DCB4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A0E0D557-405B-469F-AEDE-4E3404AA4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D8D4E62F-9393-40A6-9E85-9F3B59C46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FABD11B1-DE89-45BC-8204-968C88AAD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AFA4965A-1FBC-44B8-B96A-3F5275C3AE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4BA0143-520B-C64B-B9EA-2F4A35EF8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685800"/>
            <a:ext cx="7345891" cy="14139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/>
              <a:t>Risk  </a:t>
            </a:r>
          </a:p>
        </p:txBody>
      </p:sp>
      <p:pic>
        <p:nvPicPr>
          <p:cNvPr id="5" name="Picture 4" descr="Blue arrows pointing at a red button">
            <a:extLst>
              <a:ext uri="{FF2B5EF4-FFF2-40B4-BE49-F238E27FC236}">
                <a16:creationId xmlns:a16="http://schemas.microsoft.com/office/drawing/2014/main" id="{C25EA2EC-00B6-5DD7-C112-38521FE8A59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7353" r="28978" b="-1"/>
          <a:stretch>
            <a:fillRect/>
          </a:stretch>
        </p:blipFill>
        <p:spPr>
          <a:xfrm>
            <a:off x="20" y="10"/>
            <a:ext cx="3459143" cy="6857990"/>
          </a:xfrm>
          <a:custGeom>
            <a:avLst/>
            <a:gdLst/>
            <a:ahLst/>
            <a:cxnLst/>
            <a:rect l="l" t="t" r="r" b="b"/>
            <a:pathLst>
              <a:path w="3458633" h="6858000">
                <a:moveTo>
                  <a:pt x="0" y="0"/>
                </a:moveTo>
                <a:lnTo>
                  <a:pt x="3174999" y="0"/>
                </a:lnTo>
                <a:lnTo>
                  <a:pt x="2294466" y="5223932"/>
                </a:lnTo>
                <a:lnTo>
                  <a:pt x="3458633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12698377-DEAC-4EAE-4554-1524CFC56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3867" y="2048933"/>
            <a:ext cx="7659156" cy="3742267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Integration challenges with existing HRMS, ERP, or legacy systems.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Platform limitations or compatibility issues with future upgrades.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in-house technical expertise to manage or maintain the ATS.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Key project team members becoming unavailable during critical phases.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Resistance to change from HR staff or hiring managers.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Misalignment between business goals and system functionality.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Delays in decision-making due to unclear ownership or stakeholder availability.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Incomplete or evolving requirements leading to rework or scope creep.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Misinterpretation of business needs due to communication gaps.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Non-compliance with local/global hiring regulations (e.g., GDPR, EEOC).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Delays in UAT or deployment phases due to coordination issues.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Inadequate test coverage resulting in undetected bugs at go-live.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Poor test data or test environment setup delaying validation.</a:t>
            </a:r>
          </a:p>
        </p:txBody>
      </p:sp>
    </p:spTree>
    <p:extLst>
      <p:ext uri="{BB962C8B-B14F-4D97-AF65-F5344CB8AC3E}">
        <p14:creationId xmlns:p14="http://schemas.microsoft.com/office/powerpoint/2010/main" val="40041459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24C41CF4-4A13-4AA9-9300-CB7A2E37C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0D93FF-A43A-D8B9-52CE-0069D410AC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3609" y="764372"/>
            <a:ext cx="3173688" cy="521601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000"/>
              <a:t>Dependencies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A77B115-9FF3-46AE-AE08-826DEB9A6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127197" y="1923563"/>
            <a:ext cx="0" cy="301752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12533A02-E05F-BBE5-2225-21C5D972F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70138" y="764372"/>
            <a:ext cx="7086600" cy="521601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Successful integration with current HRMS, ERP, Payroll, and Email/Calendar systems (e.g., MS Outlook).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Timely access to technical documentation and APIs from existing platforms.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Availability of HR team, hiring managers, and key business stakeholders during requirement gathering, UAT, and training.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Regular input from the Product Owner for backlog prioritization and sprint reviews.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Clear and approved business requirements before sprint planning begins.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Timely sign-off on design mockups and user stories.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Availability of UAT and staging environments with anonymized test data.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Setup of testing tools and user access before the QA phase.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Coordination with training teams for preparing materials, scheduling sessions, and supporting end-users' post-deployment.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Timely delivery and support from any ATS vendor or third-party implementation partners and SLA adherence and responsiveness for issue resolution.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Timely approval of software licenses, infrastructure costs, and tool subscriptions and Procurement of any hardware or additional services needed for deployment.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133080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99CAC3B1-4879-424D-8F15-206277196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ACEB14-0CE4-6F06-49CC-ECBD5D7FC2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8200" y="852055"/>
            <a:ext cx="7257455" cy="17525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/>
              <a:t>To be Completed By Appropriate Manager -</a:t>
            </a:r>
          </a:p>
        </p:txBody>
      </p:sp>
      <p:sp>
        <p:nvSpPr>
          <p:cNvPr id="18" name="Freeform 6">
            <a:extLst>
              <a:ext uri="{FF2B5EF4-FFF2-40B4-BE49-F238E27FC236}">
                <a16:creationId xmlns:a16="http://schemas.microsoft.com/office/drawing/2014/main" id="{E34CC1C8-EBDD-4AEA-83E6-B27575B62E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649700" y="0"/>
            <a:ext cx="1063625" cy="2782888"/>
          </a:xfrm>
          <a:custGeom>
            <a:avLst/>
            <a:gdLst/>
            <a:ahLst/>
            <a:cxnLst/>
            <a:rect l="0" t="0" r="r" b="b"/>
            <a:pathLst>
              <a:path w="670" h="1753">
                <a:moveTo>
                  <a:pt x="0" y="1696"/>
                </a:moveTo>
                <a:lnTo>
                  <a:pt x="225" y="1753"/>
                </a:lnTo>
                <a:lnTo>
                  <a:pt x="670" y="0"/>
                </a:lnTo>
                <a:lnTo>
                  <a:pt x="430" y="0"/>
                </a:lnTo>
                <a:lnTo>
                  <a:pt x="0" y="16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0" name="Freeform 7">
            <a:extLst>
              <a:ext uri="{FF2B5EF4-FFF2-40B4-BE49-F238E27FC236}">
                <a16:creationId xmlns:a16="http://schemas.microsoft.com/office/drawing/2014/main" id="{D6B38644-B85D-4211-9526-5B4C2A662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2116425" y="0"/>
            <a:ext cx="1035050" cy="2673350"/>
          </a:xfrm>
          <a:custGeom>
            <a:avLst/>
            <a:gdLst/>
            <a:ahLst/>
            <a:cxnLst/>
            <a:rect l="0" t="0" r="r" b="b"/>
            <a:pathLst>
              <a:path w="652" h="1684">
                <a:moveTo>
                  <a:pt x="225" y="1684"/>
                </a:moveTo>
                <a:lnTo>
                  <a:pt x="652" y="0"/>
                </a:lnTo>
                <a:lnTo>
                  <a:pt x="411" y="0"/>
                </a:lnTo>
                <a:lnTo>
                  <a:pt x="0" y="1627"/>
                </a:lnTo>
                <a:lnTo>
                  <a:pt x="219" y="1681"/>
                </a:lnTo>
                <a:lnTo>
                  <a:pt x="225" y="1684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2" name="Freeform 12">
            <a:extLst>
              <a:ext uri="{FF2B5EF4-FFF2-40B4-BE49-F238E27FC236}">
                <a16:creationId xmlns:a16="http://schemas.microsoft.com/office/drawing/2014/main" id="{8A8B2820-6B8F-4C19-BFC5-D28EE44E5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457487" y="2587625"/>
            <a:ext cx="2693987" cy="4270375"/>
          </a:xfrm>
          <a:custGeom>
            <a:avLst/>
            <a:gdLst/>
            <a:ahLst/>
            <a:cxnLst/>
            <a:rect l="0" t="0" r="r" b="b"/>
            <a:pathLst>
              <a:path w="1697" h="2693">
                <a:moveTo>
                  <a:pt x="0" y="0"/>
                </a:moveTo>
                <a:lnTo>
                  <a:pt x="1622" y="2693"/>
                </a:lnTo>
                <a:lnTo>
                  <a:pt x="1697" y="2693"/>
                </a:lnTo>
                <a:lnTo>
                  <a:pt x="0" y="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CA45AB7-441E-40A8-A98B-557D68F48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" y="2692400"/>
            <a:ext cx="2713324" cy="3390788"/>
          </a:xfrm>
          <a:custGeom>
            <a:avLst/>
            <a:gdLst>
              <a:gd name="connsiteX0" fmla="*/ 0 w 2713324"/>
              <a:gd name="connsiteY0" fmla="*/ 0 h 3390788"/>
              <a:gd name="connsiteX1" fmla="*/ 4763 w 2713324"/>
              <a:gd name="connsiteY1" fmla="*/ 4763 h 3390788"/>
              <a:gd name="connsiteX2" fmla="*/ 2713324 w 2713324"/>
              <a:gd name="connsiteY2" fmla="*/ 3390788 h 3390788"/>
              <a:gd name="connsiteX3" fmla="*/ 2713324 w 2713324"/>
              <a:gd name="connsiteY3" fmla="*/ 2368619 h 3390788"/>
              <a:gd name="connsiteX4" fmla="*/ 357188 w 2713324"/>
              <a:gd name="connsiteY4" fmla="*/ 90488 h 3390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13324" h="3390788">
                <a:moveTo>
                  <a:pt x="0" y="0"/>
                </a:moveTo>
                <a:lnTo>
                  <a:pt x="4763" y="4763"/>
                </a:lnTo>
                <a:lnTo>
                  <a:pt x="2713324" y="3390788"/>
                </a:lnTo>
                <a:lnTo>
                  <a:pt x="2713324" y="2368619"/>
                </a:lnTo>
                <a:lnTo>
                  <a:pt x="357188" y="9048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5F516030-4F00-4C48-AD93-91EFA17A1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2582863"/>
            <a:ext cx="3151474" cy="4275137"/>
          </a:xfrm>
          <a:custGeom>
            <a:avLst/>
            <a:gdLst>
              <a:gd name="connsiteX0" fmla="*/ 0 w 3151474"/>
              <a:gd name="connsiteY0" fmla="*/ 0 h 4275137"/>
              <a:gd name="connsiteX1" fmla="*/ 0 w 3151474"/>
              <a:gd name="connsiteY1" fmla="*/ 4757 h 4275137"/>
              <a:gd name="connsiteX2" fmla="*/ 2693987 w 3151474"/>
              <a:gd name="connsiteY2" fmla="*/ 4275137 h 4275137"/>
              <a:gd name="connsiteX3" fmla="*/ 3151474 w 3151474"/>
              <a:gd name="connsiteY3" fmla="*/ 4275137 h 4275137"/>
              <a:gd name="connsiteX4" fmla="*/ 3151474 w 3151474"/>
              <a:gd name="connsiteY4" fmla="*/ 3714295 h 4275137"/>
              <a:gd name="connsiteX5" fmla="*/ 419100 w 3151474"/>
              <a:gd name="connsiteY5" fmla="*/ 176017 h 4275137"/>
              <a:gd name="connsiteX6" fmla="*/ 361950 w 3151474"/>
              <a:gd name="connsiteY6" fmla="*/ 95144 h 4275137"/>
              <a:gd name="connsiteX7" fmla="*/ 357188 w 3151474"/>
              <a:gd name="connsiteY7" fmla="*/ 90387 h 42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51474" h="4275137">
                <a:moveTo>
                  <a:pt x="0" y="0"/>
                </a:moveTo>
                <a:lnTo>
                  <a:pt x="0" y="4757"/>
                </a:lnTo>
                <a:lnTo>
                  <a:pt x="2693987" y="4275137"/>
                </a:lnTo>
                <a:lnTo>
                  <a:pt x="3151474" y="4275137"/>
                </a:lnTo>
                <a:lnTo>
                  <a:pt x="3151474" y="3714295"/>
                </a:lnTo>
                <a:lnTo>
                  <a:pt x="419100" y="176017"/>
                </a:lnTo>
                <a:lnTo>
                  <a:pt x="361950" y="95144"/>
                </a:lnTo>
                <a:lnTo>
                  <a:pt x="357188" y="90387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5820085E-2582-4A95-98EE-45DFFD5C0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2697164"/>
            <a:ext cx="2706398" cy="3513899"/>
          </a:xfrm>
          <a:custGeom>
            <a:avLst/>
            <a:gdLst>
              <a:gd name="connsiteX0" fmla="*/ 0 w 2706398"/>
              <a:gd name="connsiteY0" fmla="*/ 0 h 3513899"/>
              <a:gd name="connsiteX1" fmla="*/ 2706398 w 2706398"/>
              <a:gd name="connsiteY1" fmla="*/ 3513899 h 3513899"/>
              <a:gd name="connsiteX2" fmla="*/ 2706398 w 2706398"/>
              <a:gd name="connsiteY2" fmla="*/ 3383321 h 3513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06398" h="3513899">
                <a:moveTo>
                  <a:pt x="0" y="0"/>
                </a:moveTo>
                <a:lnTo>
                  <a:pt x="2706398" y="3513899"/>
                </a:lnTo>
                <a:lnTo>
                  <a:pt x="2706398" y="3383321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F5AEB5-E718-5086-9A84-AACC480A2D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237" y="2839605"/>
            <a:ext cx="7200236" cy="2712842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en-US" sz="1800" dirty="0"/>
          </a:p>
          <a:p>
            <a:pPr algn="l">
              <a:buFont typeface="Arial"/>
              <a:buChar char="•"/>
            </a:pPr>
            <a:r>
              <a:rPr lang="en-US" sz="1800" dirty="0"/>
              <a:t> Project Sponsor – Mr. Vir Nayak</a:t>
            </a:r>
          </a:p>
          <a:p>
            <a:pPr algn="l">
              <a:buFont typeface="Arial"/>
              <a:buChar char="•"/>
            </a:pPr>
            <a:r>
              <a:rPr lang="en-US" sz="1800" dirty="0"/>
              <a:t> Project Manager – Mr. Abhimanyu Singh</a:t>
            </a:r>
          </a:p>
          <a:p>
            <a:pPr algn="l">
              <a:buFont typeface="Arial"/>
              <a:buChar char="•"/>
            </a:pPr>
            <a:r>
              <a:rPr lang="en-US" sz="1800" dirty="0"/>
              <a:t> Business Analyst – Mr. Piyush Chaudhary</a:t>
            </a:r>
          </a:p>
        </p:txBody>
      </p:sp>
    </p:spTree>
    <p:extLst>
      <p:ext uri="{BB962C8B-B14F-4D97-AF65-F5344CB8AC3E}">
        <p14:creationId xmlns:p14="http://schemas.microsoft.com/office/powerpoint/2010/main" val="23616583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E9D059B6-ADD8-488A-B346-63289E90D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69B42B4-BC82-4495-A6F9-A28167B56A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83CC168C-2AD4-4FFB-9F25-420ED6514C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6C9F369A-6158-4AE8-BA04-138A9DFFAE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C7B1DF4-AD98-42A8-820F-667A3DCC40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61C58B74-3656-4FD5-AC47-EE3A59EBB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8B349A01-D803-4A18-B608-47BFCED434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5655827-B42D-4180-88D3-D83F25E4B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4ACCB06-563C-4ADE-B4D6-1FE9F723C7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3955594"/>
            <a:ext cx="1828958" cy="2902407"/>
          </a:xfrm>
          <a:custGeom>
            <a:avLst/>
            <a:gdLst>
              <a:gd name="connsiteX0" fmla="*/ 0 w 1828958"/>
              <a:gd name="connsiteY0" fmla="*/ 0 h 2902407"/>
              <a:gd name="connsiteX1" fmla="*/ 1828958 w 1828958"/>
              <a:gd name="connsiteY1" fmla="*/ 2902407 h 2902407"/>
              <a:gd name="connsiteX2" fmla="*/ 1709896 w 1828958"/>
              <a:gd name="connsiteY2" fmla="*/ 2902407 h 2902407"/>
              <a:gd name="connsiteX3" fmla="*/ 0 w 1828958"/>
              <a:gd name="connsiteY3" fmla="*/ 63474 h 2902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8958" h="2902407">
                <a:moveTo>
                  <a:pt x="0" y="0"/>
                </a:moveTo>
                <a:lnTo>
                  <a:pt x="1828958" y="2902407"/>
                </a:lnTo>
                <a:lnTo>
                  <a:pt x="1709896" y="2902407"/>
                </a:lnTo>
                <a:lnTo>
                  <a:pt x="0" y="63474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0761ECD-D92B-46AE-82CA-640023D282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3220098"/>
            <a:ext cx="2910045" cy="3637903"/>
          </a:xfrm>
          <a:custGeom>
            <a:avLst/>
            <a:gdLst>
              <a:gd name="connsiteX0" fmla="*/ 0 w 2910045"/>
              <a:gd name="connsiteY0" fmla="*/ 0 h 3637903"/>
              <a:gd name="connsiteX1" fmla="*/ 2910045 w 2910045"/>
              <a:gd name="connsiteY1" fmla="*/ 3637903 h 3637903"/>
              <a:gd name="connsiteX2" fmla="*/ 2786220 w 2910045"/>
              <a:gd name="connsiteY2" fmla="*/ 3637903 h 3637903"/>
              <a:gd name="connsiteX3" fmla="*/ 0 w 2910045"/>
              <a:gd name="connsiteY3" fmla="*/ 20366 h 36379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10045" h="3637903">
                <a:moveTo>
                  <a:pt x="0" y="0"/>
                </a:moveTo>
                <a:lnTo>
                  <a:pt x="2910045" y="3637903"/>
                </a:lnTo>
                <a:lnTo>
                  <a:pt x="2786220" y="3637903"/>
                </a:lnTo>
                <a:lnTo>
                  <a:pt x="0" y="2036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928607-C55C-40FD-B2DF-6CD6A7226A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" y="2845509"/>
            <a:ext cx="4149883" cy="4012491"/>
          </a:xfrm>
          <a:custGeom>
            <a:avLst/>
            <a:gdLst>
              <a:gd name="connsiteX0" fmla="*/ 0 w 4149883"/>
              <a:gd name="connsiteY0" fmla="*/ 0 h 4012491"/>
              <a:gd name="connsiteX1" fmla="*/ 4149883 w 4149883"/>
              <a:gd name="connsiteY1" fmla="*/ 4012491 h 4012491"/>
              <a:gd name="connsiteX2" fmla="*/ 2910046 w 4149883"/>
              <a:gd name="connsiteY2" fmla="*/ 4012491 h 4012491"/>
              <a:gd name="connsiteX3" fmla="*/ 0 w 4149883"/>
              <a:gd name="connsiteY3" fmla="*/ 374587 h 4012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49883" h="4012491">
                <a:moveTo>
                  <a:pt x="0" y="0"/>
                </a:moveTo>
                <a:lnTo>
                  <a:pt x="4149883" y="4012491"/>
                </a:lnTo>
                <a:lnTo>
                  <a:pt x="2910046" y="4012491"/>
                </a:lnTo>
                <a:lnTo>
                  <a:pt x="0" y="3745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00A20C1-29A4-43E0-AB15-7931F76F8C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3332410"/>
            <a:ext cx="2719546" cy="3525590"/>
          </a:xfrm>
          <a:custGeom>
            <a:avLst/>
            <a:gdLst>
              <a:gd name="connsiteX0" fmla="*/ 0 w 2719546"/>
              <a:gd name="connsiteY0" fmla="*/ 0 h 3525590"/>
              <a:gd name="connsiteX1" fmla="*/ 2719546 w 2719546"/>
              <a:gd name="connsiteY1" fmla="*/ 3525590 h 3525590"/>
              <a:gd name="connsiteX2" fmla="*/ 1828959 w 2719546"/>
              <a:gd name="connsiteY2" fmla="*/ 3525590 h 3525590"/>
              <a:gd name="connsiteX3" fmla="*/ 0 w 2719546"/>
              <a:gd name="connsiteY3" fmla="*/ 623183 h 3525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9546" h="3525590">
                <a:moveTo>
                  <a:pt x="0" y="0"/>
                </a:moveTo>
                <a:lnTo>
                  <a:pt x="2719546" y="3525590"/>
                </a:lnTo>
                <a:lnTo>
                  <a:pt x="1828959" y="3525590"/>
                </a:lnTo>
                <a:lnTo>
                  <a:pt x="0" y="623183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2F9278-4308-B425-3A8F-1775E8F48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643468"/>
            <a:ext cx="9144000" cy="361889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00403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E03BF673-8C68-4092-BF1B-53C57EFEC2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82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B1BDB70B-F0E6-4867-818F-C582494FB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7083" y="0"/>
            <a:ext cx="11134917" cy="6858000"/>
          </a:xfrm>
          <a:custGeom>
            <a:avLst/>
            <a:gdLst>
              <a:gd name="connsiteX0" fmla="*/ 7627977 w 11134917"/>
              <a:gd name="connsiteY0" fmla="*/ 0 h 6858000"/>
              <a:gd name="connsiteX1" fmla="*/ 8129873 w 11134917"/>
              <a:gd name="connsiteY1" fmla="*/ 0 h 6858000"/>
              <a:gd name="connsiteX2" fmla="*/ 11134917 w 11134917"/>
              <a:gd name="connsiteY2" fmla="*/ 0 h 6858000"/>
              <a:gd name="connsiteX3" fmla="*/ 11134917 w 11134917"/>
              <a:gd name="connsiteY3" fmla="*/ 6858000 h 6858000"/>
              <a:gd name="connsiteX4" fmla="*/ 8129873 w 11134917"/>
              <a:gd name="connsiteY4" fmla="*/ 6858000 h 6858000"/>
              <a:gd name="connsiteX5" fmla="*/ 7627977 w 11134917"/>
              <a:gd name="connsiteY5" fmla="*/ 6858000 h 6858000"/>
              <a:gd name="connsiteX6" fmla="*/ 7627977 w 11134917"/>
              <a:gd name="connsiteY6" fmla="*/ 6857419 h 6858000"/>
              <a:gd name="connsiteX7" fmla="*/ 1921931 w 11134917"/>
              <a:gd name="connsiteY7" fmla="*/ 6850814 h 6858000"/>
              <a:gd name="connsiteX8" fmla="*/ 0 w 11134917"/>
              <a:gd name="connsiteY8" fmla="*/ 5325357 h 6858000"/>
              <a:gd name="connsiteX9" fmla="*/ 838199 w 11134917"/>
              <a:gd name="connsiteY9" fmla="*/ 7331 h 6858000"/>
              <a:gd name="connsiteX10" fmla="*/ 7627977 w 11134917"/>
              <a:gd name="connsiteY10" fmla="*/ 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134917" h="6858000">
                <a:moveTo>
                  <a:pt x="7627977" y="0"/>
                </a:moveTo>
                <a:lnTo>
                  <a:pt x="8129873" y="0"/>
                </a:lnTo>
                <a:lnTo>
                  <a:pt x="11134917" y="0"/>
                </a:lnTo>
                <a:lnTo>
                  <a:pt x="11134917" y="6858000"/>
                </a:lnTo>
                <a:lnTo>
                  <a:pt x="8129873" y="6858000"/>
                </a:lnTo>
                <a:lnTo>
                  <a:pt x="7627977" y="6858000"/>
                </a:lnTo>
                <a:lnTo>
                  <a:pt x="7627977" y="6857419"/>
                </a:lnTo>
                <a:lnTo>
                  <a:pt x="1921931" y="6850814"/>
                </a:lnTo>
                <a:lnTo>
                  <a:pt x="0" y="5325357"/>
                </a:lnTo>
                <a:lnTo>
                  <a:pt x="838199" y="7331"/>
                </a:lnTo>
                <a:lnTo>
                  <a:pt x="7627977" y="505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1E52C707-F508-47B5-8864-8CC3EE0F03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12025" y="0"/>
            <a:ext cx="2436813" cy="6858001"/>
            <a:chOff x="1320800" y="0"/>
            <a:chExt cx="2436813" cy="6858001"/>
          </a:xfrm>
        </p:grpSpPr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066B5DD9-1C9B-4957-AF7C-8E11C7E88B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8DF9D480-2CEE-4037-8C1B-6380686300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BF6F7B8-E51D-495D-B944-B8E2E84C5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F43BB0F7-F9F4-4CFA-9277-2B671DC701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D51F18A6-D926-4462-B110-63097184FB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ED77B4F5-55D8-444A-9EFF-CAAA8CD69F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943FD4E-B751-1C73-D64D-E74E47AB6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6013" y="1072609"/>
            <a:ext cx="3041557" cy="4522647"/>
          </a:xfr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 dirty="0">
                <a:solidFill>
                  <a:schemeClr val="tx2"/>
                </a:solidFill>
              </a:rPr>
              <a:t>Situation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C5BDF8-6D86-F9C5-B4AF-5E07E5491E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49032" y="1072609"/>
            <a:ext cx="6383207" cy="452264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Current Recruitment Challenges at GDKN Corporation: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 and Disjointed Processes: The existing recruitment process is heavily dependent on spreadsheets, emails, and offline coordination, leading to inefficiencies and delays.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Lack of Standardization: No unified platform exists to manage job requisitions, candidate tracking, interview scheduling, and onboarding activities.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Limited Visibility: Stakeholders have minimal real-time visibility into hiring stages, candidate pipelines, and recruitment KPIs.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Poor Candidate Experience: Communication gaps and delays have led to a subpar experience for candidates, affecting employer branding.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7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Compliance and Documentation Issues: Storing, retrieving, and auditing candidate records and hiring approvals is cumbersome and error-prone.</a:t>
            </a:r>
          </a:p>
        </p:txBody>
      </p:sp>
    </p:spTree>
    <p:extLst>
      <p:ext uri="{BB962C8B-B14F-4D97-AF65-F5344CB8AC3E}">
        <p14:creationId xmlns:p14="http://schemas.microsoft.com/office/powerpoint/2010/main" val="418907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60ACC13-B825-49F3-93DE-C8B8F2FA3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947B31F-CA03-4793-845D-FD86BABC1A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DDE94D-F78C-4A48-AEA6-E922FC99A1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445A886-F3CA-4DE4-90D7-535F9707B7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A8999CB6-C053-418B-AE37-E470804D2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81EA3E26-BFCD-4396-AE8A-2A9828BFFB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5F9BC582-73A6-4D8A-8738-E36476489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85428F22-76B3-4107-AADE-3F9EC95F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46FBCF-5353-4172-96F5-4B7EB0777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90265" y="-12875"/>
            <a:ext cx="2604396" cy="6890194"/>
            <a:chOff x="2199787" y="-12875"/>
            <a:chExt cx="2679011" cy="6890194"/>
          </a:xfrm>
        </p:grpSpPr>
        <p:sp useBgFill="1">
          <p:nvSpPr>
            <p:cNvPr id="32" name="Rectangle 19">
              <a:extLst>
                <a:ext uri="{FF2B5EF4-FFF2-40B4-BE49-F238E27FC236}">
                  <a16:creationId xmlns:a16="http://schemas.microsoft.com/office/drawing/2014/main" id="{343F3E6D-808D-43AD-9485-AD0014BEA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33" name="Rectangle 20">
              <a:extLst>
                <a:ext uri="{FF2B5EF4-FFF2-40B4-BE49-F238E27FC236}">
                  <a16:creationId xmlns:a16="http://schemas.microsoft.com/office/drawing/2014/main" id="{03DB1AC6-5430-4CD3-BD83-86E675A11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8326E10-C8CB-487F-A110-F861268DE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60612" y="0"/>
            <a:ext cx="2436813" cy="6858001"/>
            <a:chOff x="1320800" y="0"/>
            <a:chExt cx="2436813" cy="6858001"/>
          </a:xfrm>
        </p:grpSpPr>
        <p:sp>
          <p:nvSpPr>
            <p:cNvPr id="35" name="Freeform 6">
              <a:extLst>
                <a:ext uri="{FF2B5EF4-FFF2-40B4-BE49-F238E27FC236}">
                  <a16:creationId xmlns:a16="http://schemas.microsoft.com/office/drawing/2014/main" id="{3279962B-46D2-4E19-B632-39B80D1E8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6" name="Freeform 7">
              <a:extLst>
                <a:ext uri="{FF2B5EF4-FFF2-40B4-BE49-F238E27FC236}">
                  <a16:creationId xmlns:a16="http://schemas.microsoft.com/office/drawing/2014/main" id="{321A335A-53CB-4C17-AB51-5D9C2DCB4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A0E0D557-405B-469F-AEDE-4E3404AA4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D8D4E62F-9393-40A6-9E85-9F3B59C46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FABD11B1-DE89-45BC-8204-968C88AAD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AFA4965A-1FBC-44B8-B96A-3F5275C3AE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9188985-7E20-AE9A-5A2E-23FAEB232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685800"/>
            <a:ext cx="7345891" cy="14139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Problems  </a:t>
            </a:r>
          </a:p>
        </p:txBody>
      </p:sp>
      <p:pic>
        <p:nvPicPr>
          <p:cNvPr id="37" name="Picture 36" descr="Question marks in a line and one question mark is lit">
            <a:extLst>
              <a:ext uri="{FF2B5EF4-FFF2-40B4-BE49-F238E27FC236}">
                <a16:creationId xmlns:a16="http://schemas.microsoft.com/office/drawing/2014/main" id="{B436E043-C76E-F5BD-4A9C-964032F4EA7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0708" r="55623" b="-1"/>
          <a:stretch>
            <a:fillRect/>
          </a:stretch>
        </p:blipFill>
        <p:spPr>
          <a:xfrm>
            <a:off x="20" y="10"/>
            <a:ext cx="3459143" cy="6857990"/>
          </a:xfrm>
          <a:custGeom>
            <a:avLst/>
            <a:gdLst/>
            <a:ahLst/>
            <a:cxnLst/>
            <a:rect l="l" t="t" r="r" b="b"/>
            <a:pathLst>
              <a:path w="3458633" h="6858000">
                <a:moveTo>
                  <a:pt x="0" y="0"/>
                </a:moveTo>
                <a:lnTo>
                  <a:pt x="3174999" y="0"/>
                </a:lnTo>
                <a:lnTo>
                  <a:pt x="2294466" y="5223932"/>
                </a:lnTo>
                <a:lnTo>
                  <a:pt x="3458633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288A0B51-7AE9-A3EE-1DB8-39006A2E9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3867" y="2048933"/>
            <a:ext cx="7659156" cy="37422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 Manual Effort: Recruiters spend excessive time on repetitive tasks like resume screening, follow-ups, and interview coordination.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Inefficient Communication: Lack of a centralized system causes delays in communication between HR, hiring managers, and candidates.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Unstructured Data Management: Resumes, job requisitions, and interview feedback are scattered across emails and documents with no unified repository.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Delayed Decision-Making: Absence of real-time dashboards and analytics limits strategic hiring decisions.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Poor Candidate Tracking: Difficulty in tracking applicant status across the recruitment cycle often leads to missed or duplicated efforts.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Inconsistent Compliance: Inadequate audit trails and documentation create risks for non-compliance with hiring policies and legal standards.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Scalability Issues: The current process is not equipped to handle increased hiring volume efficiently as the company grows.</a:t>
            </a:r>
          </a:p>
        </p:txBody>
      </p:sp>
    </p:spTree>
    <p:extLst>
      <p:ext uri="{BB962C8B-B14F-4D97-AF65-F5344CB8AC3E}">
        <p14:creationId xmlns:p14="http://schemas.microsoft.com/office/powerpoint/2010/main" val="2989096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60ACC13-B825-49F3-93DE-C8B8F2FA3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F947B31F-CA03-4793-845D-FD86BABC1A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DDE94D-F78C-4A48-AEA6-E922FC99A1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3445A886-F3CA-4DE4-90D7-535F9707B7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A8999CB6-C053-418B-AE37-E470804D2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81EA3E26-BFCD-4396-AE8A-2A9828BFFB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5F9BC582-73A6-4D8A-8738-E36476489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85428F22-76B3-4107-AADE-3F9EC95F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5346FBCF-5353-4172-96F5-4B7EB0777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90265" y="-12875"/>
            <a:ext cx="2604396" cy="6890194"/>
            <a:chOff x="2199787" y="-12875"/>
            <a:chExt cx="2679011" cy="6890194"/>
          </a:xfrm>
        </p:grpSpPr>
        <p:sp useBgFill="1">
          <p:nvSpPr>
            <p:cNvPr id="20" name="Rectangle 19">
              <a:extLst>
                <a:ext uri="{FF2B5EF4-FFF2-40B4-BE49-F238E27FC236}">
                  <a16:creationId xmlns:a16="http://schemas.microsoft.com/office/drawing/2014/main" id="{343F3E6D-808D-43AD-9485-AD0014BEA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21" name="Rectangle 20">
              <a:extLst>
                <a:ext uri="{FF2B5EF4-FFF2-40B4-BE49-F238E27FC236}">
                  <a16:creationId xmlns:a16="http://schemas.microsoft.com/office/drawing/2014/main" id="{03DB1AC6-5430-4CD3-BD83-86E675A11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8326E10-C8CB-487F-A110-F861268DE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60612" y="0"/>
            <a:ext cx="2436813" cy="6858001"/>
            <a:chOff x="1320800" y="0"/>
            <a:chExt cx="2436813" cy="6858001"/>
          </a:xfrm>
        </p:grpSpPr>
        <p:sp>
          <p:nvSpPr>
            <p:cNvPr id="24" name="Freeform 6">
              <a:extLst>
                <a:ext uri="{FF2B5EF4-FFF2-40B4-BE49-F238E27FC236}">
                  <a16:creationId xmlns:a16="http://schemas.microsoft.com/office/drawing/2014/main" id="{3279962B-46D2-4E19-B632-39B80D1E8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7">
              <a:extLst>
                <a:ext uri="{FF2B5EF4-FFF2-40B4-BE49-F238E27FC236}">
                  <a16:creationId xmlns:a16="http://schemas.microsoft.com/office/drawing/2014/main" id="{321A335A-53CB-4C17-AB51-5D9C2DCB4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8">
              <a:extLst>
                <a:ext uri="{FF2B5EF4-FFF2-40B4-BE49-F238E27FC236}">
                  <a16:creationId xmlns:a16="http://schemas.microsoft.com/office/drawing/2014/main" id="{A0E0D557-405B-469F-AEDE-4E3404AA4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D8D4E62F-9393-40A6-9E85-9F3B59C46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FABD11B1-DE89-45BC-8204-968C88AAD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AFA4965A-1FBC-44B8-B96A-3F5275C3AE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9D24B8EA-52B3-66EF-EFD3-398A76B9C4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685800"/>
            <a:ext cx="7345891" cy="14139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/>
              <a:t>Opportunity  </a:t>
            </a:r>
          </a:p>
        </p:txBody>
      </p:sp>
      <p:pic>
        <p:nvPicPr>
          <p:cNvPr id="5" name="Picture 4" descr="An open white door">
            <a:extLst>
              <a:ext uri="{FF2B5EF4-FFF2-40B4-BE49-F238E27FC236}">
                <a16:creationId xmlns:a16="http://schemas.microsoft.com/office/drawing/2014/main" id="{105C7BE4-33B7-AEF9-2EE3-5F32EFF36AC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9300" r="12871"/>
          <a:stretch>
            <a:fillRect/>
          </a:stretch>
        </p:blipFill>
        <p:spPr>
          <a:xfrm>
            <a:off x="20" y="10"/>
            <a:ext cx="3459143" cy="6857990"/>
          </a:xfrm>
          <a:custGeom>
            <a:avLst/>
            <a:gdLst/>
            <a:ahLst/>
            <a:cxnLst/>
            <a:rect l="l" t="t" r="r" b="b"/>
            <a:pathLst>
              <a:path w="3458633" h="6858000">
                <a:moveTo>
                  <a:pt x="0" y="0"/>
                </a:moveTo>
                <a:lnTo>
                  <a:pt x="3174999" y="0"/>
                </a:lnTo>
                <a:lnTo>
                  <a:pt x="2294466" y="5223932"/>
                </a:lnTo>
                <a:lnTo>
                  <a:pt x="3458633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E517910A-6FA7-5E44-4B3C-E11E95E99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3866" y="1747521"/>
            <a:ext cx="7697893" cy="4043680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l">
              <a:lnSpc>
                <a:spcPct val="90000"/>
              </a:lnSpc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Strategic Benefits of Implementing RCRMS (Recruitment &amp; Candidate Relationship Management System)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Process Automation: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Automating repetitive recruitment tasks will free up HR bandwidth for more strategic functions like talent planning.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Enhanced Candidate Experience: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Timely communication, easy application tracking, and a smoother hiring journey will improve employer branding.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Data-Driven Decisions: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Real-time dashboards and analytics will enable informed decisions, faster hiring, and better workforce planning.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Centralized System: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unified platform will allow seamless collaboration between recruiters, hiring managers, and stakeholders.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Compliance: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Structured workflows and documentation trails will help maintain legal and policy compliance.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Scalability: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The system can be scaled to support future recruitment growth, including volume hiring, internal mobility, and global hiring.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Talent Pool Management:</a:t>
            </a: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Capability to build and nurture a centralized talent pipeline for future requirements.</a:t>
            </a:r>
          </a:p>
        </p:txBody>
      </p:sp>
    </p:spTree>
    <p:extLst>
      <p:ext uri="{BB962C8B-B14F-4D97-AF65-F5344CB8AC3E}">
        <p14:creationId xmlns:p14="http://schemas.microsoft.com/office/powerpoint/2010/main" val="2769343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0000"/>
                <a:lumMod val="110000"/>
              </a:schemeClr>
            </a:gs>
            <a:gs pos="100000">
              <a:schemeClr val="bg1">
                <a:shade val="64000"/>
                <a:lumMod val="98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1355D4F-439D-46D1-9007-6D39B8422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BAACB4EA-FD87-4345-AC16-8265F9596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91CE3EAB-07A7-4263-8D91-D1D36B4A6B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rgbClr val="B2B2B2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id="{E0A91B66-B6C6-48D2-8559-1B010D31C9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id="{B61816F4-67FD-4DFC-949B-8BB34929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id="{0A3C8AD5-353F-44A3-8D9C-B2879484CD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04040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" name="Freeform 10">
              <a:extLst>
                <a:ext uri="{FF2B5EF4-FFF2-40B4-BE49-F238E27FC236}">
                  <a16:creationId xmlns:a16="http://schemas.microsoft.com/office/drawing/2014/main" id="{45C8C8DD-D701-477C-BDEB-A11E77CBEE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969696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785FD395-5D8A-4EEC-9DFE-41A84A5831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6E302A4-AF15-DBDE-1850-2647FA5E18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4311" y="685800"/>
            <a:ext cx="10018713" cy="175259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dirty="0"/>
              <a:t>Purpose Statement (Goals) 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07EDB-E9EA-7B76-0795-3E87C7068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4310" y="2666999"/>
            <a:ext cx="10018713" cy="31242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streamline and standardize the end-to-end recruitment process across GDKN Corporation.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implement a centralized Applicant Tracking System (ATS) that enhances visibility, efficiency, and control over hiring activities.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improve the candidate experience by enabling timely communication, transparency, and engagement throughout the recruitment journey.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provide recruiters and hiring managers with tools to manage job requisitions, applicant data, interviews, and offers efficiently in one platform.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enable data-driven hiring decisions through actionable insights and real-time reporting dashboards.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ensure compliance with hiring policies, data protection regulations, and audit requirements.</a:t>
            </a:r>
          </a:p>
          <a:p>
            <a:pPr marL="285750" indent="-285750" algn="l">
              <a:lnSpc>
                <a:spcPct val="90000"/>
              </a:lnSpc>
              <a:buFont typeface="Arial"/>
              <a:buChar char="•"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build a scalable recruitment infrastructure that supports future business growth and evolving talent needs.</a:t>
            </a:r>
          </a:p>
        </p:txBody>
      </p:sp>
    </p:spTree>
    <p:extLst>
      <p:ext uri="{BB962C8B-B14F-4D97-AF65-F5344CB8AC3E}">
        <p14:creationId xmlns:p14="http://schemas.microsoft.com/office/powerpoint/2010/main" val="3890310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51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1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5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7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69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99CAC3B1-4879-424D-8F15-2062771961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A40045-3128-D88C-5BA5-79E140C699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8200" y="852055"/>
            <a:ext cx="7195273" cy="12307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dirty="0"/>
              <a:t>Project Objectives  </a:t>
            </a:r>
          </a:p>
        </p:txBody>
      </p:sp>
      <p:sp>
        <p:nvSpPr>
          <p:cNvPr id="60" name="Freeform 6">
            <a:extLst>
              <a:ext uri="{FF2B5EF4-FFF2-40B4-BE49-F238E27FC236}">
                <a16:creationId xmlns:a16="http://schemas.microsoft.com/office/drawing/2014/main" id="{E34CC1C8-EBDD-4AEA-83E6-B27575B62E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649700" y="0"/>
            <a:ext cx="1063625" cy="2782888"/>
          </a:xfrm>
          <a:custGeom>
            <a:avLst/>
            <a:gdLst/>
            <a:ahLst/>
            <a:cxnLst/>
            <a:rect l="0" t="0" r="r" b="b"/>
            <a:pathLst>
              <a:path w="670" h="1753">
                <a:moveTo>
                  <a:pt x="0" y="1696"/>
                </a:moveTo>
                <a:lnTo>
                  <a:pt x="225" y="1753"/>
                </a:lnTo>
                <a:lnTo>
                  <a:pt x="670" y="0"/>
                </a:lnTo>
                <a:lnTo>
                  <a:pt x="430" y="0"/>
                </a:lnTo>
                <a:lnTo>
                  <a:pt x="0" y="16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62" name="Freeform 7">
            <a:extLst>
              <a:ext uri="{FF2B5EF4-FFF2-40B4-BE49-F238E27FC236}">
                <a16:creationId xmlns:a16="http://schemas.microsoft.com/office/drawing/2014/main" id="{D6B38644-B85D-4211-9526-5B4C2A662B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2116425" y="0"/>
            <a:ext cx="1035050" cy="2673350"/>
          </a:xfrm>
          <a:custGeom>
            <a:avLst/>
            <a:gdLst/>
            <a:ahLst/>
            <a:cxnLst/>
            <a:rect l="0" t="0" r="r" b="b"/>
            <a:pathLst>
              <a:path w="652" h="1684">
                <a:moveTo>
                  <a:pt x="225" y="1684"/>
                </a:moveTo>
                <a:lnTo>
                  <a:pt x="652" y="0"/>
                </a:lnTo>
                <a:lnTo>
                  <a:pt x="411" y="0"/>
                </a:lnTo>
                <a:lnTo>
                  <a:pt x="0" y="1627"/>
                </a:lnTo>
                <a:lnTo>
                  <a:pt x="219" y="1681"/>
                </a:lnTo>
                <a:lnTo>
                  <a:pt x="225" y="1684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64" name="Freeform 12">
            <a:extLst>
              <a:ext uri="{FF2B5EF4-FFF2-40B4-BE49-F238E27FC236}">
                <a16:creationId xmlns:a16="http://schemas.microsoft.com/office/drawing/2014/main" id="{8A8B2820-6B8F-4C19-BFC5-D28EE44E54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457487" y="2587625"/>
            <a:ext cx="2693987" cy="4270375"/>
          </a:xfrm>
          <a:custGeom>
            <a:avLst/>
            <a:gdLst/>
            <a:ahLst/>
            <a:cxnLst/>
            <a:rect l="0" t="0" r="r" b="b"/>
            <a:pathLst>
              <a:path w="1697" h="2693">
                <a:moveTo>
                  <a:pt x="0" y="0"/>
                </a:moveTo>
                <a:lnTo>
                  <a:pt x="1622" y="2693"/>
                </a:lnTo>
                <a:lnTo>
                  <a:pt x="1697" y="2693"/>
                </a:lnTo>
                <a:lnTo>
                  <a:pt x="0" y="0"/>
                </a:lnTo>
                <a:close/>
              </a:path>
            </a:pathLst>
          </a:custGeom>
          <a:solidFill>
            <a:srgbClr val="262626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66" name="Freeform: Shape 65">
            <a:extLst>
              <a:ext uri="{FF2B5EF4-FFF2-40B4-BE49-F238E27FC236}">
                <a16:creationId xmlns:a16="http://schemas.microsoft.com/office/drawing/2014/main" id="{DCA45AB7-441E-40A8-A98B-557D68F48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" y="2692400"/>
            <a:ext cx="2713324" cy="3390788"/>
          </a:xfrm>
          <a:custGeom>
            <a:avLst/>
            <a:gdLst>
              <a:gd name="connsiteX0" fmla="*/ 0 w 2713324"/>
              <a:gd name="connsiteY0" fmla="*/ 0 h 3390788"/>
              <a:gd name="connsiteX1" fmla="*/ 4763 w 2713324"/>
              <a:gd name="connsiteY1" fmla="*/ 4763 h 3390788"/>
              <a:gd name="connsiteX2" fmla="*/ 2713324 w 2713324"/>
              <a:gd name="connsiteY2" fmla="*/ 3390788 h 3390788"/>
              <a:gd name="connsiteX3" fmla="*/ 2713324 w 2713324"/>
              <a:gd name="connsiteY3" fmla="*/ 2368619 h 3390788"/>
              <a:gd name="connsiteX4" fmla="*/ 357188 w 2713324"/>
              <a:gd name="connsiteY4" fmla="*/ 90488 h 3390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13324" h="3390788">
                <a:moveTo>
                  <a:pt x="0" y="0"/>
                </a:moveTo>
                <a:lnTo>
                  <a:pt x="4763" y="4763"/>
                </a:lnTo>
                <a:lnTo>
                  <a:pt x="2713324" y="3390788"/>
                </a:lnTo>
                <a:lnTo>
                  <a:pt x="2713324" y="2368619"/>
                </a:lnTo>
                <a:lnTo>
                  <a:pt x="357188" y="9048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5F516030-4F00-4C48-AD93-91EFA17A1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2582863"/>
            <a:ext cx="3151474" cy="4275137"/>
          </a:xfrm>
          <a:custGeom>
            <a:avLst/>
            <a:gdLst>
              <a:gd name="connsiteX0" fmla="*/ 0 w 3151474"/>
              <a:gd name="connsiteY0" fmla="*/ 0 h 4275137"/>
              <a:gd name="connsiteX1" fmla="*/ 0 w 3151474"/>
              <a:gd name="connsiteY1" fmla="*/ 4757 h 4275137"/>
              <a:gd name="connsiteX2" fmla="*/ 2693987 w 3151474"/>
              <a:gd name="connsiteY2" fmla="*/ 4275137 h 4275137"/>
              <a:gd name="connsiteX3" fmla="*/ 3151474 w 3151474"/>
              <a:gd name="connsiteY3" fmla="*/ 4275137 h 4275137"/>
              <a:gd name="connsiteX4" fmla="*/ 3151474 w 3151474"/>
              <a:gd name="connsiteY4" fmla="*/ 3714295 h 4275137"/>
              <a:gd name="connsiteX5" fmla="*/ 419100 w 3151474"/>
              <a:gd name="connsiteY5" fmla="*/ 176017 h 4275137"/>
              <a:gd name="connsiteX6" fmla="*/ 361950 w 3151474"/>
              <a:gd name="connsiteY6" fmla="*/ 95144 h 4275137"/>
              <a:gd name="connsiteX7" fmla="*/ 357188 w 3151474"/>
              <a:gd name="connsiteY7" fmla="*/ 90387 h 42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51474" h="4275137">
                <a:moveTo>
                  <a:pt x="0" y="0"/>
                </a:moveTo>
                <a:lnTo>
                  <a:pt x="0" y="4757"/>
                </a:lnTo>
                <a:lnTo>
                  <a:pt x="2693987" y="4275137"/>
                </a:lnTo>
                <a:lnTo>
                  <a:pt x="3151474" y="4275137"/>
                </a:lnTo>
                <a:lnTo>
                  <a:pt x="3151474" y="3714295"/>
                </a:lnTo>
                <a:lnTo>
                  <a:pt x="419100" y="176017"/>
                </a:lnTo>
                <a:lnTo>
                  <a:pt x="361950" y="95144"/>
                </a:lnTo>
                <a:lnTo>
                  <a:pt x="357188" y="90387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70" name="Freeform: Shape 69">
            <a:extLst>
              <a:ext uri="{FF2B5EF4-FFF2-40B4-BE49-F238E27FC236}">
                <a16:creationId xmlns:a16="http://schemas.microsoft.com/office/drawing/2014/main" id="{5820085E-2582-4A95-98EE-45DFFD5C0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0" y="2697164"/>
            <a:ext cx="2706398" cy="3513899"/>
          </a:xfrm>
          <a:custGeom>
            <a:avLst/>
            <a:gdLst>
              <a:gd name="connsiteX0" fmla="*/ 0 w 2706398"/>
              <a:gd name="connsiteY0" fmla="*/ 0 h 3513899"/>
              <a:gd name="connsiteX1" fmla="*/ 2706398 w 2706398"/>
              <a:gd name="connsiteY1" fmla="*/ 3513899 h 3513899"/>
              <a:gd name="connsiteX2" fmla="*/ 2706398 w 2706398"/>
              <a:gd name="connsiteY2" fmla="*/ 3383321 h 35138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06398" h="3513899">
                <a:moveTo>
                  <a:pt x="0" y="0"/>
                </a:moveTo>
                <a:lnTo>
                  <a:pt x="2706398" y="3513899"/>
                </a:lnTo>
                <a:lnTo>
                  <a:pt x="2706398" y="3383321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AE750B-5AF3-3249-B3DF-D2F215E7CE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3236" y="2082800"/>
            <a:ext cx="7268123" cy="346964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Digitize and Automate Recruitment Workflows - Replace manual processes with automated, streamlined workflows from job requisition to candidate onboarding.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Centralize Recruitment Operations - Implement a unified platform to manage job postings, applications, communications, and interview schedules in one place.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Recruitment Efficiency and Time-to-Hire - Reduce hiring cycle times by eliminating redundant tasks and enabling faster collaboration and decision-making.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Enhance Candidate and Hiring Manager Experience - Ensure consistent, timely communication and a user-friendly interface for both candidates and internal stakeholders.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Enable Real-Time Reporting and Analytics - Provide actionable insights to recruitment teams and leadership through dashboards and custom reports.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Policy Compliance and Audit Readiness - Maintain accurate records, approval workflows, and audit trails to meet internal and legal compliance standards.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Scalability and Future Talent Needs - Design a flexible system that adapts to growing hiring demands and integrates with future HR technologies.</a:t>
            </a:r>
          </a:p>
        </p:txBody>
      </p:sp>
    </p:spTree>
    <p:extLst>
      <p:ext uri="{BB962C8B-B14F-4D97-AF65-F5344CB8AC3E}">
        <p14:creationId xmlns:p14="http://schemas.microsoft.com/office/powerpoint/2010/main" val="221579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>
            <a:extLst>
              <a:ext uri="{FF2B5EF4-FFF2-40B4-BE49-F238E27FC236}">
                <a16:creationId xmlns:a16="http://schemas.microsoft.com/office/drawing/2014/main" id="{260ACC13-B825-49F3-93DE-C8B8F2FA3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23" name="Freeform 6">
              <a:extLst>
                <a:ext uri="{FF2B5EF4-FFF2-40B4-BE49-F238E27FC236}">
                  <a16:creationId xmlns:a16="http://schemas.microsoft.com/office/drawing/2014/main" id="{F947B31F-CA03-4793-845D-FD86BABC1A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Freeform 7">
              <a:extLst>
                <a:ext uri="{FF2B5EF4-FFF2-40B4-BE49-F238E27FC236}">
                  <a16:creationId xmlns:a16="http://schemas.microsoft.com/office/drawing/2014/main" id="{DCDDE94D-F78C-4A48-AEA6-E922FC99A1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8">
              <a:extLst>
                <a:ext uri="{FF2B5EF4-FFF2-40B4-BE49-F238E27FC236}">
                  <a16:creationId xmlns:a16="http://schemas.microsoft.com/office/drawing/2014/main" id="{3445A886-F3CA-4DE4-90D7-535F9707B7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9">
              <a:extLst>
                <a:ext uri="{FF2B5EF4-FFF2-40B4-BE49-F238E27FC236}">
                  <a16:creationId xmlns:a16="http://schemas.microsoft.com/office/drawing/2014/main" id="{A8999CB6-C053-418B-AE37-E470804D25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7" name="Freeform 10">
              <a:extLst>
                <a:ext uri="{FF2B5EF4-FFF2-40B4-BE49-F238E27FC236}">
                  <a16:creationId xmlns:a16="http://schemas.microsoft.com/office/drawing/2014/main" id="{81EA3E26-BFCD-4396-AE8A-2A9828BFFB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8" name="Freeform 11">
              <a:extLst>
                <a:ext uri="{FF2B5EF4-FFF2-40B4-BE49-F238E27FC236}">
                  <a16:creationId xmlns:a16="http://schemas.microsoft.com/office/drawing/2014/main" id="{5F9BC582-73A6-4D8A-8738-E364764893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85428F22-76B3-4107-AADE-3F9EC95FD3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5346FBCF-5353-4172-96F5-4B7EB07777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290265" y="-12875"/>
            <a:ext cx="2604396" cy="6890194"/>
            <a:chOff x="2199787" y="-12875"/>
            <a:chExt cx="2679011" cy="6890194"/>
          </a:xfrm>
        </p:grpSpPr>
        <p:sp useBgFill="1">
          <p:nvSpPr>
            <p:cNvPr id="33" name="Rectangle 19">
              <a:extLst>
                <a:ext uri="{FF2B5EF4-FFF2-40B4-BE49-F238E27FC236}">
                  <a16:creationId xmlns:a16="http://schemas.microsoft.com/office/drawing/2014/main" id="{343F3E6D-808D-43AD-9485-AD0014BEAE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199787" y="-12875"/>
              <a:ext cx="2679011" cy="5301468"/>
            </a:xfrm>
            <a:custGeom>
              <a:avLst/>
              <a:gdLst>
                <a:gd name="connsiteX0" fmla="*/ 0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0 w 2570017"/>
                <a:gd name="connsiteY4" fmla="*/ 0 h 2554287"/>
                <a:gd name="connsiteX0" fmla="*/ 904009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904009 w 2570017"/>
                <a:gd name="connsiteY4" fmla="*/ 0 h 2554287"/>
                <a:gd name="connsiteX0" fmla="*/ 644236 w 2570017"/>
                <a:gd name="connsiteY0" fmla="*/ 10391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44236 w 2570017"/>
                <a:gd name="connsiteY4" fmla="*/ 10391 h 2554287"/>
                <a:gd name="connsiteX0" fmla="*/ 633845 w 2570017"/>
                <a:gd name="connsiteY0" fmla="*/ 0 h 2554287"/>
                <a:gd name="connsiteX1" fmla="*/ 2570017 w 2570017"/>
                <a:gd name="connsiteY1" fmla="*/ 0 h 2554287"/>
                <a:gd name="connsiteX2" fmla="*/ 2570017 w 2570017"/>
                <a:gd name="connsiteY2" fmla="*/ 2554287 h 2554287"/>
                <a:gd name="connsiteX3" fmla="*/ 0 w 2570017"/>
                <a:gd name="connsiteY3" fmla="*/ 2554287 h 2554287"/>
                <a:gd name="connsiteX4" fmla="*/ 633845 w 2570017"/>
                <a:gd name="connsiteY4" fmla="*/ 0 h 2554287"/>
                <a:gd name="connsiteX0" fmla="*/ 675409 w 2611581"/>
                <a:gd name="connsiteY0" fmla="*/ 0 h 2554287"/>
                <a:gd name="connsiteX1" fmla="*/ 2611581 w 2611581"/>
                <a:gd name="connsiteY1" fmla="*/ 0 h 2554287"/>
                <a:gd name="connsiteX2" fmla="*/ 2611581 w 2611581"/>
                <a:gd name="connsiteY2" fmla="*/ 2554287 h 2554287"/>
                <a:gd name="connsiteX3" fmla="*/ 0 w 2611581"/>
                <a:gd name="connsiteY3" fmla="*/ 2554287 h 2554287"/>
                <a:gd name="connsiteX4" fmla="*/ 675409 w 2611581"/>
                <a:gd name="connsiteY4" fmla="*/ 0 h 2554287"/>
                <a:gd name="connsiteX0" fmla="*/ 650979 w 2587151"/>
                <a:gd name="connsiteY0" fmla="*/ 0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650979 w 2587151"/>
                <a:gd name="connsiteY4" fmla="*/ 0 h 2554287"/>
                <a:gd name="connsiteX0" fmla="*/ 730379 w 2587151"/>
                <a:gd name="connsiteY0" fmla="*/ 5692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730379 w 2587151"/>
                <a:gd name="connsiteY4" fmla="*/ 5692 h 2554287"/>
                <a:gd name="connsiteX0" fmla="*/ 864750 w 2587151"/>
                <a:gd name="connsiteY0" fmla="*/ 2847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64750 w 2587151"/>
                <a:gd name="connsiteY4" fmla="*/ 2847 h 2554287"/>
                <a:gd name="connsiteX0" fmla="*/ 883073 w 2587151"/>
                <a:gd name="connsiteY0" fmla="*/ 1 h 2554287"/>
                <a:gd name="connsiteX1" fmla="*/ 2587151 w 2587151"/>
                <a:gd name="connsiteY1" fmla="*/ 0 h 2554287"/>
                <a:gd name="connsiteX2" fmla="*/ 2587151 w 2587151"/>
                <a:gd name="connsiteY2" fmla="*/ 2554287 h 2554287"/>
                <a:gd name="connsiteX3" fmla="*/ 0 w 2587151"/>
                <a:gd name="connsiteY3" fmla="*/ 2548595 h 2554287"/>
                <a:gd name="connsiteX4" fmla="*/ 883073 w 2587151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599366"/>
                <a:gd name="connsiteY0" fmla="*/ 1 h 2554287"/>
                <a:gd name="connsiteX1" fmla="*/ 2599366 w 2599366"/>
                <a:gd name="connsiteY1" fmla="*/ 0 h 2554287"/>
                <a:gd name="connsiteX2" fmla="*/ 2599366 w 2599366"/>
                <a:gd name="connsiteY2" fmla="*/ 2554287 h 2554287"/>
                <a:gd name="connsiteX3" fmla="*/ 0 w 2599366"/>
                <a:gd name="connsiteY3" fmla="*/ 2542904 h 2554287"/>
                <a:gd name="connsiteX4" fmla="*/ 895288 w 2599366"/>
                <a:gd name="connsiteY4" fmla="*/ 1 h 2554287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2904 h 2565670"/>
                <a:gd name="connsiteX4" fmla="*/ 895288 w 2611581"/>
                <a:gd name="connsiteY4" fmla="*/ 1 h 2565670"/>
                <a:gd name="connsiteX0" fmla="*/ 895288 w 2611581"/>
                <a:gd name="connsiteY0" fmla="*/ 1 h 2565670"/>
                <a:gd name="connsiteX1" fmla="*/ 2599366 w 2611581"/>
                <a:gd name="connsiteY1" fmla="*/ 0 h 2565670"/>
                <a:gd name="connsiteX2" fmla="*/ 2611581 w 2611581"/>
                <a:gd name="connsiteY2" fmla="*/ 2565670 h 2565670"/>
                <a:gd name="connsiteX3" fmla="*/ 0 w 2611581"/>
                <a:gd name="connsiteY3" fmla="*/ 2545750 h 2565670"/>
                <a:gd name="connsiteX4" fmla="*/ 895288 w 2611581"/>
                <a:gd name="connsiteY4" fmla="*/ 1 h 2565670"/>
                <a:gd name="connsiteX0" fmla="*/ 1544433 w 3260726"/>
                <a:gd name="connsiteY0" fmla="*/ 1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1544433 w 3260726"/>
                <a:gd name="connsiteY4" fmla="*/ 1 h 2565670"/>
                <a:gd name="connsiteX0" fmla="*/ 921784 w 3260726"/>
                <a:gd name="connsiteY0" fmla="*/ 12347 h 2565670"/>
                <a:gd name="connsiteX1" fmla="*/ 3248511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3260726"/>
                <a:gd name="connsiteY0" fmla="*/ 12347 h 2565670"/>
                <a:gd name="connsiteX1" fmla="*/ 2321160 w 3260726"/>
                <a:gd name="connsiteY1" fmla="*/ 0 h 2565670"/>
                <a:gd name="connsiteX2" fmla="*/ 3260726 w 3260726"/>
                <a:gd name="connsiteY2" fmla="*/ 2565670 h 2565670"/>
                <a:gd name="connsiteX3" fmla="*/ 0 w 3260726"/>
                <a:gd name="connsiteY3" fmla="*/ 2521058 h 2565670"/>
                <a:gd name="connsiteX4" fmla="*/ 921784 w 3260726"/>
                <a:gd name="connsiteY4" fmla="*/ 12347 h 2565670"/>
                <a:gd name="connsiteX0" fmla="*/ 921784 w 2322228"/>
                <a:gd name="connsiteY0" fmla="*/ 12347 h 2565670"/>
                <a:gd name="connsiteX1" fmla="*/ 2321160 w 2322228"/>
                <a:gd name="connsiteY1" fmla="*/ 0 h 2565670"/>
                <a:gd name="connsiteX2" fmla="*/ 2320129 w 2322228"/>
                <a:gd name="connsiteY2" fmla="*/ 2565670 h 2565670"/>
                <a:gd name="connsiteX3" fmla="*/ 0 w 2322228"/>
                <a:gd name="connsiteY3" fmla="*/ 2521058 h 2565670"/>
                <a:gd name="connsiteX4" fmla="*/ 921784 w 2322228"/>
                <a:gd name="connsiteY4" fmla="*/ 12347 h 2565670"/>
                <a:gd name="connsiteX0" fmla="*/ 921784 w 2322228"/>
                <a:gd name="connsiteY0" fmla="*/ 0 h 2571841"/>
                <a:gd name="connsiteX1" fmla="*/ 2321160 w 2322228"/>
                <a:gd name="connsiteY1" fmla="*/ 6171 h 2571841"/>
                <a:gd name="connsiteX2" fmla="*/ 2320129 w 2322228"/>
                <a:gd name="connsiteY2" fmla="*/ 2571841 h 2571841"/>
                <a:gd name="connsiteX3" fmla="*/ 0 w 2322228"/>
                <a:gd name="connsiteY3" fmla="*/ 2527229 h 2571841"/>
                <a:gd name="connsiteX4" fmla="*/ 921784 w 2322228"/>
                <a:gd name="connsiteY4" fmla="*/ 0 h 2571841"/>
                <a:gd name="connsiteX0" fmla="*/ 921784 w 2611583"/>
                <a:gd name="connsiteY0" fmla="*/ 0 h 2540977"/>
                <a:gd name="connsiteX1" fmla="*/ 2321160 w 2611583"/>
                <a:gd name="connsiteY1" fmla="*/ 6171 h 2540977"/>
                <a:gd name="connsiteX2" fmla="*/ 2611583 w 2611583"/>
                <a:gd name="connsiteY2" fmla="*/ 2540977 h 2540977"/>
                <a:gd name="connsiteX3" fmla="*/ 0 w 2611583"/>
                <a:gd name="connsiteY3" fmla="*/ 2527229 h 2540977"/>
                <a:gd name="connsiteX4" fmla="*/ 921784 w 2611583"/>
                <a:gd name="connsiteY4" fmla="*/ 0 h 2540977"/>
                <a:gd name="connsiteX0" fmla="*/ 921784 w 2611583"/>
                <a:gd name="connsiteY0" fmla="*/ 2 h 2540979"/>
                <a:gd name="connsiteX1" fmla="*/ 2572870 w 2611583"/>
                <a:gd name="connsiteY1" fmla="*/ 0 h 2540979"/>
                <a:gd name="connsiteX2" fmla="*/ 2611583 w 2611583"/>
                <a:gd name="connsiteY2" fmla="*/ 2540979 h 2540979"/>
                <a:gd name="connsiteX3" fmla="*/ 0 w 2611583"/>
                <a:gd name="connsiteY3" fmla="*/ 2527231 h 2540979"/>
                <a:gd name="connsiteX4" fmla="*/ 921784 w 2611583"/>
                <a:gd name="connsiteY4" fmla="*/ 2 h 2540979"/>
                <a:gd name="connsiteX0" fmla="*/ 921784 w 2705467"/>
                <a:gd name="connsiteY0" fmla="*/ 0 h 2540977"/>
                <a:gd name="connsiteX1" fmla="*/ 2705349 w 2705467"/>
                <a:gd name="connsiteY1" fmla="*/ 6171 h 2540977"/>
                <a:gd name="connsiteX2" fmla="*/ 2611583 w 2705467"/>
                <a:gd name="connsiteY2" fmla="*/ 2540977 h 2540977"/>
                <a:gd name="connsiteX3" fmla="*/ 0 w 2705467"/>
                <a:gd name="connsiteY3" fmla="*/ 2527229 h 2540977"/>
                <a:gd name="connsiteX4" fmla="*/ 921784 w 2705467"/>
                <a:gd name="connsiteY4" fmla="*/ 0 h 2540977"/>
                <a:gd name="connsiteX0" fmla="*/ 921784 w 2718702"/>
                <a:gd name="connsiteY0" fmla="*/ 2 h 2540979"/>
                <a:gd name="connsiteX1" fmla="*/ 2718597 w 2718702"/>
                <a:gd name="connsiteY1" fmla="*/ 0 h 2540979"/>
                <a:gd name="connsiteX2" fmla="*/ 2611583 w 2718702"/>
                <a:gd name="connsiteY2" fmla="*/ 2540979 h 2540979"/>
                <a:gd name="connsiteX3" fmla="*/ 0 w 2718702"/>
                <a:gd name="connsiteY3" fmla="*/ 2527231 h 2540979"/>
                <a:gd name="connsiteX4" fmla="*/ 921784 w 2718702"/>
                <a:gd name="connsiteY4" fmla="*/ 2 h 2540979"/>
                <a:gd name="connsiteX0" fmla="*/ 921784 w 2679012"/>
                <a:gd name="connsiteY0" fmla="*/ 0 h 2540977"/>
                <a:gd name="connsiteX1" fmla="*/ 2678853 w 2679012"/>
                <a:gd name="connsiteY1" fmla="*/ 6171 h 2540977"/>
                <a:gd name="connsiteX2" fmla="*/ 2611583 w 2679012"/>
                <a:gd name="connsiteY2" fmla="*/ 2540977 h 2540977"/>
                <a:gd name="connsiteX3" fmla="*/ 0 w 2679012"/>
                <a:gd name="connsiteY3" fmla="*/ 2527229 h 2540977"/>
                <a:gd name="connsiteX4" fmla="*/ 921784 w 2679012"/>
                <a:gd name="connsiteY4" fmla="*/ 0 h 25409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79012" h="2540977">
                  <a:moveTo>
                    <a:pt x="921784" y="0"/>
                  </a:moveTo>
                  <a:lnTo>
                    <a:pt x="2678853" y="6171"/>
                  </a:lnTo>
                  <a:cubicBezTo>
                    <a:pt x="2682925" y="861394"/>
                    <a:pt x="2607511" y="1685754"/>
                    <a:pt x="2611583" y="2540977"/>
                  </a:cubicBezTo>
                  <a:lnTo>
                    <a:pt x="0" y="2527229"/>
                  </a:lnTo>
                  <a:lnTo>
                    <a:pt x="921784" y="0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14598" r="-265621" b="-28686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 useBgFill="1">
          <p:nvSpPr>
            <p:cNvPr id="34" name="Rectangle 20">
              <a:extLst>
                <a:ext uri="{FF2B5EF4-FFF2-40B4-BE49-F238E27FC236}">
                  <a16:creationId xmlns:a16="http://schemas.microsoft.com/office/drawing/2014/main" id="{03DB1AC6-5430-4CD3-BD83-86E675A11A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white">
            <a:xfrm>
              <a:off x="2211875" y="5257482"/>
              <a:ext cx="2586931" cy="1619837"/>
            </a:xfrm>
            <a:custGeom>
              <a:avLst/>
              <a:gdLst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0 w 2611581"/>
                <a:gd name="connsiteY3" fmla="*/ 4303713 h 4303713"/>
                <a:gd name="connsiteX4" fmla="*/ 0 w 2611581"/>
                <a:gd name="connsiteY4" fmla="*/ 0 h 4303713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693718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14104"/>
                <a:gd name="connsiteX1" fmla="*/ 2611581 w 2611581"/>
                <a:gd name="connsiteY1" fmla="*/ 0 h 4314104"/>
                <a:gd name="connsiteX2" fmla="*/ 2611581 w 2611581"/>
                <a:gd name="connsiteY2" fmla="*/ 4303713 h 4314104"/>
                <a:gd name="connsiteX3" fmla="*/ 1963882 w 2611581"/>
                <a:gd name="connsiteY3" fmla="*/ 4314104 h 4314104"/>
                <a:gd name="connsiteX4" fmla="*/ 0 w 2611581"/>
                <a:gd name="connsiteY4" fmla="*/ 0 h 4314104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213264 w 2611581"/>
                <a:gd name="connsiteY3" fmla="*/ 4293322 h 4303713"/>
                <a:gd name="connsiteX4" fmla="*/ 0 w 2611581"/>
                <a:gd name="connsiteY4" fmla="*/ 0 h 4303713"/>
                <a:gd name="connsiteX0" fmla="*/ 0 w 2611581"/>
                <a:gd name="connsiteY0" fmla="*/ 0 h 4303713"/>
                <a:gd name="connsiteX1" fmla="*/ 2611581 w 2611581"/>
                <a:gd name="connsiteY1" fmla="*/ 0 h 4303713"/>
                <a:gd name="connsiteX2" fmla="*/ 2611581 w 2611581"/>
                <a:gd name="connsiteY2" fmla="*/ 4303713 h 4303713"/>
                <a:gd name="connsiteX3" fmla="*/ 2171701 w 2611581"/>
                <a:gd name="connsiteY3" fmla="*/ 3638695 h 4303713"/>
                <a:gd name="connsiteX4" fmla="*/ 0 w 2611581"/>
                <a:gd name="connsiteY4" fmla="*/ 0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81054 w 2720934"/>
                <a:gd name="connsiteY3" fmla="*/ 3638695 h 4303713"/>
                <a:gd name="connsiteX4" fmla="*/ 0 w 2720934"/>
                <a:gd name="connsiteY4" fmla="*/ 268283 h 4303713"/>
                <a:gd name="connsiteX0" fmla="*/ 0 w 2720934"/>
                <a:gd name="connsiteY0" fmla="*/ 268283 h 4303713"/>
                <a:gd name="connsiteX1" fmla="*/ 2720934 w 2720934"/>
                <a:gd name="connsiteY1" fmla="*/ 0 h 4303713"/>
                <a:gd name="connsiteX2" fmla="*/ 2720934 w 2720934"/>
                <a:gd name="connsiteY2" fmla="*/ 4303713 h 4303713"/>
                <a:gd name="connsiteX3" fmla="*/ 2264231 w 2720934"/>
                <a:gd name="connsiteY3" fmla="*/ 3717600 h 4303713"/>
                <a:gd name="connsiteX4" fmla="*/ 0 w 2720934"/>
                <a:gd name="connsiteY4" fmla="*/ 268283 h 4303713"/>
                <a:gd name="connsiteX0" fmla="*/ 0 w 2720934"/>
                <a:gd name="connsiteY0" fmla="*/ 268283 h 4335275"/>
                <a:gd name="connsiteX1" fmla="*/ 2720934 w 2720934"/>
                <a:gd name="connsiteY1" fmla="*/ 0 h 4335275"/>
                <a:gd name="connsiteX2" fmla="*/ 2653639 w 2720934"/>
                <a:gd name="connsiteY2" fmla="*/ 4335275 h 4335275"/>
                <a:gd name="connsiteX3" fmla="*/ 2264231 w 2720934"/>
                <a:gd name="connsiteY3" fmla="*/ 3717600 h 4335275"/>
                <a:gd name="connsiteX4" fmla="*/ 0 w 2720934"/>
                <a:gd name="connsiteY4" fmla="*/ 268283 h 4335275"/>
                <a:gd name="connsiteX0" fmla="*/ 0 w 2737757"/>
                <a:gd name="connsiteY0" fmla="*/ 236721 h 4335275"/>
                <a:gd name="connsiteX1" fmla="*/ 2737757 w 2737757"/>
                <a:gd name="connsiteY1" fmla="*/ 0 h 4335275"/>
                <a:gd name="connsiteX2" fmla="*/ 2670462 w 2737757"/>
                <a:gd name="connsiteY2" fmla="*/ 4335275 h 4335275"/>
                <a:gd name="connsiteX3" fmla="*/ 2281054 w 2737757"/>
                <a:gd name="connsiteY3" fmla="*/ 3717600 h 4335275"/>
                <a:gd name="connsiteX4" fmla="*/ 0 w 2737757"/>
                <a:gd name="connsiteY4" fmla="*/ 236721 h 4335275"/>
                <a:gd name="connsiteX0" fmla="*/ 0 w 2729346"/>
                <a:gd name="connsiteY0" fmla="*/ 0 h 4098554"/>
                <a:gd name="connsiteX1" fmla="*/ 2729346 w 2729346"/>
                <a:gd name="connsiteY1" fmla="*/ 126250 h 4098554"/>
                <a:gd name="connsiteX2" fmla="*/ 2670462 w 2729346"/>
                <a:gd name="connsiteY2" fmla="*/ 4098554 h 4098554"/>
                <a:gd name="connsiteX3" fmla="*/ 2281054 w 2729346"/>
                <a:gd name="connsiteY3" fmla="*/ 3480879 h 4098554"/>
                <a:gd name="connsiteX4" fmla="*/ 0 w 2729346"/>
                <a:gd name="connsiteY4" fmla="*/ 0 h 4098554"/>
                <a:gd name="connsiteX0" fmla="*/ 0 w 2720934"/>
                <a:gd name="connsiteY0" fmla="*/ 0 h 4098554"/>
                <a:gd name="connsiteX1" fmla="*/ 2720934 w 2720934"/>
                <a:gd name="connsiteY1" fmla="*/ 31562 h 4098554"/>
                <a:gd name="connsiteX2" fmla="*/ 2670462 w 2720934"/>
                <a:gd name="connsiteY2" fmla="*/ 4098554 h 4098554"/>
                <a:gd name="connsiteX3" fmla="*/ 2281054 w 2720934"/>
                <a:gd name="connsiteY3" fmla="*/ 3480879 h 4098554"/>
                <a:gd name="connsiteX4" fmla="*/ 0 w 2720934"/>
                <a:gd name="connsiteY4" fmla="*/ 0 h 4098554"/>
                <a:gd name="connsiteX0" fmla="*/ 0 w 2720934"/>
                <a:gd name="connsiteY0" fmla="*/ 15782 h 4114336"/>
                <a:gd name="connsiteX1" fmla="*/ 2720934 w 2720934"/>
                <a:gd name="connsiteY1" fmla="*/ 0 h 4114336"/>
                <a:gd name="connsiteX2" fmla="*/ 2670462 w 2720934"/>
                <a:gd name="connsiteY2" fmla="*/ 4114336 h 4114336"/>
                <a:gd name="connsiteX3" fmla="*/ 2281054 w 2720934"/>
                <a:gd name="connsiteY3" fmla="*/ 3496661 h 4114336"/>
                <a:gd name="connsiteX4" fmla="*/ 0 w 2720934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80409 w 2820289"/>
                <a:gd name="connsiteY3" fmla="*/ 3496661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9817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2820289"/>
                <a:gd name="connsiteY0" fmla="*/ 15782 h 4114336"/>
                <a:gd name="connsiteX1" fmla="*/ 2820289 w 2820289"/>
                <a:gd name="connsiteY1" fmla="*/ 0 h 4114336"/>
                <a:gd name="connsiteX2" fmla="*/ 2763972 w 2820289"/>
                <a:gd name="connsiteY2" fmla="*/ 4114336 h 4114336"/>
                <a:gd name="connsiteX3" fmla="*/ 2362876 w 2820289"/>
                <a:gd name="connsiteY3" fmla="*/ 3517980 h 4114336"/>
                <a:gd name="connsiteX4" fmla="*/ 0 w 2820289"/>
                <a:gd name="connsiteY4" fmla="*/ 15782 h 4114336"/>
                <a:gd name="connsiteX0" fmla="*/ 0 w 3721149"/>
                <a:gd name="connsiteY0" fmla="*/ 0 h 4269703"/>
                <a:gd name="connsiteX1" fmla="*/ 3721149 w 3721149"/>
                <a:gd name="connsiteY1" fmla="*/ 155367 h 4269703"/>
                <a:gd name="connsiteX2" fmla="*/ 3664832 w 3721149"/>
                <a:gd name="connsiteY2" fmla="*/ 4269703 h 4269703"/>
                <a:gd name="connsiteX3" fmla="*/ 3263736 w 3721149"/>
                <a:gd name="connsiteY3" fmla="*/ 3673347 h 4269703"/>
                <a:gd name="connsiteX4" fmla="*/ 0 w 3721149"/>
                <a:gd name="connsiteY4" fmla="*/ 0 h 4269703"/>
                <a:gd name="connsiteX0" fmla="*/ 0 w 3721149"/>
                <a:gd name="connsiteY0" fmla="*/ 0 h 4289488"/>
                <a:gd name="connsiteX1" fmla="*/ 3721149 w 3721149"/>
                <a:gd name="connsiteY1" fmla="*/ 155367 h 4289488"/>
                <a:gd name="connsiteX2" fmla="*/ 3664832 w 3721149"/>
                <a:gd name="connsiteY2" fmla="*/ 4269703 h 4289488"/>
                <a:gd name="connsiteX3" fmla="*/ 1705997 w 3721149"/>
                <a:gd name="connsiteY3" fmla="*/ 4289488 h 4289488"/>
                <a:gd name="connsiteX4" fmla="*/ 0 w 3721149"/>
                <a:gd name="connsiteY4" fmla="*/ 0 h 4289488"/>
                <a:gd name="connsiteX0" fmla="*/ 0 w 3664846"/>
                <a:gd name="connsiteY0" fmla="*/ 15785 h 4305273"/>
                <a:gd name="connsiteX1" fmla="*/ 3664846 w 3664846"/>
                <a:gd name="connsiteY1" fmla="*/ 0 h 4305273"/>
                <a:gd name="connsiteX2" fmla="*/ 3664832 w 3664846"/>
                <a:gd name="connsiteY2" fmla="*/ 4285488 h 4305273"/>
                <a:gd name="connsiteX3" fmla="*/ 1705997 w 3664846"/>
                <a:gd name="connsiteY3" fmla="*/ 4305273 h 4305273"/>
                <a:gd name="connsiteX4" fmla="*/ 0 w 3664846"/>
                <a:gd name="connsiteY4" fmla="*/ 15785 h 4305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664846" h="4305273">
                  <a:moveTo>
                    <a:pt x="0" y="15785"/>
                  </a:moveTo>
                  <a:lnTo>
                    <a:pt x="3664846" y="0"/>
                  </a:lnTo>
                  <a:cubicBezTo>
                    <a:pt x="3664841" y="1428496"/>
                    <a:pt x="3664837" y="2856992"/>
                    <a:pt x="3664832" y="4285488"/>
                  </a:cubicBezTo>
                  <a:lnTo>
                    <a:pt x="1705997" y="4305273"/>
                  </a:lnTo>
                  <a:lnTo>
                    <a:pt x="0" y="15785"/>
                  </a:lnTo>
                  <a:close/>
                </a:path>
              </a:pathLst>
            </a:custGeom>
            <a:blipFill rotWithShape="0">
              <a:blip r:embed="rId2">
                <a:duotone>
                  <a:schemeClr val="bg2">
                    <a:shade val="76000"/>
                    <a:satMod val="180000"/>
                  </a:schemeClr>
                  <a:schemeClr val="bg2">
                    <a:tint val="80000"/>
                    <a:satMod val="120000"/>
                    <a:lumMod val="180000"/>
                  </a:schemeClr>
                </a:duotone>
              </a:blip>
              <a:stretch>
                <a:fillRect l="-163116" t="-323529" r="-398251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8326E10-C8CB-487F-A110-F861268DE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360612" y="0"/>
            <a:ext cx="2436813" cy="6858001"/>
            <a:chOff x="1320800" y="0"/>
            <a:chExt cx="2436813" cy="6858001"/>
          </a:xfrm>
        </p:grpSpPr>
        <p:sp>
          <p:nvSpPr>
            <p:cNvPr id="37" name="Freeform 6">
              <a:extLst>
                <a:ext uri="{FF2B5EF4-FFF2-40B4-BE49-F238E27FC236}">
                  <a16:creationId xmlns:a16="http://schemas.microsoft.com/office/drawing/2014/main" id="{3279962B-46D2-4E19-B632-39B80D1E8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8" name="Freeform 7">
              <a:extLst>
                <a:ext uri="{FF2B5EF4-FFF2-40B4-BE49-F238E27FC236}">
                  <a16:creationId xmlns:a16="http://schemas.microsoft.com/office/drawing/2014/main" id="{321A335A-53CB-4C17-AB51-5D9C2DCB4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39" name="Freeform 8">
              <a:extLst>
                <a:ext uri="{FF2B5EF4-FFF2-40B4-BE49-F238E27FC236}">
                  <a16:creationId xmlns:a16="http://schemas.microsoft.com/office/drawing/2014/main" id="{A0E0D557-405B-469F-AEDE-4E3404AA4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0" name="Freeform 9">
              <a:extLst>
                <a:ext uri="{FF2B5EF4-FFF2-40B4-BE49-F238E27FC236}">
                  <a16:creationId xmlns:a16="http://schemas.microsoft.com/office/drawing/2014/main" id="{D8D4E62F-9393-40A6-9E85-9F3B59C462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1" name="Freeform 10">
              <a:extLst>
                <a:ext uri="{FF2B5EF4-FFF2-40B4-BE49-F238E27FC236}">
                  <a16:creationId xmlns:a16="http://schemas.microsoft.com/office/drawing/2014/main" id="{FABD11B1-DE89-45BC-8204-968C88AADC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2" name="Freeform 11">
              <a:extLst>
                <a:ext uri="{FF2B5EF4-FFF2-40B4-BE49-F238E27FC236}">
                  <a16:creationId xmlns:a16="http://schemas.microsoft.com/office/drawing/2014/main" id="{AFA4965A-1FBC-44B8-B96A-3F5275C3AE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B440752-05F5-9ABF-B628-3EEE42FE05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685800"/>
            <a:ext cx="7345891" cy="141393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/>
              <a:t>Success Criteria</a:t>
            </a:r>
          </a:p>
        </p:txBody>
      </p:sp>
      <p:pic>
        <p:nvPicPr>
          <p:cNvPr id="5" name="Picture 4" descr="Long ladder glowing among shorter dull ladders">
            <a:extLst>
              <a:ext uri="{FF2B5EF4-FFF2-40B4-BE49-F238E27FC236}">
                <a16:creationId xmlns:a16="http://schemas.microsoft.com/office/drawing/2014/main" id="{8C3500BD-69B7-8D9A-CEFA-19360A48CEC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32289" r="29881"/>
          <a:stretch>
            <a:fillRect/>
          </a:stretch>
        </p:blipFill>
        <p:spPr>
          <a:xfrm>
            <a:off x="20" y="10"/>
            <a:ext cx="3459143" cy="6857990"/>
          </a:xfrm>
          <a:custGeom>
            <a:avLst/>
            <a:gdLst/>
            <a:ahLst/>
            <a:cxnLst/>
            <a:rect l="l" t="t" r="r" b="b"/>
            <a:pathLst>
              <a:path w="3458633" h="6858000">
                <a:moveTo>
                  <a:pt x="0" y="0"/>
                </a:moveTo>
                <a:lnTo>
                  <a:pt x="3174999" y="0"/>
                </a:lnTo>
                <a:lnTo>
                  <a:pt x="2294466" y="5223932"/>
                </a:lnTo>
                <a:lnTo>
                  <a:pt x="3458633" y="6853767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 w="38100">
            <a:noFill/>
          </a:ln>
          <a:effectLst/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C8502DB1-5CED-5BE9-CBE5-F66655CBD8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3867" y="2048933"/>
            <a:ext cx="7659156" cy="374226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lnSpc>
                <a:spcPct val="90000"/>
              </a:lnSpc>
              <a:buFont typeface="Arial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Reduced Time to hire – The average time to hire decreases by at least 30% within the first 6 months.</a:t>
            </a:r>
          </a:p>
          <a:p>
            <a:pPr marL="342900" indent="-228600" algn="l">
              <a:lnSpc>
                <a:spcPct val="90000"/>
              </a:lnSpc>
              <a:buFont typeface="Arial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Higher User Adaptation Rate – AT least 90% of recruiters and hiring managers are actively using this system within 3 month of go live.</a:t>
            </a:r>
          </a:p>
          <a:p>
            <a:pPr marL="342900" indent="-228600" algn="l">
              <a:lnSpc>
                <a:spcPct val="90000"/>
              </a:lnSpc>
              <a:buFont typeface="Arial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candidate satisfaction – Candidate satisfaction score (via post application survey) improved by 20% or more compared to baseline matrices.</a:t>
            </a:r>
          </a:p>
          <a:p>
            <a:pPr marL="342900" indent="-228600" algn="l">
              <a:lnSpc>
                <a:spcPct val="90000"/>
              </a:lnSpc>
              <a:buFont typeface="Arial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Uptime and Performance – The Job Diva maintains at least 99.9% uptime and processes job application or searches.</a:t>
            </a:r>
          </a:p>
          <a:p>
            <a:pPr marL="342900" indent="-228600" algn="l">
              <a:lnSpc>
                <a:spcPct val="90000"/>
              </a:lnSpc>
              <a:buFont typeface="Arial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Accurate Resume Parsing and candidate Matching – The resume parsing tool achieves a minimum of 90% of accuracy in extracting candidate data.</a:t>
            </a:r>
          </a:p>
          <a:p>
            <a:pPr marL="342900" indent="-228600" algn="l">
              <a:lnSpc>
                <a:spcPct val="90000"/>
              </a:lnSpc>
              <a:buFont typeface="Arial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Regulatory Compliance – The system is fully complaint GDPR and EEOC employment regulation by launch.</a:t>
            </a:r>
          </a:p>
          <a:p>
            <a:pPr marL="342900" indent="-228600" algn="l">
              <a:lnSpc>
                <a:spcPct val="90000"/>
              </a:lnSpc>
              <a:buFont typeface="Arial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Integration Success – Seamless Integration with at least 3 core system (e.g., tech, sales and healthcare) is completed with no critical issues.</a:t>
            </a:r>
          </a:p>
          <a:p>
            <a:pPr marL="342900" indent="-228600" algn="l">
              <a:lnSpc>
                <a:spcPct val="90000"/>
              </a:lnSpc>
              <a:buFont typeface="Arial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Reduction in Manual tasks – Recruiter report at least a 40% reduction in manual workload related to resume screening, interview scheduling and candidate follow up.</a:t>
            </a:r>
          </a:p>
          <a:p>
            <a:pPr marL="342900" indent="-228600" algn="l">
              <a:lnSpc>
                <a:spcPct val="90000"/>
              </a:lnSpc>
              <a:buFont typeface="Arial"/>
              <a:buChar char="•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Customize Reporting Delivered – At least 10 customizable reports and dashboards are fully functional and used regularly.</a:t>
            </a:r>
          </a:p>
        </p:txBody>
      </p:sp>
    </p:spTree>
    <p:extLst>
      <p:ext uri="{BB962C8B-B14F-4D97-AF65-F5344CB8AC3E}">
        <p14:creationId xmlns:p14="http://schemas.microsoft.com/office/powerpoint/2010/main" val="35204588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45" name="Rectangle 44">
            <a:extLst>
              <a:ext uri="{FF2B5EF4-FFF2-40B4-BE49-F238E27FC236}">
                <a16:creationId xmlns:a16="http://schemas.microsoft.com/office/drawing/2014/main" id="{C8643778-7F6C-4E8D-84D1-D5CDB9928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1D22F88D-6907-48AF-B024-346E855E0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1CAECF-F772-F3B7-4E93-DBC03AB42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112" y="685801"/>
            <a:ext cx="2743200" cy="5105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 dirty="0">
                <a:solidFill>
                  <a:srgbClr val="FFFFFF"/>
                </a:solidFill>
              </a:rPr>
              <a:t>Method / Approach – Agile Scrum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3842748-48B5-4DD0-A06A-A31C74024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548E99BE-1071-4690-9B9C-07926CEE5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47" name="Freeform 7">
              <a:extLst>
                <a:ext uri="{FF2B5EF4-FFF2-40B4-BE49-F238E27FC236}">
                  <a16:creationId xmlns:a16="http://schemas.microsoft.com/office/drawing/2014/main" id="{9301F039-B467-413A-B25C-770E51069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9F06AEC1-5558-49E8-8CAC-FEBD00DF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10B76B9-BA68-471E-B58C-ED91198A9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FEB3913B-54A3-490E-BA4B-5D0330990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F75DC961-08A4-46F8-8A80-2E1FB977E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E09947F6-9AAB-900A-908D-E3B5806195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17106" y="685801"/>
            <a:ext cx="6385918" cy="5105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Requirement Gathering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Conducted stakeholder meetings, workshops, and JAD sessions to gather detailed business and user requirements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 elicitation technique like Brainstorm, Observation and Document Analysis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Documented high-level and detailed features for the RCRMS platform.</a:t>
            </a:r>
          </a:p>
          <a:p>
            <a:pPr algn="l">
              <a:lnSpc>
                <a:spcPct val="90000"/>
              </a:lnSpc>
              <a:buFont typeface="Arial"/>
              <a:buChar char="•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Requirement Analysis &amp; Backlog Creation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Analyzed and prioritized user stories and epics.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and refined the Product Backlog collaboratively with the Product Owner.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Ensured traceability to business goals and compliance needs.</a:t>
            </a:r>
          </a:p>
          <a:p>
            <a:pPr algn="l">
              <a:lnSpc>
                <a:spcPct val="90000"/>
              </a:lnSpc>
              <a:buFont typeface="Arial"/>
              <a:buChar char="•"/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IN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Sprint Planning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Broke down the backlog into manageable sprints (typically 2–3 weeks).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Defined sprint goals and selected stories for development with clear acceptance criteria.</a:t>
            </a:r>
          </a:p>
        </p:txBody>
      </p:sp>
    </p:spTree>
    <p:extLst>
      <p:ext uri="{BB962C8B-B14F-4D97-AF65-F5344CB8AC3E}">
        <p14:creationId xmlns:p14="http://schemas.microsoft.com/office/powerpoint/2010/main" val="2415816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76000"/>
                <a:satMod val="180000"/>
              </a:schemeClr>
              <a:schemeClr val="bg2">
                <a:tint val="80000"/>
                <a:satMod val="120000"/>
                <a:lumMod val="18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3F1527C3-06F4-4F4D-B364-8E97266450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BF1C23D2-D74F-4456-AD7B-904A6E287C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578577AD-563A-4936-9ACB-FDCF29841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1C9F3743-BFAB-4636-81C7-ACD99C694B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FC58029E-BC15-45E4-AA28-CC80C96A3F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41CBB721-7EDD-4FEA-9D6B-A3656D9F45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C945CDA-4F14-4FA0-B272-B1E25B4FA1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C8643778-7F6C-4E8D-84D1-D5CDB99281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1D22F88D-6907-48AF-B024-346E855E0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1"/>
            <a:ext cx="4403709" cy="6858001"/>
          </a:xfrm>
          <a:custGeom>
            <a:avLst/>
            <a:gdLst>
              <a:gd name="connsiteX0" fmla="*/ 3223890 w 4403709"/>
              <a:gd name="connsiteY0" fmla="*/ 6858001 h 6858001"/>
              <a:gd name="connsiteX1" fmla="*/ 4101908 w 4403709"/>
              <a:gd name="connsiteY1" fmla="*/ 6858001 h 6858001"/>
              <a:gd name="connsiteX2" fmla="*/ 3254950 w 4403709"/>
              <a:gd name="connsiteY2" fmla="*/ 1599356 h 6858001"/>
              <a:gd name="connsiteX3" fmla="*/ 3254950 w 4403709"/>
              <a:gd name="connsiteY3" fmla="*/ 1594062 h 6858001"/>
              <a:gd name="connsiteX4" fmla="*/ 4403709 w 4403709"/>
              <a:gd name="connsiteY4" fmla="*/ 0 h 6858001"/>
              <a:gd name="connsiteX5" fmla="*/ 3254950 w 4403709"/>
              <a:gd name="connsiteY5" fmla="*/ 0 h 6858001"/>
              <a:gd name="connsiteX6" fmla="*/ 2903520 w 4403709"/>
              <a:gd name="connsiteY6" fmla="*/ 0 h 6858001"/>
              <a:gd name="connsiteX7" fmla="*/ 0 w 4403709"/>
              <a:gd name="connsiteY7" fmla="*/ 0 h 6858001"/>
              <a:gd name="connsiteX8" fmla="*/ 0 w 4403709"/>
              <a:gd name="connsiteY8" fmla="*/ 6858000 h 6858001"/>
              <a:gd name="connsiteX9" fmla="*/ 3223890 w 4403709"/>
              <a:gd name="connsiteY9" fmla="*/ 685800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403709" h="6858001">
                <a:moveTo>
                  <a:pt x="3223890" y="6858001"/>
                </a:moveTo>
                <a:lnTo>
                  <a:pt x="4101908" y="6858001"/>
                </a:lnTo>
                <a:lnTo>
                  <a:pt x="3254950" y="1599356"/>
                </a:lnTo>
                <a:lnTo>
                  <a:pt x="3254950" y="1594062"/>
                </a:lnTo>
                <a:lnTo>
                  <a:pt x="4403709" y="0"/>
                </a:lnTo>
                <a:lnTo>
                  <a:pt x="3254950" y="0"/>
                </a:lnTo>
                <a:lnTo>
                  <a:pt x="2903520" y="0"/>
                </a:lnTo>
                <a:lnTo>
                  <a:pt x="0" y="0"/>
                </a:lnTo>
                <a:lnTo>
                  <a:pt x="0" y="6858000"/>
                </a:lnTo>
                <a:lnTo>
                  <a:pt x="3223890" y="685800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653641-566A-28CE-9899-7B4D5B8AD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112" y="685801"/>
            <a:ext cx="2743200" cy="5105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3200" dirty="0">
                <a:solidFill>
                  <a:srgbClr val="FFFFFF"/>
                </a:solidFill>
              </a:rPr>
              <a:t>Method / Approach – Agile Scrum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3842748-48B5-4DD0-A06A-A31C74024A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315292" y="0"/>
            <a:ext cx="2436813" cy="6858001"/>
            <a:chOff x="1320800" y="0"/>
            <a:chExt cx="2436813" cy="6858001"/>
          </a:xfrm>
        </p:grpSpPr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548E99BE-1071-4690-9B9C-07926CEE55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9301F039-B467-413A-B25C-770E51069D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9F06AEC1-5558-49E8-8CAC-FEBD00DF0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D10B76B9-BA68-471E-B58C-ED91198A9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FEB3913B-54A3-490E-BA4B-5D0330990F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F75DC961-08A4-46F8-8A80-2E1FB977E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txBody>
            <a:bodyPr/>
            <a:lstStyle/>
            <a:p>
              <a:endParaRPr lang="en-IN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76102D6E-FD0B-13CF-DE60-E6345CBFF3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17106" y="685801"/>
            <a:ext cx="6385918" cy="51054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lnSpc>
                <a:spcPct val="90000"/>
              </a:lnSpc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Design &amp; Prototyping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Created low-fidelity and high-fidelity mockups and wireframes using tools like Axure and Visio.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Validated designs with end-users before development.</a:t>
            </a:r>
          </a:p>
          <a:p>
            <a:pPr algn="l">
              <a:lnSpc>
                <a:spcPct val="90000"/>
              </a:lnSpc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Development (Per Sprint)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Developers implemented features iteratively using agreed design and technical standards.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Daily stand-ups were conducted to ensure alignment and address blockers.</a:t>
            </a:r>
          </a:p>
          <a:p>
            <a:pPr algn="l">
              <a:lnSpc>
                <a:spcPct val="90000"/>
              </a:lnSpc>
            </a:pP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90000"/>
              </a:lnSpc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Testing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QA team performed unit testing, integration testing, and system testing for sprint deliverables.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 cases were mapped to user stories in the backlog.</a:t>
            </a:r>
          </a:p>
          <a:p>
            <a:pPr marL="342900" indent="-342900" algn="l">
              <a:lnSpc>
                <a:spcPct val="90000"/>
              </a:lnSpc>
              <a:buFont typeface="Arial"/>
              <a:buChar char="•"/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Bugs were tracked and fixed within the sprint.</a:t>
            </a:r>
          </a:p>
        </p:txBody>
      </p:sp>
    </p:spTree>
    <p:extLst>
      <p:ext uri="{BB962C8B-B14F-4D97-AF65-F5344CB8AC3E}">
        <p14:creationId xmlns:p14="http://schemas.microsoft.com/office/powerpoint/2010/main" val="2501391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974</TotalTime>
  <Words>1721</Words>
  <Application>Microsoft Office PowerPoint</Application>
  <PresentationFormat>Widescreen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Century Gothic</vt:lpstr>
      <vt:lpstr>Corbel</vt:lpstr>
      <vt:lpstr>Parallax</vt:lpstr>
      <vt:lpstr>RCRMS – Application Tracking System</vt:lpstr>
      <vt:lpstr>Situation  </vt:lpstr>
      <vt:lpstr>Problems  </vt:lpstr>
      <vt:lpstr>Opportunity  </vt:lpstr>
      <vt:lpstr>Purpose Statement (Goals)  </vt:lpstr>
      <vt:lpstr>Project Objectives  </vt:lpstr>
      <vt:lpstr>Success Criteria</vt:lpstr>
      <vt:lpstr>Method / Approach – Agile Scrum</vt:lpstr>
      <vt:lpstr>Method / Approach – Agile Scrum</vt:lpstr>
      <vt:lpstr>Method / Approach – Agile Scrum</vt:lpstr>
      <vt:lpstr>Resources  </vt:lpstr>
      <vt:lpstr>Risk  </vt:lpstr>
      <vt:lpstr>Dependencies</vt:lpstr>
      <vt:lpstr>To be Completed By Appropriate Manager -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piyush chaudhary</dc:creator>
  <cp:lastModifiedBy>piyush chaudhary</cp:lastModifiedBy>
  <cp:revision>8</cp:revision>
  <dcterms:created xsi:type="dcterms:W3CDTF">2025-08-01T12:25:17Z</dcterms:created>
  <dcterms:modified xsi:type="dcterms:W3CDTF">2025-08-02T04:39:51Z</dcterms:modified>
</cp:coreProperties>
</file>