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906159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880046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626643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3757484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20377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3737716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703812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122313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305195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ACC409-B44B-4D07-B3C5-CFE2C6355790}" type="datetimeFigureOut">
              <a:rPr lang="en-IN" smtClean="0"/>
              <a:t>13-11-2025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582939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ACC409-B44B-4D07-B3C5-CFE2C6355790}" type="datetimeFigureOut">
              <a:rPr lang="en-IN" smtClean="0"/>
              <a:t>13-11-2025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2678527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ACC409-B44B-4D07-B3C5-CFE2C6355790}" type="datetimeFigureOut">
              <a:rPr lang="en-IN" smtClean="0"/>
              <a:t>13-11-2025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437963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ACC409-B44B-4D07-B3C5-CFE2C6355790}" type="datetimeFigureOut">
              <a:rPr lang="en-IN" smtClean="0"/>
              <a:t>13-11-2025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67378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ACC409-B44B-4D07-B3C5-CFE2C6355790}" type="datetimeFigureOut">
              <a:rPr lang="en-IN" smtClean="0"/>
              <a:t>13-11-2025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158190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ACC409-B44B-4D07-B3C5-CFE2C6355790}" type="datetimeFigureOut">
              <a:rPr lang="en-IN" smtClean="0"/>
              <a:t>13-11-2025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3EE858-BD45-4A44-B9C5-C4A13E78289F}" type="slidenum">
              <a:rPr lang="en-IN" smtClean="0"/>
              <a:t>‹#›</a:t>
            </a:fld>
            <a:endParaRPr lang="en-IN"/>
          </a:p>
        </p:txBody>
      </p:sp>
    </p:spTree>
    <p:extLst>
      <p:ext uri="{BB962C8B-B14F-4D97-AF65-F5344CB8AC3E}">
        <p14:creationId xmlns:p14="http://schemas.microsoft.com/office/powerpoint/2010/main" val="1837090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3EE858-BD45-4A44-B9C5-C4A13E78289F}" type="slidenum">
              <a:rPr lang="en-IN" smtClean="0"/>
              <a:t>‹#›</a:t>
            </a:fld>
            <a:endParaRPr lang="en-IN"/>
          </a:p>
        </p:txBody>
      </p:sp>
      <p:sp>
        <p:nvSpPr>
          <p:cNvPr id="5" name="Date Placeholder 4"/>
          <p:cNvSpPr>
            <a:spLocks noGrp="1"/>
          </p:cNvSpPr>
          <p:nvPr>
            <p:ph type="dt" sz="half" idx="10"/>
          </p:nvPr>
        </p:nvSpPr>
        <p:spPr/>
        <p:txBody>
          <a:bodyPr/>
          <a:lstStyle/>
          <a:p>
            <a:fld id="{E5ACC409-B44B-4D07-B3C5-CFE2C6355790}" type="datetimeFigureOut">
              <a:rPr lang="en-IN" smtClean="0"/>
              <a:t>13-11-2025</a:t>
            </a:fld>
            <a:endParaRPr lang="en-IN"/>
          </a:p>
        </p:txBody>
      </p:sp>
    </p:spTree>
    <p:extLst>
      <p:ext uri="{BB962C8B-B14F-4D97-AF65-F5344CB8AC3E}">
        <p14:creationId xmlns:p14="http://schemas.microsoft.com/office/powerpoint/2010/main" val="402155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ACC409-B44B-4D07-B3C5-CFE2C6355790}" type="datetimeFigureOut">
              <a:rPr lang="en-IN" smtClean="0"/>
              <a:t>13-11-2025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23EE858-BD45-4A44-B9C5-C4A13E78289F}" type="slidenum">
              <a:rPr lang="en-IN" smtClean="0"/>
              <a:t>‹#›</a:t>
            </a:fld>
            <a:endParaRPr lang="en-IN"/>
          </a:p>
        </p:txBody>
      </p:sp>
    </p:spTree>
    <p:extLst>
      <p:ext uri="{BB962C8B-B14F-4D97-AF65-F5344CB8AC3E}">
        <p14:creationId xmlns:p14="http://schemas.microsoft.com/office/powerpoint/2010/main" val="2496985676"/>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2BCE1-BBDE-B9D0-F470-790E9663952F}"/>
              </a:ext>
            </a:extLst>
          </p:cNvPr>
          <p:cNvSpPr>
            <a:spLocks noGrp="1"/>
          </p:cNvSpPr>
          <p:nvPr>
            <p:ph type="ctrTitle"/>
          </p:nvPr>
        </p:nvSpPr>
        <p:spPr>
          <a:xfrm>
            <a:off x="936796" y="2082339"/>
            <a:ext cx="7766936" cy="1646302"/>
          </a:xfrm>
        </p:spPr>
        <p:txBody>
          <a:bodyPr/>
          <a:lstStyle/>
          <a:p>
            <a:r>
              <a:rPr lang="en-IN" sz="3600" dirty="0"/>
              <a:t>TT Payment Automation System</a:t>
            </a:r>
          </a:p>
        </p:txBody>
      </p:sp>
      <p:sp>
        <p:nvSpPr>
          <p:cNvPr id="3" name="Subtitle 2">
            <a:extLst>
              <a:ext uri="{FF2B5EF4-FFF2-40B4-BE49-F238E27FC236}">
                <a16:creationId xmlns:a16="http://schemas.microsoft.com/office/drawing/2014/main" id="{914141A3-FF11-6B9D-B2EA-2560455C7CC7}"/>
              </a:ext>
            </a:extLst>
          </p:cNvPr>
          <p:cNvSpPr>
            <a:spLocks noGrp="1"/>
          </p:cNvSpPr>
          <p:nvPr>
            <p:ph type="subTitle" idx="1"/>
          </p:nvPr>
        </p:nvSpPr>
        <p:spPr>
          <a:xfrm>
            <a:off x="1015454" y="4188485"/>
            <a:ext cx="7766936" cy="1096899"/>
          </a:xfrm>
        </p:spPr>
        <p:txBody>
          <a:bodyPr/>
          <a:lstStyle/>
          <a:p>
            <a:r>
              <a:rPr lang="en-IN" dirty="0"/>
              <a:t>Prepared By: Shiwani Pawar</a:t>
            </a:r>
          </a:p>
        </p:txBody>
      </p:sp>
    </p:spTree>
    <p:extLst>
      <p:ext uri="{BB962C8B-B14F-4D97-AF65-F5344CB8AC3E}">
        <p14:creationId xmlns:p14="http://schemas.microsoft.com/office/powerpoint/2010/main" val="101154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39890-EAB3-E757-A2DE-848CE7D6102E}"/>
              </a:ext>
            </a:extLst>
          </p:cNvPr>
          <p:cNvSpPr>
            <a:spLocks noGrp="1"/>
          </p:cNvSpPr>
          <p:nvPr>
            <p:ph type="title"/>
          </p:nvPr>
        </p:nvSpPr>
        <p:spPr>
          <a:xfrm>
            <a:off x="677334" y="609600"/>
            <a:ext cx="5418666" cy="619432"/>
          </a:xfrm>
        </p:spPr>
        <p:txBody>
          <a:bodyPr>
            <a:normAutofit/>
          </a:bodyPr>
          <a:lstStyle/>
          <a:p>
            <a:r>
              <a:rPr lang="en-IN" sz="2800" dirty="0"/>
              <a:t>Situation/Problem/Opportunity</a:t>
            </a:r>
            <a:endParaRPr lang="en-IN" sz="2800" b="1" dirty="0">
              <a:solidFill>
                <a:srgbClr val="92D050"/>
              </a:solidFill>
            </a:endParaRPr>
          </a:p>
        </p:txBody>
      </p:sp>
      <p:sp>
        <p:nvSpPr>
          <p:cNvPr id="3" name="Content Placeholder 2">
            <a:extLst>
              <a:ext uri="{FF2B5EF4-FFF2-40B4-BE49-F238E27FC236}">
                <a16:creationId xmlns:a16="http://schemas.microsoft.com/office/drawing/2014/main" id="{58E049DE-919B-C56F-D268-5886B741AC47}"/>
              </a:ext>
            </a:extLst>
          </p:cNvPr>
          <p:cNvSpPr>
            <a:spLocks noGrp="1"/>
          </p:cNvSpPr>
          <p:nvPr>
            <p:ph idx="1"/>
          </p:nvPr>
        </p:nvSpPr>
        <p:spPr>
          <a:xfrm>
            <a:off x="814986" y="1374008"/>
            <a:ext cx="8692808" cy="4564676"/>
          </a:xfrm>
        </p:spPr>
        <p:txBody>
          <a:bodyPr>
            <a:normAutofit/>
          </a:bodyPr>
          <a:lstStyle/>
          <a:p>
            <a:r>
              <a:rPr lang="en-US" dirty="0"/>
              <a:t>At SS&amp;C Fintech Services, the TT (Telegraphic Transfer) payment validation process is manual. Each day, payment reports are downloaded by selecting the management company name and date, then exported as Excel sheets containing details like payment date, company name, sort code, payee details, and total amount.</a:t>
            </a:r>
          </a:p>
          <a:p>
            <a:r>
              <a:rPr lang="en-US" dirty="0"/>
              <a:t>Reports are manually cross-checked with those from another team to identify duplicate or processed payments. Reviewing over 100 payments per file makes the process slow and error-prone, increasing the risk of delays, inaccuracies, and compliance issues.</a:t>
            </a:r>
          </a:p>
          <a:p>
            <a:r>
              <a:rPr lang="en-US" dirty="0"/>
              <a:t>Automating the validation process can enhance accuracy, speed, and compliance. An automated system to compare reports and flag duplicates would reduce manual effort, minimize errors, and ensure timely payment validation.</a:t>
            </a:r>
          </a:p>
          <a:p>
            <a:endParaRPr lang="en-US" dirty="0"/>
          </a:p>
          <a:p>
            <a:pPr marL="0" indent="0">
              <a:buNone/>
            </a:pPr>
            <a:endParaRPr lang="en-US" dirty="0"/>
          </a:p>
          <a:p>
            <a:pPr marL="0" indent="0">
              <a:buNone/>
            </a:pPr>
            <a:endParaRPr lang="en-IN" dirty="0"/>
          </a:p>
        </p:txBody>
      </p:sp>
    </p:spTree>
    <p:extLst>
      <p:ext uri="{BB962C8B-B14F-4D97-AF65-F5344CB8AC3E}">
        <p14:creationId xmlns:p14="http://schemas.microsoft.com/office/powerpoint/2010/main" val="310892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0A9A6-9536-2E3A-6928-26CFFFF5BF82}"/>
              </a:ext>
            </a:extLst>
          </p:cNvPr>
          <p:cNvSpPr>
            <a:spLocks noGrp="1"/>
          </p:cNvSpPr>
          <p:nvPr>
            <p:ph type="title"/>
          </p:nvPr>
        </p:nvSpPr>
        <p:spPr>
          <a:xfrm>
            <a:off x="913308" y="1337187"/>
            <a:ext cx="8596668" cy="1320800"/>
          </a:xfrm>
        </p:spPr>
        <p:txBody>
          <a:bodyPr>
            <a:normAutofit/>
          </a:bodyPr>
          <a:lstStyle/>
          <a:p>
            <a:r>
              <a:rPr lang="en-IN" sz="2800" dirty="0"/>
              <a:t>Purpose Statement (Goals)</a:t>
            </a:r>
          </a:p>
        </p:txBody>
      </p:sp>
      <p:sp>
        <p:nvSpPr>
          <p:cNvPr id="3" name="Content Placeholder 2">
            <a:extLst>
              <a:ext uri="{FF2B5EF4-FFF2-40B4-BE49-F238E27FC236}">
                <a16:creationId xmlns:a16="http://schemas.microsoft.com/office/drawing/2014/main" id="{6165FB3A-360B-6FA4-131F-58B1A88DB7CD}"/>
              </a:ext>
            </a:extLst>
          </p:cNvPr>
          <p:cNvSpPr>
            <a:spLocks noGrp="1"/>
          </p:cNvSpPr>
          <p:nvPr>
            <p:ph idx="1"/>
          </p:nvPr>
        </p:nvSpPr>
        <p:spPr>
          <a:xfrm>
            <a:off x="795321" y="2573544"/>
            <a:ext cx="8596668" cy="4087811"/>
          </a:xfrm>
        </p:spPr>
        <p:txBody>
          <a:bodyPr/>
          <a:lstStyle/>
          <a:p>
            <a:r>
              <a:rPr lang="en-US" dirty="0"/>
              <a:t>The purpose of this project is to design and implement an automated TT Payment Validation System that minimizes manual checking, reduces processing time, and eliminates errors by comparing payment reports automatically with existing reports before bank upload.</a:t>
            </a:r>
            <a:endParaRPr lang="en-IN" dirty="0"/>
          </a:p>
        </p:txBody>
      </p:sp>
    </p:spTree>
    <p:extLst>
      <p:ext uri="{BB962C8B-B14F-4D97-AF65-F5344CB8AC3E}">
        <p14:creationId xmlns:p14="http://schemas.microsoft.com/office/powerpoint/2010/main" val="3876832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C3FA0-CA93-D754-ED70-F57AA7C735BA}"/>
              </a:ext>
            </a:extLst>
          </p:cNvPr>
          <p:cNvSpPr>
            <a:spLocks noGrp="1"/>
          </p:cNvSpPr>
          <p:nvPr>
            <p:ph type="title"/>
          </p:nvPr>
        </p:nvSpPr>
        <p:spPr>
          <a:xfrm>
            <a:off x="677334" y="816638"/>
            <a:ext cx="8596668" cy="1320800"/>
          </a:xfrm>
        </p:spPr>
        <p:txBody>
          <a:bodyPr>
            <a:normAutofit/>
          </a:bodyPr>
          <a:lstStyle/>
          <a:p>
            <a:r>
              <a:rPr lang="en-IN" sz="2800" dirty="0"/>
              <a:t>Project Objectives</a:t>
            </a:r>
          </a:p>
        </p:txBody>
      </p:sp>
      <p:sp>
        <p:nvSpPr>
          <p:cNvPr id="3" name="Content Placeholder 2">
            <a:extLst>
              <a:ext uri="{FF2B5EF4-FFF2-40B4-BE49-F238E27FC236}">
                <a16:creationId xmlns:a16="http://schemas.microsoft.com/office/drawing/2014/main" id="{E89B7C91-4DF1-4BD2-CC4E-72793D03DFEA}"/>
              </a:ext>
            </a:extLst>
          </p:cNvPr>
          <p:cNvSpPr>
            <a:spLocks noGrp="1"/>
          </p:cNvSpPr>
          <p:nvPr>
            <p:ph idx="1"/>
          </p:nvPr>
        </p:nvSpPr>
        <p:spPr/>
        <p:txBody>
          <a:bodyPr/>
          <a:lstStyle/>
          <a:p>
            <a:r>
              <a:rPr lang="en-US" dirty="0"/>
              <a:t>Develop an automation tool to validate TT payment reports against existing data.</a:t>
            </a:r>
          </a:p>
          <a:p>
            <a:r>
              <a:rPr lang="en-US" dirty="0"/>
              <a:t>Implement rule-based logic to identify duplicate or already paid transactions.</a:t>
            </a:r>
          </a:p>
          <a:p>
            <a:r>
              <a:rPr lang="en-US" dirty="0"/>
              <a:t>Generate an exception report highlighting discrepancies for user review.</a:t>
            </a:r>
          </a:p>
          <a:p>
            <a:r>
              <a:rPr lang="en-US" dirty="0"/>
              <a:t>Ensure automatic file saving to a defined path and log creation for audit purposes.</a:t>
            </a:r>
          </a:p>
          <a:p>
            <a:r>
              <a:rPr lang="en-US" dirty="0"/>
              <a:t>Integrate the automated validation step within the existing payment workflow.</a:t>
            </a:r>
          </a:p>
          <a:p>
            <a:endParaRPr lang="en-IN" dirty="0"/>
          </a:p>
        </p:txBody>
      </p:sp>
    </p:spTree>
    <p:extLst>
      <p:ext uri="{BB962C8B-B14F-4D97-AF65-F5344CB8AC3E}">
        <p14:creationId xmlns:p14="http://schemas.microsoft.com/office/powerpoint/2010/main" val="120772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4E7A0-42E1-A3B4-B679-F9D3A254105B}"/>
              </a:ext>
            </a:extLst>
          </p:cNvPr>
          <p:cNvSpPr>
            <a:spLocks noGrp="1"/>
          </p:cNvSpPr>
          <p:nvPr>
            <p:ph type="title"/>
          </p:nvPr>
        </p:nvSpPr>
        <p:spPr>
          <a:xfrm>
            <a:off x="1001799" y="1474839"/>
            <a:ext cx="8596668" cy="1320800"/>
          </a:xfrm>
        </p:spPr>
        <p:txBody>
          <a:bodyPr>
            <a:normAutofit/>
          </a:bodyPr>
          <a:lstStyle/>
          <a:p>
            <a:r>
              <a:rPr lang="en-IN" sz="2800" dirty="0"/>
              <a:t>Success Criteria</a:t>
            </a:r>
          </a:p>
        </p:txBody>
      </p:sp>
      <p:sp>
        <p:nvSpPr>
          <p:cNvPr id="5" name="Rectangle 2">
            <a:extLst>
              <a:ext uri="{FF2B5EF4-FFF2-40B4-BE49-F238E27FC236}">
                <a16:creationId xmlns:a16="http://schemas.microsoft.com/office/drawing/2014/main" id="{B594A9B6-210D-29C9-0732-3C4CAF160158}"/>
              </a:ext>
            </a:extLst>
          </p:cNvPr>
          <p:cNvSpPr>
            <a:spLocks noGrp="1" noChangeArrowheads="1"/>
          </p:cNvSpPr>
          <p:nvPr>
            <p:ph idx="1"/>
          </p:nvPr>
        </p:nvSpPr>
        <p:spPr bwMode="auto">
          <a:xfrm>
            <a:off x="885996" y="2554372"/>
            <a:ext cx="8507085" cy="3652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IN" dirty="0"/>
              <a:t>Reduce manual validation effort by at least 80%. </a:t>
            </a:r>
          </a:p>
          <a:p>
            <a:r>
              <a:rPr lang="en-IN" dirty="0"/>
              <a:t>Eliminate human errors in payment verification and improve compliance accuracy. </a:t>
            </a:r>
          </a:p>
          <a:p>
            <a:r>
              <a:rPr lang="en-IN" dirty="0"/>
              <a:t>Achieve faster processing—reduce report validation time from hours to minutes. </a:t>
            </a:r>
          </a:p>
          <a:p>
            <a:r>
              <a:rPr lang="en-IN" dirty="0"/>
              <a:t> Improve audit readiness by maintaining a digital validation log.</a:t>
            </a:r>
          </a:p>
          <a:p>
            <a:pPr marL="0" indent="0">
              <a:buNone/>
            </a:pPr>
            <a:endParaRPr lang="en-IN" dirty="0"/>
          </a:p>
          <a:p>
            <a:pPr marL="0" marR="0" lvl="0" indent="0" algn="l" defTabSz="914400" rtl="0" eaLnBrk="0" fontAlgn="base" latinLnBrk="0" hangingPunct="0">
              <a:lnSpc>
                <a:spcPct val="100000"/>
              </a:lnSpc>
              <a:spcBef>
                <a:spcPct val="0"/>
              </a:spcBef>
              <a:spcAft>
                <a:spcPct val="0"/>
              </a:spcAft>
              <a:buClrTx/>
              <a:buSzTx/>
              <a:buNone/>
              <a:tabLst/>
            </a:pPr>
            <a:endParaRPr lang="en-US" altLang="en-US"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7990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9A2FB-F167-1E99-71C0-59F274546CFF}"/>
              </a:ext>
            </a:extLst>
          </p:cNvPr>
          <p:cNvSpPr>
            <a:spLocks noGrp="1"/>
          </p:cNvSpPr>
          <p:nvPr>
            <p:ph type="title"/>
          </p:nvPr>
        </p:nvSpPr>
        <p:spPr/>
        <p:txBody>
          <a:bodyPr>
            <a:normAutofit/>
          </a:bodyPr>
          <a:lstStyle/>
          <a:p>
            <a:r>
              <a:rPr lang="en-IN" sz="2800" dirty="0"/>
              <a:t>Methods/Approach</a:t>
            </a:r>
          </a:p>
        </p:txBody>
      </p:sp>
      <p:sp>
        <p:nvSpPr>
          <p:cNvPr id="3" name="Content Placeholder 2">
            <a:extLst>
              <a:ext uri="{FF2B5EF4-FFF2-40B4-BE49-F238E27FC236}">
                <a16:creationId xmlns:a16="http://schemas.microsoft.com/office/drawing/2014/main" id="{41DF3F06-03E7-8EEE-38DF-01E1E54ECB70}"/>
              </a:ext>
            </a:extLst>
          </p:cNvPr>
          <p:cNvSpPr>
            <a:spLocks noGrp="1"/>
          </p:cNvSpPr>
          <p:nvPr>
            <p:ph idx="1"/>
          </p:nvPr>
        </p:nvSpPr>
        <p:spPr>
          <a:xfrm>
            <a:off x="755992" y="1806628"/>
            <a:ext cx="8596668" cy="3880773"/>
          </a:xfrm>
        </p:spPr>
        <p:txBody>
          <a:bodyPr/>
          <a:lstStyle/>
          <a:p>
            <a:r>
              <a:rPr lang="en-US" dirty="0"/>
              <a:t>Define and gather detailed requirements from payment processing and compliance teams.</a:t>
            </a:r>
          </a:p>
          <a:p>
            <a:r>
              <a:rPr lang="en-US" dirty="0"/>
              <a:t>Design the solution architecture using the </a:t>
            </a:r>
            <a:r>
              <a:rPr lang="en-US" b="1" dirty="0"/>
              <a:t>Waterfall Model</a:t>
            </a:r>
            <a:r>
              <a:rPr lang="en-US" dirty="0"/>
              <a:t>—requirements, design, development, testing, deployment, and maintenance.</a:t>
            </a:r>
          </a:p>
          <a:p>
            <a:r>
              <a:rPr lang="en-US" dirty="0"/>
              <a:t>Develop the tool using automation scripts (e.g., Excel Macros, Python, or internal SS&amp;C systems).</a:t>
            </a:r>
          </a:p>
          <a:p>
            <a:r>
              <a:rPr lang="en-US" dirty="0"/>
              <a:t>Conduct testing with sample data to ensure accuracy and reliability.</a:t>
            </a:r>
          </a:p>
          <a:p>
            <a:r>
              <a:rPr lang="en-US" dirty="0"/>
              <a:t>Train users on the new system and prepare a step-by-step user guide.</a:t>
            </a:r>
          </a:p>
          <a:p>
            <a:r>
              <a:rPr lang="en-US" dirty="0"/>
              <a:t>Deploy the automation tool in the production environment and monitor initial performance.</a:t>
            </a:r>
          </a:p>
          <a:p>
            <a:endParaRPr lang="en-IN" dirty="0"/>
          </a:p>
        </p:txBody>
      </p:sp>
    </p:spTree>
    <p:extLst>
      <p:ext uri="{BB962C8B-B14F-4D97-AF65-F5344CB8AC3E}">
        <p14:creationId xmlns:p14="http://schemas.microsoft.com/office/powerpoint/2010/main" val="3151318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AD251-4EAF-0021-0CEB-FE07076A655B}"/>
              </a:ext>
            </a:extLst>
          </p:cNvPr>
          <p:cNvSpPr>
            <a:spLocks noGrp="1"/>
          </p:cNvSpPr>
          <p:nvPr>
            <p:ph type="title"/>
          </p:nvPr>
        </p:nvSpPr>
        <p:spPr>
          <a:xfrm>
            <a:off x="805153" y="963561"/>
            <a:ext cx="8596668" cy="1320800"/>
          </a:xfrm>
        </p:spPr>
        <p:txBody>
          <a:bodyPr>
            <a:normAutofit/>
          </a:bodyPr>
          <a:lstStyle/>
          <a:p>
            <a:r>
              <a:rPr lang="en-IN" sz="2800" dirty="0"/>
              <a:t>Resources</a:t>
            </a:r>
          </a:p>
        </p:txBody>
      </p:sp>
      <p:sp>
        <p:nvSpPr>
          <p:cNvPr id="3" name="Content Placeholder 2">
            <a:extLst>
              <a:ext uri="{FF2B5EF4-FFF2-40B4-BE49-F238E27FC236}">
                <a16:creationId xmlns:a16="http://schemas.microsoft.com/office/drawing/2014/main" id="{8B688B9E-4A74-73EF-E7AC-7D759551B35F}"/>
              </a:ext>
            </a:extLst>
          </p:cNvPr>
          <p:cNvSpPr>
            <a:spLocks noGrp="1"/>
          </p:cNvSpPr>
          <p:nvPr>
            <p:ph idx="1"/>
          </p:nvPr>
        </p:nvSpPr>
        <p:spPr>
          <a:xfrm>
            <a:off x="677334" y="2160589"/>
            <a:ext cx="8596668" cy="2480237"/>
          </a:xfrm>
        </p:spPr>
        <p:txBody>
          <a:bodyPr/>
          <a:lstStyle/>
          <a:p>
            <a:r>
              <a:rPr lang="en-IN" b="1" dirty="0"/>
              <a:t>People:</a:t>
            </a:r>
            <a:r>
              <a:rPr lang="en-IN" dirty="0"/>
              <a:t> Payment team, IT developer, QA tester, project manager.</a:t>
            </a:r>
          </a:p>
          <a:p>
            <a:r>
              <a:rPr lang="en-IN" b="1" dirty="0"/>
              <a:t>Time:</a:t>
            </a:r>
            <a:r>
              <a:rPr lang="en-IN" dirty="0"/>
              <a:t> Implementation within 2–3 months.</a:t>
            </a:r>
          </a:p>
          <a:p>
            <a:r>
              <a:rPr lang="en-IN" b="1" dirty="0"/>
              <a:t>Budget:</a:t>
            </a:r>
            <a:r>
              <a:rPr lang="en-IN" dirty="0"/>
              <a:t> Minimal, primarily for software licenses and internal development time.</a:t>
            </a:r>
          </a:p>
          <a:p>
            <a:r>
              <a:rPr lang="en-IN" b="1" dirty="0"/>
              <a:t>Other:</a:t>
            </a:r>
            <a:r>
              <a:rPr lang="en-IN" dirty="0"/>
              <a:t> Access to existing TT payment systems, historical payment reports, and automation tools.</a:t>
            </a:r>
          </a:p>
          <a:p>
            <a:pPr marL="0" indent="0">
              <a:buNone/>
            </a:pPr>
            <a:endParaRPr lang="en-IN" dirty="0"/>
          </a:p>
        </p:txBody>
      </p:sp>
    </p:spTree>
    <p:extLst>
      <p:ext uri="{BB962C8B-B14F-4D97-AF65-F5344CB8AC3E}">
        <p14:creationId xmlns:p14="http://schemas.microsoft.com/office/powerpoint/2010/main" val="87018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FA5D5-0BB3-9232-A889-4394DE67766D}"/>
              </a:ext>
            </a:extLst>
          </p:cNvPr>
          <p:cNvSpPr>
            <a:spLocks noGrp="1"/>
          </p:cNvSpPr>
          <p:nvPr>
            <p:ph type="title"/>
          </p:nvPr>
        </p:nvSpPr>
        <p:spPr>
          <a:xfrm>
            <a:off x="726496" y="1622323"/>
            <a:ext cx="8596668" cy="1320800"/>
          </a:xfrm>
        </p:spPr>
        <p:txBody>
          <a:bodyPr>
            <a:normAutofit/>
          </a:bodyPr>
          <a:lstStyle/>
          <a:p>
            <a:r>
              <a:rPr lang="en-IN" sz="2800" dirty="0"/>
              <a:t>Risks and Dependencies</a:t>
            </a:r>
          </a:p>
        </p:txBody>
      </p:sp>
      <p:sp>
        <p:nvSpPr>
          <p:cNvPr id="3" name="Content Placeholder 2">
            <a:extLst>
              <a:ext uri="{FF2B5EF4-FFF2-40B4-BE49-F238E27FC236}">
                <a16:creationId xmlns:a16="http://schemas.microsoft.com/office/drawing/2014/main" id="{3787BA70-CA0C-1A22-BD3E-A2271660094A}"/>
              </a:ext>
            </a:extLst>
          </p:cNvPr>
          <p:cNvSpPr>
            <a:spLocks noGrp="1"/>
          </p:cNvSpPr>
          <p:nvPr>
            <p:ph idx="1"/>
          </p:nvPr>
        </p:nvSpPr>
        <p:spPr>
          <a:xfrm>
            <a:off x="608508" y="2809519"/>
            <a:ext cx="8596668" cy="1673992"/>
          </a:xfrm>
        </p:spPr>
        <p:txBody>
          <a:bodyPr/>
          <a:lstStyle/>
          <a:p>
            <a:r>
              <a:rPr lang="en-US" dirty="0"/>
              <a:t>Dependence on accurate input data from the existing team.</a:t>
            </a:r>
          </a:p>
          <a:p>
            <a:r>
              <a:rPr lang="en-US" dirty="0"/>
              <a:t>Potential resistance to change from users accustomed to manual processes.</a:t>
            </a:r>
          </a:p>
          <a:p>
            <a:r>
              <a:rPr lang="en-US" dirty="0"/>
              <a:t>Initial setup errors could lead to incorrect payment validation if not tested thoroughly.</a:t>
            </a:r>
          </a:p>
          <a:p>
            <a:endParaRPr lang="en-IN" dirty="0"/>
          </a:p>
        </p:txBody>
      </p:sp>
    </p:spTree>
    <p:extLst>
      <p:ext uri="{BB962C8B-B14F-4D97-AF65-F5344CB8AC3E}">
        <p14:creationId xmlns:p14="http://schemas.microsoft.com/office/powerpoint/2010/main" val="3079235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263C-78AC-62A0-1230-C04C2E7AC2B6}"/>
              </a:ext>
            </a:extLst>
          </p:cNvPr>
          <p:cNvSpPr>
            <a:spLocks noGrp="1"/>
          </p:cNvSpPr>
          <p:nvPr>
            <p:ph type="title"/>
          </p:nvPr>
        </p:nvSpPr>
        <p:spPr>
          <a:xfrm>
            <a:off x="913308" y="1447799"/>
            <a:ext cx="8596668" cy="1320800"/>
          </a:xfrm>
        </p:spPr>
        <p:txBody>
          <a:bodyPr>
            <a:normAutofit/>
          </a:bodyPr>
          <a:lstStyle/>
          <a:p>
            <a:r>
              <a:rPr lang="en-US" sz="2800" dirty="0"/>
              <a:t>To Be Completed by Appropriate Manager</a:t>
            </a:r>
            <a:endParaRPr lang="en-IN" sz="2800" dirty="0"/>
          </a:p>
        </p:txBody>
      </p:sp>
      <p:sp>
        <p:nvSpPr>
          <p:cNvPr id="3" name="Content Placeholder 2">
            <a:extLst>
              <a:ext uri="{FF2B5EF4-FFF2-40B4-BE49-F238E27FC236}">
                <a16:creationId xmlns:a16="http://schemas.microsoft.com/office/drawing/2014/main" id="{5BF1AA65-9526-7482-06F9-8972CEDF8FF0}"/>
              </a:ext>
            </a:extLst>
          </p:cNvPr>
          <p:cNvSpPr>
            <a:spLocks noGrp="1"/>
          </p:cNvSpPr>
          <p:nvPr>
            <p:ph idx="1"/>
          </p:nvPr>
        </p:nvSpPr>
        <p:spPr>
          <a:xfrm>
            <a:off x="795321" y="2768599"/>
            <a:ext cx="8596668" cy="1320801"/>
          </a:xfrm>
        </p:spPr>
        <p:txBody>
          <a:bodyPr/>
          <a:lstStyle/>
          <a:p>
            <a:pPr marL="0" indent="0">
              <a:buNone/>
            </a:pPr>
            <a:r>
              <a:rPr lang="en-IN" dirty="0"/>
              <a:t>Project Sponsor: SS&amp;C Fintech Services</a:t>
            </a:r>
          </a:p>
          <a:p>
            <a:pPr marL="0" indent="0">
              <a:buNone/>
            </a:pPr>
            <a:r>
              <a:rPr lang="en-IN" dirty="0"/>
              <a:t>Project Manager: Jayesh Patil</a:t>
            </a:r>
          </a:p>
        </p:txBody>
      </p:sp>
    </p:spTree>
    <p:extLst>
      <p:ext uri="{BB962C8B-B14F-4D97-AF65-F5344CB8AC3E}">
        <p14:creationId xmlns:p14="http://schemas.microsoft.com/office/powerpoint/2010/main" val="18030166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39</TotalTime>
  <Words>509</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TT Payment Automation System</vt:lpstr>
      <vt:lpstr>Situation/Problem/Opportunity</vt:lpstr>
      <vt:lpstr>Purpose Statement (Goals)</vt:lpstr>
      <vt:lpstr>Project Objectives</vt:lpstr>
      <vt:lpstr>Success Criteria</vt:lpstr>
      <vt:lpstr>Methods/Approach</vt:lpstr>
      <vt:lpstr>Resources</vt:lpstr>
      <vt:lpstr>Risks and Dependencies</vt:lpstr>
      <vt:lpstr>To Be Completed by Appropriate Manager</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kalpak pawar</dc:creator>
  <cp:lastModifiedBy>kalpak pawar</cp:lastModifiedBy>
  <cp:revision>6</cp:revision>
  <dcterms:created xsi:type="dcterms:W3CDTF">2025-11-13T12:47:58Z</dcterms:created>
  <dcterms:modified xsi:type="dcterms:W3CDTF">2025-11-13T13:30:12Z</dcterms:modified>
</cp:coreProperties>
</file>