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sldIdLst>
    <p:sldId id="256" r:id="rId2"/>
    <p:sldId id="268" r:id="rId3"/>
    <p:sldId id="257" r:id="rId4"/>
    <p:sldId id="274" r:id="rId5"/>
    <p:sldId id="270" r:id="rId6"/>
    <p:sldId id="269" r:id="rId7"/>
    <p:sldId id="258" r:id="rId8"/>
    <p:sldId id="259" r:id="rId9"/>
    <p:sldId id="272" r:id="rId10"/>
    <p:sldId id="265" r:id="rId11"/>
    <p:sldId id="260" r:id="rId12"/>
    <p:sldId id="271" r:id="rId13"/>
    <p:sldId id="273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2FB77E-AF8D-4D69-9F04-EA1FBE4248D8}" v="10" dt="2025-06-30T06:35:54.6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endra singh rathore" userId="33c87e5b11945fb2" providerId="LiveId" clId="{0B2FB77E-AF8D-4D69-9F04-EA1FBE4248D8}"/>
    <pc:docChg chg="custSel modSld">
      <pc:chgData name="rajendra singh rathore" userId="33c87e5b11945fb2" providerId="LiveId" clId="{0B2FB77E-AF8D-4D69-9F04-EA1FBE4248D8}" dt="2025-06-30T06:36:15.145" v="787" actId="6549"/>
      <pc:docMkLst>
        <pc:docMk/>
      </pc:docMkLst>
      <pc:sldChg chg="modSp mod">
        <pc:chgData name="rajendra singh rathore" userId="33c87e5b11945fb2" providerId="LiveId" clId="{0B2FB77E-AF8D-4D69-9F04-EA1FBE4248D8}" dt="2025-06-30T06:24:18.480" v="31" actId="20577"/>
        <pc:sldMkLst>
          <pc:docMk/>
          <pc:sldMk cId="870532997" sldId="256"/>
        </pc:sldMkLst>
        <pc:spChg chg="mod">
          <ac:chgData name="rajendra singh rathore" userId="33c87e5b11945fb2" providerId="LiveId" clId="{0B2FB77E-AF8D-4D69-9F04-EA1FBE4248D8}" dt="2025-06-30T06:24:18.480" v="31" actId="20577"/>
          <ac:spMkLst>
            <pc:docMk/>
            <pc:sldMk cId="870532997" sldId="256"/>
            <ac:spMk id="3" creationId="{095B22F0-B081-C424-04B2-FD3D6FD51A30}"/>
          </ac:spMkLst>
        </pc:spChg>
        <pc:spChg chg="mod">
          <ac:chgData name="rajendra singh rathore" userId="33c87e5b11945fb2" providerId="LiveId" clId="{0B2FB77E-AF8D-4D69-9F04-EA1FBE4248D8}" dt="2025-06-30T06:24:06.595" v="15" actId="20577"/>
          <ac:spMkLst>
            <pc:docMk/>
            <pc:sldMk cId="870532997" sldId="256"/>
            <ac:spMk id="5" creationId="{631E3989-F1EF-1408-1883-052782ED5AD3}"/>
          </ac:spMkLst>
        </pc:spChg>
      </pc:sldChg>
      <pc:sldChg chg="modSp mod">
        <pc:chgData name="rajendra singh rathore" userId="33c87e5b11945fb2" providerId="LiveId" clId="{0B2FB77E-AF8D-4D69-9F04-EA1FBE4248D8}" dt="2025-06-30T06:30:18.249" v="602" actId="20577"/>
        <pc:sldMkLst>
          <pc:docMk/>
          <pc:sldMk cId="828957465" sldId="257"/>
        </pc:sldMkLst>
        <pc:spChg chg="mod">
          <ac:chgData name="rajendra singh rathore" userId="33c87e5b11945fb2" providerId="LiveId" clId="{0B2FB77E-AF8D-4D69-9F04-EA1FBE4248D8}" dt="2025-06-30T06:30:18.249" v="602" actId="20577"/>
          <ac:spMkLst>
            <pc:docMk/>
            <pc:sldMk cId="828957465" sldId="257"/>
            <ac:spMk id="9" creationId="{DA7B4DB6-B48B-EB6D-A403-3386B78D8FA6}"/>
          </ac:spMkLst>
        </pc:spChg>
        <pc:spChg chg="mod">
          <ac:chgData name="rajendra singh rathore" userId="33c87e5b11945fb2" providerId="LiveId" clId="{0B2FB77E-AF8D-4D69-9F04-EA1FBE4248D8}" dt="2025-06-30T06:29:00.733" v="463" actId="20577"/>
          <ac:spMkLst>
            <pc:docMk/>
            <pc:sldMk cId="828957465" sldId="257"/>
            <ac:spMk id="14" creationId="{57F7E1D1-B11B-6FE3-AA7D-815D1958445F}"/>
          </ac:spMkLst>
        </pc:spChg>
      </pc:sldChg>
      <pc:sldChg chg="modSp mod">
        <pc:chgData name="rajendra singh rathore" userId="33c87e5b11945fb2" providerId="LiveId" clId="{0B2FB77E-AF8D-4D69-9F04-EA1FBE4248D8}" dt="2025-06-30T06:34:12.275" v="775" actId="20577"/>
        <pc:sldMkLst>
          <pc:docMk/>
          <pc:sldMk cId="2428066336" sldId="258"/>
        </pc:sldMkLst>
        <pc:spChg chg="mod">
          <ac:chgData name="rajendra singh rathore" userId="33c87e5b11945fb2" providerId="LiveId" clId="{0B2FB77E-AF8D-4D69-9F04-EA1FBE4248D8}" dt="2025-06-30T06:34:12.275" v="775" actId="20577"/>
          <ac:spMkLst>
            <pc:docMk/>
            <pc:sldMk cId="2428066336" sldId="258"/>
            <ac:spMk id="13" creationId="{C4A21C6B-FAE6-D9D3-9429-D7FCBAE3FCEF}"/>
          </ac:spMkLst>
        </pc:spChg>
      </pc:sldChg>
      <pc:sldChg chg="modSp mod">
        <pc:chgData name="rajendra singh rathore" userId="33c87e5b11945fb2" providerId="LiveId" clId="{0B2FB77E-AF8D-4D69-9F04-EA1FBE4248D8}" dt="2025-06-30T06:36:15.145" v="787" actId="6549"/>
        <pc:sldMkLst>
          <pc:docMk/>
          <pc:sldMk cId="568561651" sldId="266"/>
        </pc:sldMkLst>
        <pc:spChg chg="mod">
          <ac:chgData name="rajendra singh rathore" userId="33c87e5b11945fb2" providerId="LiveId" clId="{0B2FB77E-AF8D-4D69-9F04-EA1FBE4248D8}" dt="2025-06-30T06:36:15.145" v="787" actId="6549"/>
          <ac:spMkLst>
            <pc:docMk/>
            <pc:sldMk cId="568561651" sldId="266"/>
            <ac:spMk id="3" creationId="{983E4F83-E0BB-1F48-FC7D-5DFAC0BD5641}"/>
          </ac:spMkLst>
        </pc:spChg>
      </pc:sldChg>
      <pc:sldChg chg="modSp mod">
        <pc:chgData name="rajendra singh rathore" userId="33c87e5b11945fb2" providerId="LiveId" clId="{0B2FB77E-AF8D-4D69-9F04-EA1FBE4248D8}" dt="2025-06-30T06:28:03.538" v="375" actId="20577"/>
        <pc:sldMkLst>
          <pc:docMk/>
          <pc:sldMk cId="2872117199" sldId="268"/>
        </pc:sldMkLst>
        <pc:spChg chg="mod">
          <ac:chgData name="rajendra singh rathore" userId="33c87e5b11945fb2" providerId="LiveId" clId="{0B2FB77E-AF8D-4D69-9F04-EA1FBE4248D8}" dt="2025-06-30T06:26:54.866" v="220" actId="6549"/>
          <ac:spMkLst>
            <pc:docMk/>
            <pc:sldMk cId="2872117199" sldId="268"/>
            <ac:spMk id="5" creationId="{FA74374A-BD53-D484-F13E-F81AD1217129}"/>
          </ac:spMkLst>
        </pc:spChg>
        <pc:spChg chg="mod">
          <ac:chgData name="rajendra singh rathore" userId="33c87e5b11945fb2" providerId="LiveId" clId="{0B2FB77E-AF8D-4D69-9F04-EA1FBE4248D8}" dt="2025-06-30T06:28:03.538" v="375" actId="20577"/>
          <ac:spMkLst>
            <pc:docMk/>
            <pc:sldMk cId="2872117199" sldId="268"/>
            <ac:spMk id="7" creationId="{17E748A4-CFAF-DD10-D90A-829814F2CB4D}"/>
          </ac:spMkLst>
        </pc:spChg>
        <pc:spChg chg="mod">
          <ac:chgData name="rajendra singh rathore" userId="33c87e5b11945fb2" providerId="LiveId" clId="{0B2FB77E-AF8D-4D69-9F04-EA1FBE4248D8}" dt="2025-06-30T06:25:01.447" v="92" actId="20577"/>
          <ac:spMkLst>
            <pc:docMk/>
            <pc:sldMk cId="2872117199" sldId="268"/>
            <ac:spMk id="11" creationId="{BF71C869-DD0E-9837-E9FE-B33C12A7DAC5}"/>
          </ac:spMkLst>
        </pc:spChg>
      </pc:sldChg>
      <pc:sldChg chg="modSp">
        <pc:chgData name="rajendra singh rathore" userId="33c87e5b11945fb2" providerId="LiveId" clId="{0B2FB77E-AF8D-4D69-9F04-EA1FBE4248D8}" dt="2025-06-30T06:33:16.741" v="749"/>
        <pc:sldMkLst>
          <pc:docMk/>
          <pc:sldMk cId="1609344050" sldId="269"/>
        </pc:sldMkLst>
        <pc:spChg chg="mod">
          <ac:chgData name="rajendra singh rathore" userId="33c87e5b11945fb2" providerId="LiveId" clId="{0B2FB77E-AF8D-4D69-9F04-EA1FBE4248D8}" dt="2025-06-30T06:33:16.741" v="749"/>
          <ac:spMkLst>
            <pc:docMk/>
            <pc:sldMk cId="1609344050" sldId="269"/>
            <ac:spMk id="4" creationId="{080808D1-82BB-1D4A-E88A-ABF19EAAD59D}"/>
          </ac:spMkLst>
        </pc:spChg>
      </pc:sldChg>
      <pc:sldChg chg="modSp mod">
        <pc:chgData name="rajendra singh rathore" userId="33c87e5b11945fb2" providerId="LiveId" clId="{0B2FB77E-AF8D-4D69-9F04-EA1FBE4248D8}" dt="2025-06-30T06:32:39.724" v="746" actId="20577"/>
        <pc:sldMkLst>
          <pc:docMk/>
          <pc:sldMk cId="216206279" sldId="270"/>
        </pc:sldMkLst>
        <pc:spChg chg="mod">
          <ac:chgData name="rajendra singh rathore" userId="33c87e5b11945fb2" providerId="LiveId" clId="{0B2FB77E-AF8D-4D69-9F04-EA1FBE4248D8}" dt="2025-06-30T06:32:39.724" v="746" actId="20577"/>
          <ac:spMkLst>
            <pc:docMk/>
            <pc:sldMk cId="216206279" sldId="270"/>
            <ac:spMk id="5" creationId="{895C9B1C-E40F-6E56-39CD-CEAD412EA027}"/>
          </ac:spMkLst>
        </pc:spChg>
      </pc:sldChg>
      <pc:sldChg chg="modSp">
        <pc:chgData name="rajendra singh rathore" userId="33c87e5b11945fb2" providerId="LiveId" clId="{0B2FB77E-AF8D-4D69-9F04-EA1FBE4248D8}" dt="2025-06-30T06:35:29.565" v="776"/>
        <pc:sldMkLst>
          <pc:docMk/>
          <pc:sldMk cId="2679236943" sldId="271"/>
        </pc:sldMkLst>
        <pc:spChg chg="mod">
          <ac:chgData name="rajendra singh rathore" userId="33c87e5b11945fb2" providerId="LiveId" clId="{0B2FB77E-AF8D-4D69-9F04-EA1FBE4248D8}" dt="2025-06-30T06:35:29.565" v="776"/>
          <ac:spMkLst>
            <pc:docMk/>
            <pc:sldMk cId="2679236943" sldId="271"/>
            <ac:spMk id="3" creationId="{5D64C414-1C97-10BC-3E8C-D9163F760A67}"/>
          </ac:spMkLst>
        </pc:spChg>
      </pc:sldChg>
      <pc:sldChg chg="modSp mod">
        <pc:chgData name="rajendra singh rathore" userId="33c87e5b11945fb2" providerId="LiveId" clId="{0B2FB77E-AF8D-4D69-9F04-EA1FBE4248D8}" dt="2025-06-30T06:31:20.156" v="658"/>
        <pc:sldMkLst>
          <pc:docMk/>
          <pc:sldMk cId="305512300" sldId="274"/>
        </pc:sldMkLst>
        <pc:spChg chg="mod">
          <ac:chgData name="rajendra singh rathore" userId="33c87e5b11945fb2" providerId="LiveId" clId="{0B2FB77E-AF8D-4D69-9F04-EA1FBE4248D8}" dt="2025-06-30T06:31:20.156" v="658"/>
          <ac:spMkLst>
            <pc:docMk/>
            <pc:sldMk cId="305512300" sldId="274"/>
            <ac:spMk id="3" creationId="{EB868E8B-9705-41D2-0482-484D9643C9B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567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461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1777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5157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7726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6496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6834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7402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510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132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191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153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15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560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260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29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585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0F6E278-01F1-4B71-961B-E48FCC5078A7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63CC2-E3A3-49BA-8E54-D287DAF7CE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93060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  <p:sldLayoutId id="21474838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95B22F0-B081-C424-04B2-FD3D6FD51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842" y="4999200"/>
            <a:ext cx="6544638" cy="990634"/>
          </a:xfrm>
        </p:spPr>
        <p:txBody>
          <a:bodyPr>
            <a:normAutofit/>
          </a:bodyPr>
          <a:lstStyle/>
          <a:p>
            <a:pPr algn="ctr"/>
            <a:r>
              <a:rPr lang="en-IN" sz="2800" dirty="0"/>
              <a:t>Prepared By:  DEEPIKA                                                                                                     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1E3989-F1EF-1408-1883-052782ED5AD3}"/>
              </a:ext>
            </a:extLst>
          </p:cNvPr>
          <p:cNvSpPr txBox="1"/>
          <p:nvPr/>
        </p:nvSpPr>
        <p:spPr>
          <a:xfrm>
            <a:off x="472611" y="2598003"/>
            <a:ext cx="109591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800" dirty="0"/>
              <a:t>Project Title :Trade works</a:t>
            </a:r>
          </a:p>
        </p:txBody>
      </p:sp>
    </p:spTree>
    <p:extLst>
      <p:ext uri="{BB962C8B-B14F-4D97-AF65-F5344CB8AC3E}">
        <p14:creationId xmlns:p14="http://schemas.microsoft.com/office/powerpoint/2010/main" val="870532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E95521-D1A4-1966-6477-6DBAEBBA9EE1}"/>
              </a:ext>
            </a:extLst>
          </p:cNvPr>
          <p:cNvSpPr txBox="1"/>
          <p:nvPr/>
        </p:nvSpPr>
        <p:spPr>
          <a:xfrm>
            <a:off x="315929" y="877116"/>
            <a:ext cx="11242497" cy="2037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IT Infrastructure: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Hardware: Servers, storage </a:t>
            </a: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systems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networking equipment.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Software: Development tools, databases, collaboration software.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Networking: Secure and reliable internet connections, VPNs.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Security: Firewalls, encryption tools, cybersecurity measures.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98F607-FB88-2DF9-6650-656AC0FC0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4893" y="195209"/>
            <a:ext cx="2163598" cy="441693"/>
          </a:xfrm>
        </p:spPr>
        <p:txBody>
          <a:bodyPr/>
          <a:lstStyle/>
          <a:p>
            <a:pPr algn="ctr"/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0FE888-BFE3-C511-AA92-0288464D747B}"/>
              </a:ext>
            </a:extLst>
          </p:cNvPr>
          <p:cNvSpPr txBox="1"/>
          <p:nvPr/>
        </p:nvSpPr>
        <p:spPr>
          <a:xfrm>
            <a:off x="315929" y="3203853"/>
            <a:ext cx="10739064" cy="24691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N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</a:t>
            </a: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Resources: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Business Analysts: Define requirements, liaise with stakeholders.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Developers: Write and maintain code, implement features.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Testers/QA Engineers: Conduct testing, ensure quality and performance.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Manager/Scrum Master: Oversee project, manage Agile processes.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AE12B7-04B6-3190-DA1F-784197DB8661}"/>
              </a:ext>
            </a:extLst>
          </p:cNvPr>
          <p:cNvSpPr txBox="1"/>
          <p:nvPr/>
        </p:nvSpPr>
        <p:spPr>
          <a:xfrm>
            <a:off x="315929" y="5315202"/>
            <a:ext cx="8578920" cy="1206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 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UI/UX </a:t>
            </a: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Designers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Design user-friendly interfaces.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f. 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Technical Support: Provide ongoing technical support and troubleshooting.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g. 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 Team: Develop and deliver training programs for users.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811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88DF2-E7DC-98DF-8EB6-1E6AC06A2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642" y="163043"/>
            <a:ext cx="1859623" cy="626069"/>
          </a:xfrm>
        </p:spPr>
        <p:txBody>
          <a:bodyPr/>
          <a:lstStyle/>
          <a:p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C1BD79-F5A3-4CA2-1326-A8303D3ABB17}"/>
              </a:ext>
            </a:extLst>
          </p:cNvPr>
          <p:cNvSpPr txBox="1"/>
          <p:nvPr/>
        </p:nvSpPr>
        <p:spPr>
          <a:xfrm>
            <a:off x="595902" y="4545850"/>
            <a:ext cx="9780997" cy="2004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Tools and </a:t>
            </a: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Technologies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All relevant tools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External Resources: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Consultants: External experts for specialized tasks.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Third-Party APIs: Integration with external systems and services.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Training Providers: External providers for specialized training sessions.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4BF679-DA79-829B-009E-D7D8FAAF3F3C}"/>
              </a:ext>
            </a:extLst>
          </p:cNvPr>
          <p:cNvSpPr txBox="1"/>
          <p:nvPr/>
        </p:nvSpPr>
        <p:spPr>
          <a:xfrm>
            <a:off x="595902" y="599364"/>
            <a:ext cx="8578920" cy="772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h. 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Marketing/Sales Team: Promote the platform, handle sales inquiries.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. </a:t>
            </a: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Domain Experts: Provide specialized knowledge about needs. 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F62B55-13D4-7B8E-4B40-4C893122C929}"/>
              </a:ext>
            </a:extLst>
          </p:cNvPr>
          <p:cNvSpPr txBox="1"/>
          <p:nvPr/>
        </p:nvSpPr>
        <p:spPr>
          <a:xfrm>
            <a:off x="595902" y="1649681"/>
            <a:ext cx="8547242" cy="2666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Time: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a.</a:t>
            </a: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Timeline: Implement the project within 12-15 months.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Sprints: Adopt 2–4-week sprint cycles for iterative development.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4.Budget: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Total Budget: Ensure project costs do not exceed ₹ 5 crore.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Allocations: Budget for development, testing, training, marketing, and ongoing support.</a:t>
            </a:r>
          </a:p>
        </p:txBody>
      </p:sp>
    </p:spTree>
    <p:extLst>
      <p:ext uri="{BB962C8B-B14F-4D97-AF65-F5344CB8AC3E}">
        <p14:creationId xmlns:p14="http://schemas.microsoft.com/office/powerpoint/2010/main" val="3134915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6FD93-7B53-25BB-1B5E-A5B5C61EE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Risks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4C414-1C97-10BC-3E8C-D9163F760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356188"/>
            <a:ext cx="10727381" cy="5121012"/>
          </a:xfrm>
        </p:spPr>
        <p:txBody>
          <a:bodyPr>
            <a:normAutofit lnSpcReduction="10000"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Scope Creep: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Adding features beyond the initial scope may cause delays and budget overruns.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Technical Challenges: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Integration issues and ensuring platform scalability and performance.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User Adoption Resistance: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Resistance from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adopt the new system.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Data Security and Privacy: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Risks of data breaches and compliance with privacy regulations.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Inadequate Testing: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Insufficient testing leading to bugs and performance issues.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Dependency on External Systems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Delays or issues with third-party integrations.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Budget Overruns: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Unforeseen challenges leading to higher costs.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Project Team Turnover: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Loss of key team members causing disruptions.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• Lack of User Feedback: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Insufficient feedback resulting in unmet user needs. 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Training and Support: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Inadequate training impacting effective platform use.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79236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7A967-9EEB-93FA-C07B-4FA1B22A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4716" y="452718"/>
            <a:ext cx="4715838" cy="728810"/>
          </a:xfrm>
        </p:spPr>
        <p:txBody>
          <a:bodyPr/>
          <a:lstStyle/>
          <a:p>
            <a:pPr algn="ctr"/>
            <a:r>
              <a:rPr lang="en-IN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Dependencies</a:t>
            </a:r>
            <a:br>
              <a:rPr lang="en-IN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CE59A-8CC9-6C1E-DBA4-FEAFA1EDC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047" y="1397285"/>
            <a:ext cx="10787865" cy="5188449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Development Team Expertise: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Availability and skills of developers, testers, and designers.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User Stories and Requirements: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Clear and detailed user stories and requirements from stakeholders.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Technical Infrastructure: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Availability of development, testing, and production environments.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Integration with Internal Systems: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Timely integration with existing systems.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Third-Party Software and APIs: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Reliability and availability of external APIs and software services.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External Consultants: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Availability of consultants for specialized tasks.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Stakeholder Approvals: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Timely approval of milestones and deliverables.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8. Server and Network Infrastructure: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Reliable server and network infrastructure.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Team Training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Effective training programs for the project team.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Communication Channels: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Efficient communication within the team and with stakeholders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79514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B7109-B22D-5B51-E308-B60EA136B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201" y="522407"/>
            <a:ext cx="2415588" cy="700265"/>
          </a:xfrm>
        </p:spPr>
        <p:txBody>
          <a:bodyPr/>
          <a:lstStyle/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Executive 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Summary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E4F83-E0BB-1F48-FC7D-5DFAC0BD5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201" y="1789979"/>
            <a:ext cx="8946541" cy="4195481"/>
          </a:xfrm>
        </p:spPr>
        <p:txBody>
          <a:bodyPr/>
          <a:lstStyle/>
          <a:p>
            <a:r>
              <a:rPr lang="en-IN" dirty="0"/>
              <a:t>Development of applications where details </a:t>
            </a:r>
            <a:r>
              <a:rPr lang="en-IN"/>
              <a:t>of </a:t>
            </a:r>
            <a:r>
              <a:rPr lang="en-IN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</a:t>
            </a:r>
            <a:r>
              <a:rPr lang="en-IN"/>
              <a:t> </a:t>
            </a:r>
            <a:r>
              <a:rPr lang="en-IN" dirty="0"/>
              <a:t>auto fetched.</a:t>
            </a:r>
          </a:p>
          <a:p>
            <a:r>
              <a:rPr lang="en-IN" dirty="0"/>
              <a:t>Less manual entries</a:t>
            </a:r>
          </a:p>
          <a:p>
            <a:r>
              <a:rPr lang="en-IN" dirty="0"/>
              <a:t>Less time consuming</a:t>
            </a:r>
          </a:p>
          <a:p>
            <a:r>
              <a:rPr lang="en-IN" dirty="0"/>
              <a:t>Faster resolution</a:t>
            </a:r>
          </a:p>
          <a:p>
            <a:r>
              <a:rPr lang="en-IN" dirty="0"/>
              <a:t>Less dependency</a:t>
            </a:r>
          </a:p>
          <a:p>
            <a:r>
              <a:rPr lang="en-IN" dirty="0"/>
              <a:t>Easy tracking</a:t>
            </a:r>
          </a:p>
          <a:p>
            <a:r>
              <a:rPr lang="en-IN" dirty="0"/>
              <a:t>Easy to access</a:t>
            </a:r>
          </a:p>
          <a:p>
            <a:r>
              <a:rPr lang="en-IN" dirty="0"/>
              <a:t>Less Dependency</a:t>
            </a:r>
          </a:p>
          <a:p>
            <a:r>
              <a:rPr lang="en-IN" dirty="0"/>
              <a:t>More Accuracy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6856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966277F-8EF4-9FC2-DD6A-01DA4140A935}"/>
              </a:ext>
            </a:extLst>
          </p:cNvPr>
          <p:cNvSpPr txBox="1">
            <a:spLocks/>
          </p:cNvSpPr>
          <p:nvPr/>
        </p:nvSpPr>
        <p:spPr>
          <a:xfrm>
            <a:off x="933786" y="1958358"/>
            <a:ext cx="1094377" cy="6698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Goal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A74374A-BD53-D484-F13E-F81AD1217129}"/>
              </a:ext>
            </a:extLst>
          </p:cNvPr>
          <p:cNvSpPr txBox="1">
            <a:spLocks/>
          </p:cNvSpPr>
          <p:nvPr/>
        </p:nvSpPr>
        <p:spPr>
          <a:xfrm>
            <a:off x="789949" y="2575877"/>
            <a:ext cx="6104011" cy="225296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6858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Streamline processing of all applications related to import/export/LC </a:t>
            </a:r>
          </a:p>
          <a:p>
            <a:pPr marL="6858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real-time updates </a:t>
            </a:r>
          </a:p>
          <a:p>
            <a:pPr marL="6858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Facilitate interactions </a:t>
            </a:r>
          </a:p>
          <a:p>
            <a:pPr marL="6858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 easily issuance of LC online</a:t>
            </a:r>
          </a:p>
          <a:p>
            <a:pPr marL="6858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1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 Fetch of customer’s details </a:t>
            </a:r>
            <a:endParaRPr lang="en-IN" sz="2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7C5072B-9383-2E88-D76F-217EAC305A4D}"/>
              </a:ext>
            </a:extLst>
          </p:cNvPr>
          <p:cNvSpPr txBox="1">
            <a:spLocks/>
          </p:cNvSpPr>
          <p:nvPr/>
        </p:nvSpPr>
        <p:spPr>
          <a:xfrm>
            <a:off x="898809" y="4835804"/>
            <a:ext cx="1264882" cy="4809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Objective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7E748A4-CFAF-DD10-D90A-829814F2CB4D}"/>
              </a:ext>
            </a:extLst>
          </p:cNvPr>
          <p:cNvSpPr txBox="1">
            <a:spLocks/>
          </p:cNvSpPr>
          <p:nvPr/>
        </p:nvSpPr>
        <p:spPr>
          <a:xfrm>
            <a:off x="974882" y="5332345"/>
            <a:ext cx="8559536" cy="1541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Developing a new application for streamlining the manual process under letter of credit.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Granting access to customers/bankers /managers for ease of process.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Implementing an automatic training module.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71C869-DD0E-9837-E9FE-B33C12A7DAC5}"/>
              </a:ext>
            </a:extLst>
          </p:cNvPr>
          <p:cNvSpPr txBox="1"/>
          <p:nvPr/>
        </p:nvSpPr>
        <p:spPr>
          <a:xfrm>
            <a:off x="377576" y="507716"/>
            <a:ext cx="10204806" cy="1103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Purpose Statement: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IN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Tradeworks</a:t>
            </a:r>
            <a:r>
              <a:rPr lang="en-IN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application software aims to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implement Upgraded, Advanced, Secured, User Friendly and 22 x 7 External portal for customers/bankers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117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54D5F-1D47-5F01-8A1D-F8B4A6BC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916" y="659241"/>
            <a:ext cx="1213514" cy="584972"/>
          </a:xfrm>
        </p:spPr>
        <p:txBody>
          <a:bodyPr/>
          <a:lstStyle/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7B4DB6-B48B-EB6D-A403-3386B78D8FA6}"/>
              </a:ext>
            </a:extLst>
          </p:cNvPr>
          <p:cNvSpPr txBox="1"/>
          <p:nvPr/>
        </p:nvSpPr>
        <p:spPr>
          <a:xfrm>
            <a:off x="0" y="4120981"/>
            <a:ext cx="10944547" cy="2666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 may resist using a new system.</a:t>
            </a:r>
          </a:p>
          <a:p>
            <a:pPr marL="8001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Difficulty in managing and updating large volumes of information regularly.</a:t>
            </a:r>
          </a:p>
          <a:p>
            <a:pPr marL="8001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Without engaging features, </a:t>
            </a: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might not fully utilize the platform.</a:t>
            </a:r>
          </a:p>
          <a:p>
            <a:pPr marL="8001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ers/bankers may find it challenging to update and manage the system alongside their responsibilities.</a:t>
            </a:r>
          </a:p>
          <a:p>
            <a:pPr marL="8001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customers/bankers may lack the technical skills needed to effectively use the new platform. </a:t>
            </a:r>
          </a:p>
          <a:p>
            <a:pPr marL="8001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Ensuring timely and constructive feedback from customers can be difficult to manage.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0BEED21-B887-1986-A875-E156BDFCD5EB}"/>
              </a:ext>
            </a:extLst>
          </p:cNvPr>
          <p:cNvSpPr txBox="1">
            <a:spLocks/>
          </p:cNvSpPr>
          <p:nvPr/>
        </p:nvSpPr>
        <p:spPr>
          <a:xfrm>
            <a:off x="625561" y="3515458"/>
            <a:ext cx="1213514" cy="5849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F7E1D1-B11B-6FE3-AA7D-815D1958445F}"/>
              </a:ext>
            </a:extLst>
          </p:cNvPr>
          <p:cNvSpPr txBox="1"/>
          <p:nvPr/>
        </p:nvSpPr>
        <p:spPr>
          <a:xfrm>
            <a:off x="152950" y="1244213"/>
            <a:ext cx="10944547" cy="206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Import /export business is growing, there is a need for scalable solutions to enhance communication for customers/bankers. </a:t>
            </a:r>
          </a:p>
          <a:p>
            <a:pPr marL="8001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Ensuring </a:t>
            </a:r>
            <a:r>
              <a:rPr lang="en-IN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well-informed about their progress and activities is essential for maintaining engagement and support. </a:t>
            </a:r>
          </a:p>
          <a:p>
            <a:pPr marL="8001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Offering robust portal can help customers/bankers to get information under one umbrella where they can visit whenever they want to look for information</a:t>
            </a:r>
          </a:p>
        </p:txBody>
      </p:sp>
    </p:spTree>
    <p:extLst>
      <p:ext uri="{BB962C8B-B14F-4D97-AF65-F5344CB8AC3E}">
        <p14:creationId xmlns:p14="http://schemas.microsoft.com/office/powerpoint/2010/main" val="82895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C8715-2734-A325-6128-D34F7C7F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1778590" cy="543875"/>
          </a:xfrm>
        </p:spPr>
        <p:txBody>
          <a:bodyPr/>
          <a:lstStyle/>
          <a:p>
            <a:r>
              <a:rPr lang="en-IN" sz="2000" dirty="0"/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68E8B-9705-41D2-0482-484D9643C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2" y="1107695"/>
            <a:ext cx="8946541" cy="5159541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Collaborate with customers/bankers for providing high-quality updates.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Automate administrative tasks.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Provide real-time notifications to customers/bankers.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Offer interactive features for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involvement.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Provie official updates and information.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Provide training and support for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Implement robust feedback systems to continuously improve the platform based on user input.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51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ED78B-FD2B-05A1-FEE7-F72C315C0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0161" y="452718"/>
            <a:ext cx="2169008" cy="492504"/>
          </a:xfrm>
        </p:spPr>
        <p:txBody>
          <a:bodyPr/>
          <a:lstStyle/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Objective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5C9B1C-E40F-6E56-39CD-CEAD412EA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40" y="1140430"/>
            <a:ext cx="11281025" cy="5264851"/>
          </a:xfrm>
        </p:spPr>
        <p:txBody>
          <a:bodyPr>
            <a:normAutofit/>
          </a:bodyPr>
          <a:lstStyle/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To implement Upgraded, Advanced, Secured, User Friendly and 22 x 7 External portal for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User-Friendly Dashboard: Centralized access to information and updates.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Information Integration: Easy access to </a:t>
            </a:r>
            <a:r>
              <a:rPr lang="en-IN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all the information regarding the </a:t>
            </a:r>
            <a:r>
              <a:rPr lang="en-IN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customers’s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transaction.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Security Management: Secure system for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details entered and payments.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Mail to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Direct communication with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Announcements and Notifications: Real time announcements and updates. 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Continuous Improvement: Introduce new features quarterly based on user feedback.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supported in all major browsers.</a:t>
            </a:r>
            <a:endParaRPr lang="en-IN" sz="18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Built with most advanced technology which is user friendly and secured.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Policies are issued directly from Core application, hence no time lag in any endorsement or other services.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0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C2CC0-B2F4-DD9F-EEC6-9760775D7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5143" y="272265"/>
            <a:ext cx="2549928" cy="631861"/>
          </a:xfrm>
        </p:spPr>
        <p:txBody>
          <a:bodyPr/>
          <a:lstStyle/>
          <a:p>
            <a:r>
              <a:rPr lang="en-IN" sz="2000" dirty="0"/>
              <a:t>Success </a:t>
            </a: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Criteria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80808D1-82BB-1D4A-E88A-ABF19EAAD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869" y="1209780"/>
            <a:ext cx="11342670" cy="5047182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User Adoption: Achieve a 75% adoption rate among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within six months of launch.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Engagement: Ensure 90% of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actively use the platform.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Timely Updates: Maintain a 95% on-time update rate for newly added information and results.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Communication Efficiency: Reduce manual communication processes by 50% within the first year.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 Feedback Utilization: Implement 80% of actionable user feedback within the first year.  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Training Completion: Ensure 100% of </a:t>
            </a: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customers/bankers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 training within three months of launch.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System Uptime: Achieve 99.9% system uptime for reliable access to the platform. 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Data Security: Ensure no data breaches and comply with relevant privacy regulations.</a:t>
            </a:r>
          </a:p>
          <a:p>
            <a:endParaRPr lang="en-IN" b="0" i="0" dirty="0">
              <a:effectLst/>
              <a:latin typeface="Roboto" pitchFamily="2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09344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666E81D-17B8-DEE1-1579-5DA6B5FB2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1186" y="365389"/>
            <a:ext cx="2384764" cy="492504"/>
          </a:xfrm>
        </p:spPr>
        <p:txBody>
          <a:bodyPr/>
          <a:lstStyle/>
          <a:p>
            <a:pPr algn="r"/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Methods/Approach: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4A21C6B-FAE6-D9D3-9429-D7FCBAE3F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2" y="1160979"/>
            <a:ext cx="10634913" cy="4839128"/>
          </a:xfrm>
        </p:spPr>
        <p:txBody>
          <a:bodyPr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Project Initiation: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address inefficiencies of the manual procedure.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 a selection committee and process.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Identify key stakeholders and establish a project team.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Define project vision, goals, objectives, and success criteria.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Develop an initial product backlog with prioritized features.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Sprint Planning: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Adopt a 2–4-week sprint cycle.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Define clear goals and deliverables for each sprint.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Break down user stories into smaller tasks and estimate effort. </a:t>
            </a:r>
          </a:p>
          <a:p>
            <a:pPr marL="0" indent="0">
              <a:buNone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066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878C9-21D1-BA44-1F3A-744E7DD27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91" y="1094193"/>
            <a:ext cx="11497943" cy="6133672"/>
          </a:xfrm>
        </p:spPr>
        <p:txBody>
          <a:bodyPr>
            <a:normAutofit fontScale="32500" lnSpcReduction="20000"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Development and Iteration: </a:t>
            </a:r>
            <a:endParaRPr lang="en-IN" sz="6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IN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Conduct daily stand-up meetings.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Develop features in small, manageable increments.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Implement continuous integration practices.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Collaboration and Communication: </a:t>
            </a:r>
            <a:endParaRPr lang="en-IN" sz="6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IN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Maintain regular communication with stakeholders through reviews, demos, and feedback sessions.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Ensure collaboration among cross-functional teams.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Testing and Quality Assurance: </a:t>
            </a:r>
            <a:endParaRPr lang="en-IN" sz="6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Implement automated testing for code quality.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Conduct manual testing for usability and accessibility.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6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Collect feedback during sprint reviews. </a:t>
            </a:r>
          </a:p>
          <a:p>
            <a:pPr marL="0" indent="0">
              <a:buNone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887DB-654C-9710-0DFE-74BAECB35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1186" y="365389"/>
            <a:ext cx="2384764" cy="492504"/>
          </a:xfrm>
        </p:spPr>
        <p:txBody>
          <a:bodyPr/>
          <a:lstStyle/>
          <a:p>
            <a:pPr algn="r"/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Methods/Approach:</a:t>
            </a:r>
          </a:p>
        </p:txBody>
      </p:sp>
    </p:spTree>
    <p:extLst>
      <p:ext uri="{BB962C8B-B14F-4D97-AF65-F5344CB8AC3E}">
        <p14:creationId xmlns:p14="http://schemas.microsoft.com/office/powerpoint/2010/main" val="767306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D4AAE-716E-D6E8-A39B-8A0D3DF55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555" y="1302903"/>
            <a:ext cx="8946541" cy="4195481"/>
          </a:xfrm>
        </p:spPr>
        <p:txBody>
          <a:bodyPr/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Deployment and Release: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Deploy new features incrementally.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Adopt continuous delivery practices.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Retrospectives and Continuous Improvement: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Hold retrospectives at the end of each sprint.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Continuously refine and optimize development processes</a:t>
            </a:r>
          </a:p>
          <a:p>
            <a:endParaRPr lang="en-IN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C4ED8E-085E-F36C-E0C8-475D2C000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1185" y="365389"/>
            <a:ext cx="2759771" cy="492504"/>
          </a:xfrm>
        </p:spPr>
        <p:txBody>
          <a:bodyPr/>
          <a:lstStyle/>
          <a:p>
            <a:pPr algn="r"/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Methods/Approach:</a:t>
            </a:r>
          </a:p>
        </p:txBody>
      </p:sp>
    </p:spTree>
    <p:extLst>
      <p:ext uri="{BB962C8B-B14F-4D97-AF65-F5344CB8AC3E}">
        <p14:creationId xmlns:p14="http://schemas.microsoft.com/office/powerpoint/2010/main" val="23433521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556</TotalTime>
  <Words>1456</Words>
  <Application>Microsoft Office PowerPoint</Application>
  <PresentationFormat>Widescreen</PresentationFormat>
  <Paragraphs>146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Roboto</vt:lpstr>
      <vt:lpstr>Wingdings</vt:lpstr>
      <vt:lpstr>Wingdings 3</vt:lpstr>
      <vt:lpstr>Ion</vt:lpstr>
      <vt:lpstr>PowerPoint Presentation</vt:lpstr>
      <vt:lpstr>PowerPoint Presentation</vt:lpstr>
      <vt:lpstr>Situation</vt:lpstr>
      <vt:lpstr>Opportunity</vt:lpstr>
      <vt:lpstr>Project Objective</vt:lpstr>
      <vt:lpstr>Success Criteria</vt:lpstr>
      <vt:lpstr>Methods/Approach:</vt:lpstr>
      <vt:lpstr>Methods/Approach:</vt:lpstr>
      <vt:lpstr>Methods/Approach:</vt:lpstr>
      <vt:lpstr>Resources</vt:lpstr>
      <vt:lpstr>Resources</vt:lpstr>
      <vt:lpstr>Risks </vt:lpstr>
      <vt:lpstr>Dependencies </vt:lpstr>
      <vt:lpstr>Executive Summary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venkatesh Dasari</dc:creator>
  <cp:lastModifiedBy>rajendra singh rathore</cp:lastModifiedBy>
  <cp:revision>59</cp:revision>
  <dcterms:created xsi:type="dcterms:W3CDTF">2024-10-24T17:02:19Z</dcterms:created>
  <dcterms:modified xsi:type="dcterms:W3CDTF">2025-06-30T06:36:21Z</dcterms:modified>
</cp:coreProperties>
</file>