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9" r:id="rId3"/>
    <p:sldId id="257" r:id="rId4"/>
    <p:sldId id="258" r:id="rId5"/>
    <p:sldId id="259" r:id="rId6"/>
    <p:sldId id="260" r:id="rId7"/>
    <p:sldId id="261" r:id="rId8"/>
    <p:sldId id="263" r:id="rId9"/>
    <p:sldId id="268"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BED0D4-AC3A-447F-B587-9D5D1A2C66FA}" type="datetimeFigureOut">
              <a:rPr lang="en-IN" smtClean="0"/>
              <a:t>16-07-2025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1AA4F9-D62D-43C0-9D95-8D10DB6AFEED}" type="slidenum">
              <a:rPr lang="en-IN" smtClean="0"/>
              <a:t>‹#›</a:t>
            </a:fld>
            <a:endParaRPr lang="en-IN"/>
          </a:p>
        </p:txBody>
      </p:sp>
    </p:spTree>
    <p:extLst>
      <p:ext uri="{BB962C8B-B14F-4D97-AF65-F5344CB8AC3E}">
        <p14:creationId xmlns:p14="http://schemas.microsoft.com/office/powerpoint/2010/main" val="127738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0006D6-DD48-48E8-AC9D-344E3325CEE2}"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227214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96856194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149295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4866085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4478833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FE977E-2FD7-42B1-8AAB-207A899B0393}"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91414536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E3D71-A67E-4411-96B1-3FF57EE39120}"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313431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1712DB-2B30-44DD-B435-F6A216A37240}"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2602118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0E0EEE-B91E-47C9-8035-29837F3A3BCF}"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25645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2487AB-4061-4304-B004-F604166901DB}" type="datetime1">
              <a:rPr lang="en-IN" smtClean="0"/>
              <a:t>16-07-2025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2257991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F15B39-C8D1-4C78-8EEF-ECE9EC3F1329}" type="datetime1">
              <a:rPr lang="en-IN" smtClean="0"/>
              <a:t>16-07-2025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3269023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3D5CAD-7173-4329-ABB5-59CCC777C276}" type="datetime1">
              <a:rPr lang="en-IN" smtClean="0"/>
              <a:t>16-07-2025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3394089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63D8DD-DD02-4578-A203-6ED7272822FE}" type="datetime1">
              <a:rPr lang="en-IN" smtClean="0"/>
              <a:t>16-07-2025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57928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01F94-27D0-4596-9A40-D585A2493FBE}" type="datetime1">
              <a:rPr lang="en-IN" smtClean="0"/>
              <a:t>16-07-2025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152649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D0C747-DE33-4362-A084-D81B7CFFEACB}" type="datetime1">
              <a:rPr lang="en-IN" smtClean="0"/>
              <a:t>16-07-2025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4042446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B84BB0-557A-474D-8823-210D3B656056}" type="datetime1">
              <a:rPr lang="en-IN" smtClean="0"/>
              <a:t>16-07-2025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5782E55-5556-4425-99B2-F41765D58D1D}" type="slidenum">
              <a:rPr lang="en-IN" smtClean="0"/>
              <a:t>‹#›</a:t>
            </a:fld>
            <a:endParaRPr lang="en-IN"/>
          </a:p>
        </p:txBody>
      </p:sp>
    </p:spTree>
    <p:extLst>
      <p:ext uri="{BB962C8B-B14F-4D97-AF65-F5344CB8AC3E}">
        <p14:creationId xmlns:p14="http://schemas.microsoft.com/office/powerpoint/2010/main" val="958274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FE977E-2FD7-42B1-8AAB-207A899B0393}" type="datetime1">
              <a:rPr lang="en-IN" smtClean="0"/>
              <a:t>16-07-2025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782E55-5556-4425-99B2-F41765D58D1D}" type="slidenum">
              <a:rPr lang="en-IN" smtClean="0"/>
              <a:t>‹#›</a:t>
            </a:fld>
            <a:endParaRPr lang="en-IN"/>
          </a:p>
        </p:txBody>
      </p:sp>
    </p:spTree>
    <p:extLst>
      <p:ext uri="{BB962C8B-B14F-4D97-AF65-F5344CB8AC3E}">
        <p14:creationId xmlns:p14="http://schemas.microsoft.com/office/powerpoint/2010/main" val="15409693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D51590-2A67-3D95-504F-6D8E9724685B}"/>
              </a:ext>
            </a:extLst>
          </p:cNvPr>
          <p:cNvSpPr>
            <a:spLocks noGrp="1"/>
          </p:cNvSpPr>
          <p:nvPr>
            <p:ph type="title"/>
          </p:nvPr>
        </p:nvSpPr>
        <p:spPr>
          <a:xfrm>
            <a:off x="838200" y="121291"/>
            <a:ext cx="10515600" cy="1569397"/>
          </a:xfrm>
        </p:spPr>
        <p:txBody>
          <a:bodyPr>
            <a:normAutofit/>
          </a:bodyPr>
          <a:lstStyle/>
          <a:p>
            <a:pPr algn="ctr"/>
            <a:r>
              <a:rPr lang="en-US" sz="2000" b="1" dirty="0">
                <a:latin typeface="Arial" panose="020B0604020202020204" pitchFamily="34" charset="0"/>
                <a:cs typeface="Arial" panose="020B0604020202020204" pitchFamily="34" charset="0"/>
              </a:rPr>
              <a:t>Live Project-Waterfall Model-Kotak Mobile Application</a:t>
            </a:r>
            <a:endParaRPr lang="en-IN" sz="2000" b="1"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80C228A9-3394-39AF-FD18-21C29C430697}"/>
              </a:ext>
            </a:extLst>
          </p:cNvPr>
          <p:cNvSpPr>
            <a:spLocks noGrp="1"/>
          </p:cNvSpPr>
          <p:nvPr>
            <p:ph type="sldNum" sz="quarter" idx="12"/>
          </p:nvPr>
        </p:nvSpPr>
        <p:spPr/>
        <p:txBody>
          <a:bodyPr/>
          <a:lstStyle/>
          <a:p>
            <a:fld id="{15782E55-5556-4425-99B2-F41765D58D1D}" type="slidenum">
              <a:rPr lang="en-IN" smtClean="0"/>
              <a:t>1</a:t>
            </a:fld>
            <a:endParaRPr lang="en-IN"/>
          </a:p>
        </p:txBody>
      </p:sp>
      <p:graphicFrame>
        <p:nvGraphicFramePr>
          <p:cNvPr id="5" name="Table 4">
            <a:extLst>
              <a:ext uri="{FF2B5EF4-FFF2-40B4-BE49-F238E27FC236}">
                <a16:creationId xmlns:a16="http://schemas.microsoft.com/office/drawing/2014/main" id="{0ECDAD3E-760C-2F8E-1CDD-35DCB1B5E304}"/>
              </a:ext>
            </a:extLst>
          </p:cNvPr>
          <p:cNvGraphicFramePr>
            <a:graphicFrameLocks noGrp="1"/>
          </p:cNvGraphicFramePr>
          <p:nvPr>
            <p:extLst>
              <p:ext uri="{D42A27DB-BD31-4B8C-83A1-F6EECF244321}">
                <p14:modId xmlns:p14="http://schemas.microsoft.com/office/powerpoint/2010/main" val="630853439"/>
              </p:ext>
            </p:extLst>
          </p:nvPr>
        </p:nvGraphicFramePr>
        <p:xfrm>
          <a:off x="1890598" y="792511"/>
          <a:ext cx="8128000" cy="377072"/>
        </p:xfrm>
        <a:graphic>
          <a:graphicData uri="http://schemas.openxmlformats.org/drawingml/2006/table">
            <a:tbl>
              <a:tblPr firstRow="1" bandRow="1">
                <a:tableStyleId>{00A15C55-8517-42AA-B614-E9B94910E393}</a:tableStyleId>
              </a:tblPr>
              <a:tblGrid>
                <a:gridCol w="8128000">
                  <a:extLst>
                    <a:ext uri="{9D8B030D-6E8A-4147-A177-3AD203B41FA5}">
                      <a16:colId xmlns:a16="http://schemas.microsoft.com/office/drawing/2014/main" val="2473579817"/>
                    </a:ext>
                  </a:extLst>
                </a:gridCol>
              </a:tblGrid>
              <a:tr h="377072">
                <a:tc>
                  <a:txBody>
                    <a:bodyPr/>
                    <a:lstStyle/>
                    <a:p>
                      <a:pPr algn="ctr"/>
                      <a:r>
                        <a:rPr lang="en-US" dirty="0"/>
                        <a:t>Prepared by-Aditi Ghangrekar</a:t>
                      </a:r>
                      <a:endParaRPr lang="en-IN" dirty="0"/>
                    </a:p>
                  </a:txBody>
                  <a:tcPr/>
                </a:tc>
                <a:extLst>
                  <a:ext uri="{0D108BD9-81ED-4DB2-BD59-A6C34878D82A}">
                    <a16:rowId xmlns:a16="http://schemas.microsoft.com/office/drawing/2014/main" val="1452665716"/>
                  </a:ext>
                </a:extLst>
              </a:tr>
            </a:tbl>
          </a:graphicData>
        </a:graphic>
      </p:graphicFrame>
      <p:graphicFrame>
        <p:nvGraphicFramePr>
          <p:cNvPr id="6" name="Table 5">
            <a:extLst>
              <a:ext uri="{FF2B5EF4-FFF2-40B4-BE49-F238E27FC236}">
                <a16:creationId xmlns:a16="http://schemas.microsoft.com/office/drawing/2014/main" id="{1FECA208-A60C-E4FD-C322-455F6B79D711}"/>
              </a:ext>
            </a:extLst>
          </p:cNvPr>
          <p:cNvGraphicFramePr>
            <a:graphicFrameLocks noGrp="1"/>
          </p:cNvGraphicFramePr>
          <p:nvPr>
            <p:extLst>
              <p:ext uri="{D42A27DB-BD31-4B8C-83A1-F6EECF244321}">
                <p14:modId xmlns:p14="http://schemas.microsoft.com/office/powerpoint/2010/main" val="1700537785"/>
              </p:ext>
            </p:extLst>
          </p:nvPr>
        </p:nvGraphicFramePr>
        <p:xfrm>
          <a:off x="1168923" y="1311269"/>
          <a:ext cx="9323109" cy="5212080"/>
        </p:xfrm>
        <a:graphic>
          <a:graphicData uri="http://schemas.openxmlformats.org/drawingml/2006/table">
            <a:tbl>
              <a:tblPr firstRow="1" bandRow="1">
                <a:tableStyleId>{0505E3EF-67EA-436B-97B2-0124C06EBD24}</a:tableStyleId>
              </a:tblPr>
              <a:tblGrid>
                <a:gridCol w="9323109">
                  <a:extLst>
                    <a:ext uri="{9D8B030D-6E8A-4147-A177-3AD203B41FA5}">
                      <a16:colId xmlns:a16="http://schemas.microsoft.com/office/drawing/2014/main" val="3166332740"/>
                    </a:ext>
                  </a:extLst>
                </a:gridCol>
              </a:tblGrid>
              <a:tr h="5046021">
                <a:tc>
                  <a:txBody>
                    <a:bodyPr/>
                    <a:lstStyle/>
                    <a:p>
                      <a:r>
                        <a:rPr lang="en-IN" sz="1400" dirty="0"/>
                        <a:t>Situation</a:t>
                      </a:r>
                    </a:p>
                    <a:p>
                      <a:r>
                        <a:rPr lang="en-IN" sz="1400" b="0" dirty="0">
                          <a:latin typeface="Arial" panose="020B0604020202020204" pitchFamily="34" charset="0"/>
                          <a:cs typeface="Arial" panose="020B0604020202020204" pitchFamily="34" charset="0"/>
                        </a:rPr>
                        <a:t>Kotak banking app provided wide range of services like fund transfer, investment, </a:t>
                      </a:r>
                      <a:r>
                        <a:rPr lang="en-IN" sz="1400" b="0" dirty="0" err="1">
                          <a:latin typeface="Arial" panose="020B0604020202020204" pitchFamily="34" charset="0"/>
                          <a:cs typeface="Arial" panose="020B0604020202020204" pitchFamily="34" charset="0"/>
                        </a:rPr>
                        <a:t>billpayment</a:t>
                      </a:r>
                      <a:r>
                        <a:rPr lang="en-IN" sz="1400" b="0" dirty="0">
                          <a:latin typeface="Arial" panose="020B0604020202020204" pitchFamily="34" charset="0"/>
                          <a:cs typeface="Arial" panose="020B0604020202020204" pitchFamily="34" charset="0"/>
                        </a:rPr>
                        <a:t> and account management.</a:t>
                      </a:r>
                    </a:p>
                    <a:p>
                      <a:r>
                        <a:rPr lang="en-IN" sz="1400" b="0" dirty="0">
                          <a:latin typeface="Arial" panose="020B0604020202020204" pitchFamily="34" charset="0"/>
                          <a:cs typeface="Arial" panose="020B0604020202020204" pitchFamily="34" charset="0"/>
                        </a:rPr>
                        <a:t>Application is widely used by Kotak customer.</a:t>
                      </a:r>
                    </a:p>
                    <a:p>
                      <a:r>
                        <a:rPr lang="en-IN" sz="1400" b="0" dirty="0">
                          <a:latin typeface="Arial" panose="020B0604020202020204" pitchFamily="34" charset="0"/>
                          <a:cs typeface="Arial" panose="020B0604020202020204" pitchFamily="34" charset="0"/>
                        </a:rPr>
                        <a:t>It offers any features like UPI, Credit Card and Kotak securities.</a:t>
                      </a:r>
                    </a:p>
                    <a:p>
                      <a:endParaRPr lang="en-IN" sz="1400" b="0" dirty="0">
                        <a:latin typeface="Arial" panose="020B0604020202020204" pitchFamily="34" charset="0"/>
                        <a:cs typeface="Arial" panose="020B0604020202020204" pitchFamily="34" charset="0"/>
                      </a:endParaRPr>
                    </a:p>
                    <a:p>
                      <a:r>
                        <a:rPr lang="en-IN" sz="1400" dirty="0"/>
                        <a:t>Problem</a:t>
                      </a:r>
                    </a:p>
                    <a:p>
                      <a:r>
                        <a:rPr lang="en-IN" sz="1400" b="0" dirty="0">
                          <a:latin typeface="Arial" panose="020B0604020202020204" pitchFamily="34" charset="0"/>
                          <a:cs typeface="Arial" panose="020B0604020202020204" pitchFamily="34" charset="0"/>
                        </a:rPr>
                        <a:t>It’s a very useful and popular app still having issues like</a:t>
                      </a:r>
                    </a:p>
                    <a:p>
                      <a:r>
                        <a:rPr lang="en-IN" sz="1400" b="0" dirty="0">
                          <a:latin typeface="Arial" panose="020B0604020202020204" pitchFamily="34" charset="0"/>
                          <a:cs typeface="Arial" panose="020B0604020202020204" pitchFamily="34" charset="0"/>
                        </a:rPr>
                        <a:t>App crashes, complex login, slow during critical hours, Delay in updating real time balances.</a:t>
                      </a:r>
                    </a:p>
                    <a:p>
                      <a:r>
                        <a:rPr lang="en-IN" sz="1400" b="0" dirty="0">
                          <a:latin typeface="Arial" panose="020B0604020202020204" pitchFamily="34" charset="0"/>
                          <a:cs typeface="Arial" panose="020B0604020202020204" pitchFamily="34" charset="0"/>
                        </a:rPr>
                        <a:t>Lack of app assistance through voice and chat box.</a:t>
                      </a:r>
                    </a:p>
                    <a:p>
                      <a:endParaRPr lang="en-IN" sz="1400" b="0" dirty="0">
                        <a:latin typeface="Arial" panose="020B0604020202020204" pitchFamily="34" charset="0"/>
                        <a:cs typeface="Arial" panose="020B0604020202020204" pitchFamily="34" charset="0"/>
                      </a:endParaRPr>
                    </a:p>
                    <a:p>
                      <a:r>
                        <a:rPr lang="en-IN" sz="1400" b="1" dirty="0">
                          <a:latin typeface="Arial" panose="020B0604020202020204" pitchFamily="34" charset="0"/>
                          <a:cs typeface="Arial" panose="020B0604020202020204" pitchFamily="34" charset="0"/>
                        </a:rPr>
                        <a:t>Opportunity</a:t>
                      </a:r>
                    </a:p>
                    <a:p>
                      <a:r>
                        <a:rPr lang="en-US" sz="1400" b="0" dirty="0">
                          <a:latin typeface="Arial" panose="020B0604020202020204" pitchFamily="34" charset="0"/>
                          <a:cs typeface="Arial" panose="020B0604020202020204" pitchFamily="34" charset="0"/>
                        </a:rPr>
                        <a:t>Kotak has significant opportunities to improve and lead in the Indian mobile banking space</a:t>
                      </a:r>
                    </a:p>
                    <a:p>
                      <a:r>
                        <a:rPr lang="en-US" sz="1400" b="0" dirty="0">
                          <a:latin typeface="Arial" panose="020B0604020202020204" pitchFamily="34" charset="0"/>
                          <a:cs typeface="Arial" panose="020B0604020202020204" pitchFamily="34" charset="0"/>
                        </a:rPr>
                        <a:t>Redesign interface with focus on speed clarity and ease of navigation.</a:t>
                      </a:r>
                    </a:p>
                    <a:p>
                      <a:r>
                        <a:rPr lang="en-US" sz="1400" b="0" dirty="0">
                          <a:latin typeface="Arial" panose="020B0604020202020204" pitchFamily="34" charset="0"/>
                          <a:cs typeface="Arial" panose="020B0604020202020204" pitchFamily="34" charset="0"/>
                        </a:rPr>
                        <a:t>AI enabled chat box for assistance.</a:t>
                      </a:r>
                    </a:p>
                    <a:p>
                      <a:r>
                        <a:rPr lang="en-US" sz="1400" b="0" dirty="0">
                          <a:latin typeface="Arial" panose="020B0604020202020204" pitchFamily="34" charset="0"/>
                          <a:cs typeface="Arial" panose="020B0604020202020204" pitchFamily="34" charset="0"/>
                        </a:rPr>
                        <a:t>Improve backend systems for faster processing and lower downtimes.</a:t>
                      </a:r>
                    </a:p>
                    <a:p>
                      <a:endParaRPr lang="en-US" sz="1400" b="0" dirty="0">
                        <a:latin typeface="Arial" panose="020B0604020202020204" pitchFamily="34" charset="0"/>
                        <a:cs typeface="Arial" panose="020B0604020202020204" pitchFamily="34" charset="0"/>
                      </a:endParaRPr>
                    </a:p>
                    <a:p>
                      <a:r>
                        <a:rPr lang="en-IN" sz="1400" b="1" dirty="0">
                          <a:latin typeface="Arial" panose="020B0604020202020204" pitchFamily="34" charset="0"/>
                          <a:cs typeface="Arial" panose="020B0604020202020204" pitchFamily="34" charset="0"/>
                        </a:rPr>
                        <a:t>Purpose Statement (Goals):</a:t>
                      </a:r>
                    </a:p>
                    <a:p>
                      <a:r>
                        <a:rPr lang="en-US" sz="1400" b="0" dirty="0">
                          <a:latin typeface="Arial" panose="020B0604020202020204" pitchFamily="34" charset="0"/>
                          <a:cs typeface="Arial" panose="020B0604020202020204" pitchFamily="34" charset="0"/>
                        </a:rPr>
                        <a:t>Deliver cutting-edge mobile banking solutions.</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Enhance customer experience with secure and efficient services. Structured approach aligns with banking standards and regulatory requirements.</a:t>
                      </a:r>
                    </a:p>
                    <a:p>
                      <a:endParaRPr lang="en-US" sz="1400" b="0" dirty="0">
                        <a:latin typeface="Arial" panose="020B0604020202020204" pitchFamily="34" charset="0"/>
                        <a:cs typeface="Arial" panose="020B0604020202020204" pitchFamily="34" charset="0"/>
                      </a:endParaRPr>
                    </a:p>
                    <a:p>
                      <a:endParaRPr lang="en-IN"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63816443"/>
                  </a:ext>
                </a:extLst>
              </a:tr>
            </a:tbl>
          </a:graphicData>
        </a:graphic>
      </p:graphicFrame>
    </p:spTree>
    <p:extLst>
      <p:ext uri="{BB962C8B-B14F-4D97-AF65-F5344CB8AC3E}">
        <p14:creationId xmlns:p14="http://schemas.microsoft.com/office/powerpoint/2010/main" val="4110970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30CDE-F98F-7680-AA73-F0BCCEDB57F6}"/>
              </a:ext>
            </a:extLst>
          </p:cNvPr>
          <p:cNvSpPr>
            <a:spLocks noGrp="1"/>
          </p:cNvSpPr>
          <p:nvPr>
            <p:ph type="title"/>
          </p:nvPr>
        </p:nvSpPr>
        <p:spPr>
          <a:xfrm>
            <a:off x="838200" y="315798"/>
            <a:ext cx="10515600" cy="777711"/>
          </a:xfrm>
        </p:spPr>
        <p:txBody>
          <a:bodyPr>
            <a:normAutofit/>
          </a:bodyPr>
          <a:lstStyle/>
          <a:p>
            <a:br>
              <a:rPr lang="en-US" sz="1600" b="1" dirty="0">
                <a:latin typeface="Arial" panose="020B0604020202020204" pitchFamily="34" charset="0"/>
                <a:cs typeface="Arial" panose="020B0604020202020204" pitchFamily="34" charset="0"/>
              </a:rPr>
            </a:br>
            <a:r>
              <a:rPr lang="en-US" sz="1600" b="1" dirty="0">
                <a:solidFill>
                  <a:schemeClr val="tx1"/>
                </a:solidFill>
                <a:latin typeface="Arial" panose="020B0604020202020204" pitchFamily="34" charset="0"/>
                <a:cs typeface="Arial" panose="020B0604020202020204" pitchFamily="34" charset="0"/>
              </a:rPr>
              <a:t>RISK FACTOR IN KOTAK MOBILE APPLICATION</a:t>
            </a:r>
            <a:endParaRPr lang="en-IN" sz="1600" b="1" dirty="0">
              <a:solidFill>
                <a:schemeClr val="tx1"/>
              </a:solidFill>
            </a:endParaRPr>
          </a:p>
        </p:txBody>
      </p:sp>
      <p:sp>
        <p:nvSpPr>
          <p:cNvPr id="3" name="Content Placeholder 2">
            <a:extLst>
              <a:ext uri="{FF2B5EF4-FFF2-40B4-BE49-F238E27FC236}">
                <a16:creationId xmlns:a16="http://schemas.microsoft.com/office/drawing/2014/main" id="{3DFFB61A-8663-9C7E-CA44-B72BD1415568}"/>
              </a:ext>
            </a:extLst>
          </p:cNvPr>
          <p:cNvSpPr>
            <a:spLocks noGrp="1"/>
          </p:cNvSpPr>
          <p:nvPr>
            <p:ph sz="half" idx="1"/>
          </p:nvPr>
        </p:nvSpPr>
        <p:spPr>
          <a:xfrm>
            <a:off x="838199" y="1093509"/>
            <a:ext cx="10709635" cy="5448693"/>
          </a:xfrm>
        </p:spPr>
        <p:txBody>
          <a:bodyPr>
            <a:normAutofit/>
          </a:bodyPr>
          <a:lstStyle/>
          <a:p>
            <a:pPr marL="0" indent="0">
              <a:buNone/>
            </a:pPr>
            <a:r>
              <a:rPr lang="en-IN" sz="1400" dirty="0">
                <a:latin typeface="Arial" panose="020B0604020202020204" pitchFamily="34" charset="0"/>
                <a:cs typeface="Arial" panose="020B0604020202020204" pitchFamily="34" charset="0"/>
              </a:rPr>
              <a:t>Security Risk.</a:t>
            </a:r>
          </a:p>
          <a:p>
            <a:pPr marL="0" indent="0">
              <a:buNone/>
            </a:pPr>
            <a:r>
              <a:rPr lang="en-IN" sz="1400" dirty="0">
                <a:latin typeface="Arial" panose="020B0604020202020204" pitchFamily="34" charset="0"/>
                <a:cs typeface="Arial" panose="020B0604020202020204" pitchFamily="34" charset="0"/>
              </a:rPr>
              <a:t>Technical Risk.</a:t>
            </a:r>
          </a:p>
          <a:p>
            <a:pPr marL="0" indent="0">
              <a:buNone/>
            </a:pPr>
            <a:r>
              <a:rPr lang="en-IN" sz="1400" dirty="0">
                <a:latin typeface="Arial" panose="020B0604020202020204" pitchFamily="34" charset="0"/>
                <a:cs typeface="Arial" panose="020B0604020202020204" pitchFamily="34" charset="0"/>
              </a:rPr>
              <a:t>Operational Risk.</a:t>
            </a:r>
          </a:p>
          <a:p>
            <a:pPr marL="0" indent="0">
              <a:buNone/>
            </a:pPr>
            <a:r>
              <a:rPr lang="en-IN" sz="1400" dirty="0">
                <a:latin typeface="Arial" panose="020B0604020202020204" pitchFamily="34" charset="0"/>
                <a:cs typeface="Arial" panose="020B0604020202020204" pitchFamily="34" charset="0"/>
              </a:rPr>
              <a:t>Regulatory and compliance Risk.</a:t>
            </a:r>
          </a:p>
          <a:p>
            <a:pPr marL="0" indent="0">
              <a:buNone/>
            </a:pPr>
            <a:r>
              <a:rPr lang="en-IN" sz="1400" dirty="0">
                <a:latin typeface="Arial" panose="020B0604020202020204" pitchFamily="34" charset="0"/>
                <a:cs typeface="Arial" panose="020B0604020202020204" pitchFamily="34" charset="0"/>
              </a:rPr>
              <a:t>Integration Issue.</a:t>
            </a:r>
          </a:p>
          <a:p>
            <a:pPr marL="0" indent="0">
              <a:buNone/>
            </a:pPr>
            <a:r>
              <a:rPr lang="en-IN" sz="1400" dirty="0">
                <a:latin typeface="Arial" panose="020B0604020202020204" pitchFamily="34" charset="0"/>
                <a:cs typeface="Arial" panose="020B0604020202020204" pitchFamily="34" charset="0"/>
              </a:rPr>
              <a:t>Late testing and Bug discovery.</a:t>
            </a:r>
          </a:p>
          <a:p>
            <a:pPr marL="0" indent="0">
              <a:buNone/>
            </a:pPr>
            <a:r>
              <a:rPr lang="en-IN" sz="1400" dirty="0">
                <a:latin typeface="Arial" panose="020B0604020202020204" pitchFamily="34" charset="0"/>
                <a:cs typeface="Arial" panose="020B0604020202020204" pitchFamily="34" charset="0"/>
              </a:rPr>
              <a:t>Inflexibility to change requirement.</a:t>
            </a:r>
          </a:p>
          <a:p>
            <a:pPr marL="0" indent="0">
              <a:buNone/>
            </a:pPr>
            <a:endParaRPr lang="en-IN" sz="1400" dirty="0">
              <a:latin typeface="Arial" panose="020B0604020202020204" pitchFamily="34" charset="0"/>
              <a:cs typeface="Arial" panose="020B0604020202020204" pitchFamily="34" charset="0"/>
            </a:endParaRPr>
          </a:p>
          <a:p>
            <a:pPr marL="0" indent="0">
              <a:buNone/>
            </a:pPr>
            <a:endParaRPr lang="en-IN" sz="44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E5725D5-60D4-54E1-72C9-71AE142DB125}"/>
              </a:ext>
            </a:extLst>
          </p:cNvPr>
          <p:cNvSpPr>
            <a:spLocks noGrp="1"/>
          </p:cNvSpPr>
          <p:nvPr>
            <p:ph type="sldNum" sz="quarter" idx="12"/>
          </p:nvPr>
        </p:nvSpPr>
        <p:spPr/>
        <p:txBody>
          <a:bodyPr/>
          <a:lstStyle/>
          <a:p>
            <a:fld id="{15782E55-5556-4425-99B2-F41765D58D1D}" type="slidenum">
              <a:rPr lang="en-IN" smtClean="0"/>
              <a:t>10</a:t>
            </a:fld>
            <a:endParaRPr lang="en-IN"/>
          </a:p>
        </p:txBody>
      </p:sp>
    </p:spTree>
    <p:extLst>
      <p:ext uri="{BB962C8B-B14F-4D97-AF65-F5344CB8AC3E}">
        <p14:creationId xmlns:p14="http://schemas.microsoft.com/office/powerpoint/2010/main" val="342905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9664-5031-F474-775E-E7FE23E70770}"/>
              </a:ext>
            </a:extLst>
          </p:cNvPr>
          <p:cNvSpPr>
            <a:spLocks noGrp="1"/>
          </p:cNvSpPr>
          <p:nvPr>
            <p:ph type="title"/>
          </p:nvPr>
        </p:nvSpPr>
        <p:spPr>
          <a:xfrm>
            <a:off x="838200" y="365124"/>
            <a:ext cx="10515600" cy="5676238"/>
          </a:xfrm>
        </p:spPr>
        <p:txBody>
          <a:bodyPr>
            <a:normAutofit fontScale="90000"/>
          </a:bodyPr>
          <a:lstStyle/>
          <a:p>
            <a:r>
              <a:rPr lang="en-IN" sz="1600" b="1" dirty="0">
                <a:solidFill>
                  <a:schemeClr val="tx1"/>
                </a:solidFill>
                <a:latin typeface="Arial" panose="020B0604020202020204" pitchFamily="34" charset="0"/>
                <a:cs typeface="Arial" panose="020B0604020202020204" pitchFamily="34" charset="0"/>
              </a:rPr>
              <a:t>Dependencies in Waterfall Model for Kotak Mobile Application</a:t>
            </a:r>
            <a:br>
              <a:rPr lang="en-IN" sz="1600" b="1" dirty="0">
                <a:latin typeface="Arial" panose="020B0604020202020204" pitchFamily="34" charset="0"/>
                <a:cs typeface="Arial" panose="020B0604020202020204" pitchFamily="34" charset="0"/>
              </a:rPr>
            </a:br>
            <a:br>
              <a:rPr lang="en-IN" sz="1600" b="1" dirty="0">
                <a:solidFill>
                  <a:schemeClr val="tx1"/>
                </a:solidFill>
                <a:latin typeface="Arial" panose="020B0604020202020204" pitchFamily="34" charset="0"/>
                <a:cs typeface="Arial" panose="020B0604020202020204" pitchFamily="34" charset="0"/>
              </a:rPr>
            </a:br>
            <a:r>
              <a:rPr lang="en-IN" sz="1600" b="1" dirty="0">
                <a:solidFill>
                  <a:schemeClr val="tx1"/>
                </a:solidFill>
                <a:latin typeface="Arial" panose="020B0604020202020204" pitchFamily="34" charset="0"/>
                <a:cs typeface="Arial" panose="020B0604020202020204" pitchFamily="34" charset="0"/>
              </a:rPr>
              <a:t>A. External Dependencies</a:t>
            </a:r>
            <a:br>
              <a:rPr lang="en-IN" sz="1600" b="1" dirty="0">
                <a:latin typeface="Arial" panose="020B0604020202020204" pitchFamily="34" charset="0"/>
                <a:cs typeface="Arial" panose="020B0604020202020204" pitchFamily="34" charset="0"/>
              </a:rPr>
            </a:br>
            <a:br>
              <a:rPr lang="en-IN" sz="1600" b="1"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Third-Party APIs – UPI, IMPS, NEFT, credit card payment gateways, and stock trading APIs must work seamlessly.</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RBI &amp; Compliance Updates – Any changes in RBI guidelines or banking laws may require major updates.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Security &amp; Data Privacy Regulations – Compliance with PCI-DSS, ISO 27001, GDPR is mandatory for banking apps.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Cloud Infrastructure Providers – Reliance on AWS, Google Cloud, or Azure for hosting.</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br>
              <a:rPr lang="en-IN" sz="1600" dirty="0">
                <a:latin typeface="Arial" panose="020B0604020202020204" pitchFamily="34" charset="0"/>
                <a:cs typeface="Arial" panose="020B0604020202020204" pitchFamily="34" charset="0"/>
              </a:rPr>
            </a:br>
            <a:r>
              <a:rPr lang="en-IN" sz="1600" b="1" dirty="0">
                <a:solidFill>
                  <a:schemeClr val="tx1"/>
                </a:solidFill>
                <a:latin typeface="Arial" panose="020B0604020202020204" pitchFamily="34" charset="0"/>
                <a:cs typeface="Arial" panose="020B0604020202020204" pitchFamily="34" charset="0"/>
              </a:rPr>
              <a:t>B. Internal Dependencies</a:t>
            </a:r>
            <a:br>
              <a:rPr lang="en-IN" sz="1600" b="1" dirty="0">
                <a:latin typeface="Arial" panose="020B0604020202020204" pitchFamily="34" charset="0"/>
                <a:cs typeface="Arial" panose="020B0604020202020204" pitchFamily="34" charset="0"/>
              </a:rPr>
            </a:br>
            <a:br>
              <a:rPr lang="en-IN" sz="1600" b="1" dirty="0">
                <a:latin typeface="Arial" panose="020B0604020202020204" pitchFamily="34" charset="0"/>
                <a:cs typeface="Arial" panose="020B0604020202020204" pitchFamily="34" charset="0"/>
              </a:rPr>
            </a:br>
            <a:r>
              <a:rPr lang="en-IN" sz="1600" dirty="0">
                <a:latin typeface="Arial" panose="020B0604020202020204" pitchFamily="34" charset="0"/>
                <a:cs typeface="Arial" panose="020B0604020202020204" pitchFamily="34" charset="0"/>
              </a:rPr>
              <a:t>🔗 </a:t>
            </a:r>
            <a:r>
              <a:rPr lang="en-IN" sz="1600" dirty="0">
                <a:solidFill>
                  <a:schemeClr val="tx1"/>
                </a:solidFill>
                <a:latin typeface="Arial" panose="020B0604020202020204" pitchFamily="34" charset="0"/>
                <a:cs typeface="Arial" panose="020B0604020202020204" pitchFamily="34" charset="0"/>
              </a:rPr>
              <a:t>Cross-Team Coordination – Banking teams, cybersecurity, developers, testers, and legal teams must work in sync.</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Backend System Dependencies – Core banking systems, databases, and authentication servers must function properly for smooth transactions.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600" dirty="0">
                <a:solidFill>
                  <a:schemeClr val="tx1"/>
                </a:solidFill>
                <a:latin typeface="Arial" panose="020B0604020202020204" pitchFamily="34" charset="0"/>
                <a:cs typeface="Arial" panose="020B0604020202020204" pitchFamily="34" charset="0"/>
              </a:rPr>
              <a:t>🔗 Legacy System Integration – Older banking systems must integrate well with modern mobile technologies.</a:t>
            </a:r>
            <a:br>
              <a:rPr lang="en-IN" sz="1600" dirty="0">
                <a:solidFill>
                  <a:schemeClr val="tx1"/>
                </a:solidFill>
                <a:latin typeface="Arial" panose="020B0604020202020204" pitchFamily="34" charset="0"/>
                <a:cs typeface="Arial" panose="020B0604020202020204" pitchFamily="34" charset="0"/>
              </a:rPr>
            </a:br>
            <a:br>
              <a:rPr lang="en-IN" sz="1600" dirty="0">
                <a:solidFill>
                  <a:schemeClr val="tx1"/>
                </a:solidFill>
                <a:latin typeface="Arial" panose="020B0604020202020204" pitchFamily="34" charset="0"/>
                <a:cs typeface="Arial" panose="020B0604020202020204" pitchFamily="34" charset="0"/>
              </a:rPr>
            </a:br>
            <a:r>
              <a:rPr lang="en-IN" sz="1800" dirty="0">
                <a:solidFill>
                  <a:schemeClr val="tx1"/>
                </a:solidFill>
                <a:latin typeface="Arial" panose="020B0604020202020204" pitchFamily="34" charset="0"/>
                <a:cs typeface="Arial" panose="020B0604020202020204" pitchFamily="34" charset="0"/>
              </a:rPr>
              <a:t>                                                           </a:t>
            </a:r>
            <a:r>
              <a:rPr lang="en-IN" sz="1800" dirty="0">
                <a:solidFill>
                  <a:schemeClr val="tx1"/>
                </a:solidFill>
                <a:highlight>
                  <a:srgbClr val="FFFF00"/>
                </a:highlight>
                <a:latin typeface="Arial" panose="020B0604020202020204" pitchFamily="34" charset="0"/>
                <a:cs typeface="Arial" panose="020B0604020202020204" pitchFamily="34" charset="0"/>
              </a:rPr>
              <a:t>Completed By Project Manager ::  ABCD</a:t>
            </a:r>
            <a:br>
              <a:rPr lang="en-IN" sz="1800" dirty="0">
                <a:solidFill>
                  <a:schemeClr val="tx1"/>
                </a:solidFill>
                <a:highlight>
                  <a:srgbClr val="FFFF00"/>
                </a:highlight>
                <a:latin typeface="Arial" panose="020B0604020202020204" pitchFamily="34" charset="0"/>
                <a:cs typeface="Arial" panose="020B0604020202020204" pitchFamily="34" charset="0"/>
              </a:rPr>
            </a:br>
            <a:br>
              <a:rPr lang="en-IN" sz="1800" dirty="0">
                <a:solidFill>
                  <a:schemeClr val="tx1"/>
                </a:solidFill>
                <a:latin typeface="Arial" panose="020B0604020202020204" pitchFamily="34" charset="0"/>
                <a:cs typeface="Arial" panose="020B0604020202020204" pitchFamily="34" charset="0"/>
              </a:rPr>
            </a:br>
            <a:r>
              <a:rPr lang="en-IN" sz="1800" dirty="0">
                <a:solidFill>
                  <a:schemeClr val="tx1"/>
                </a:solidFill>
                <a:latin typeface="Arial" panose="020B0604020202020204" pitchFamily="34" charset="0"/>
                <a:cs typeface="Arial" panose="020B0604020202020204" pitchFamily="34" charset="0"/>
              </a:rPr>
              <a:t>                                                                                      </a:t>
            </a:r>
            <a:r>
              <a:rPr lang="en-IN" sz="1800" dirty="0"/>
              <a:t> </a:t>
            </a:r>
            <a:r>
              <a:rPr lang="en-IN" sz="1800" dirty="0">
                <a:solidFill>
                  <a:schemeClr val="tx1"/>
                </a:solidFill>
                <a:highlight>
                  <a:srgbClr val="00FF00"/>
                </a:highlight>
              </a:rPr>
              <a:t>Thank you</a:t>
            </a:r>
            <a:endParaRPr lang="en-IN" sz="1800" dirty="0">
              <a:solidFill>
                <a:schemeClr val="tx1"/>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F6109CA5-E1D1-111F-9D85-4373AC4FAC8D}"/>
              </a:ext>
            </a:extLst>
          </p:cNvPr>
          <p:cNvSpPr>
            <a:spLocks noGrp="1"/>
          </p:cNvSpPr>
          <p:nvPr>
            <p:ph type="sldNum" sz="quarter" idx="12"/>
          </p:nvPr>
        </p:nvSpPr>
        <p:spPr/>
        <p:txBody>
          <a:bodyPr/>
          <a:lstStyle/>
          <a:p>
            <a:fld id="{15782E55-5556-4425-99B2-F41765D58D1D}" type="slidenum">
              <a:rPr lang="en-IN" smtClean="0"/>
              <a:t>11</a:t>
            </a:fld>
            <a:endParaRPr lang="en-IN"/>
          </a:p>
        </p:txBody>
      </p:sp>
    </p:spTree>
    <p:extLst>
      <p:ext uri="{BB962C8B-B14F-4D97-AF65-F5344CB8AC3E}">
        <p14:creationId xmlns:p14="http://schemas.microsoft.com/office/powerpoint/2010/main" val="1398125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F9558B-33DA-2F9A-E7CA-E38AE3B217E6}"/>
              </a:ext>
            </a:extLst>
          </p:cNvPr>
          <p:cNvSpPr>
            <a:spLocks noGrp="1"/>
          </p:cNvSpPr>
          <p:nvPr>
            <p:ph type="sldNum" sz="quarter" idx="12"/>
          </p:nvPr>
        </p:nvSpPr>
        <p:spPr/>
        <p:txBody>
          <a:bodyPr/>
          <a:lstStyle/>
          <a:p>
            <a:fld id="{15782E55-5556-4425-99B2-F41765D58D1D}" type="slidenum">
              <a:rPr lang="en-IN" smtClean="0"/>
              <a:t>2</a:t>
            </a:fld>
            <a:endParaRPr lang="en-IN"/>
          </a:p>
        </p:txBody>
      </p:sp>
      <p:sp>
        <p:nvSpPr>
          <p:cNvPr id="6" name="TextBox 5">
            <a:extLst>
              <a:ext uri="{FF2B5EF4-FFF2-40B4-BE49-F238E27FC236}">
                <a16:creationId xmlns:a16="http://schemas.microsoft.com/office/drawing/2014/main" id="{32120474-BB8C-EFBE-C883-5510BC5B2D8D}"/>
              </a:ext>
            </a:extLst>
          </p:cNvPr>
          <p:cNvSpPr txBox="1"/>
          <p:nvPr/>
        </p:nvSpPr>
        <p:spPr>
          <a:xfrm>
            <a:off x="716439" y="-23567"/>
            <a:ext cx="10614580" cy="7232749"/>
          </a:xfrm>
          <a:prstGeom prst="rect">
            <a:avLst/>
          </a:prstGeom>
          <a:noFill/>
        </p:spPr>
        <p:txBody>
          <a:bodyPr wrap="square">
            <a:spAutoFit/>
          </a:bodyPr>
          <a:lstStyle/>
          <a:p>
            <a:r>
              <a:rPr lang="en-US" sz="1600" b="1" dirty="0">
                <a:latin typeface="Arial" panose="020B0604020202020204" pitchFamily="34" charset="0"/>
                <a:cs typeface="Arial" panose="020B0604020202020204" pitchFamily="34" charset="0"/>
              </a:rPr>
              <a:t>Objective</a:t>
            </a:r>
          </a:p>
          <a:p>
            <a:endParaRPr lang="en-US" sz="1600" b="1"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Structured Development</a:t>
            </a:r>
            <a:r>
              <a:rPr lang="en-US" sz="1400" dirty="0">
                <a:latin typeface="Arial" panose="020B0604020202020204" pitchFamily="34" charset="0"/>
                <a:cs typeface="Arial" panose="020B0604020202020204" pitchFamily="34" charset="0"/>
              </a:rPr>
              <a:t>: Use the Waterfall methodology to systematically progress through each phase from requirements to maintenance.</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Regulatory Adherence</a:t>
            </a:r>
            <a:r>
              <a:rPr lang="en-US" sz="1400" dirty="0">
                <a:latin typeface="Arial" panose="020B0604020202020204" pitchFamily="34" charset="0"/>
                <a:cs typeface="Arial" panose="020B0604020202020204" pitchFamily="34" charset="0"/>
              </a:rPr>
              <a:t>: Ensure the app complies with financial regulations and data protection laws.</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Customer-Centric Design</a:t>
            </a:r>
            <a:r>
              <a:rPr lang="en-US" sz="1400" dirty="0">
                <a:latin typeface="Arial" panose="020B0604020202020204" pitchFamily="34" charset="0"/>
                <a:cs typeface="Arial" panose="020B0604020202020204" pitchFamily="34" charset="0"/>
              </a:rPr>
              <a:t>: Deliver a user-friendly interface that meets customer expectations for banking convenience.</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Secure Transactions</a:t>
            </a:r>
            <a:r>
              <a:rPr lang="en-US" sz="1400" dirty="0">
                <a:latin typeface="Arial" panose="020B0604020202020204" pitchFamily="34" charset="0"/>
                <a:cs typeface="Arial" panose="020B0604020202020204" pitchFamily="34" charset="0"/>
              </a:rPr>
              <a:t>: Implement robust security measures to protect customer data and financial transactions.</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Scalable Solutions</a:t>
            </a:r>
            <a:r>
              <a:rPr lang="en-US" sz="1400" dirty="0">
                <a:latin typeface="Arial" panose="020B0604020202020204" pitchFamily="34" charset="0"/>
                <a:cs typeface="Arial" panose="020B0604020202020204" pitchFamily="34" charset="0"/>
              </a:rPr>
              <a:t>: Develop an application capable of handling future growth and additional features.</a:t>
            </a: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b="1" dirty="0">
                <a:latin typeface="Arial" panose="020B0604020202020204" pitchFamily="34" charset="0"/>
                <a:cs typeface="Arial" panose="020B0604020202020204" pitchFamily="34" charset="0"/>
              </a:rPr>
              <a:t>Quality Assurance</a:t>
            </a:r>
            <a:r>
              <a:rPr lang="en-US" sz="1400" dirty="0">
                <a:latin typeface="Arial" panose="020B0604020202020204" pitchFamily="34" charset="0"/>
                <a:cs typeface="Arial" panose="020B0604020202020204" pitchFamily="34" charset="0"/>
              </a:rPr>
              <a:t>: Conduct rigorous testing to ensure a bug-free, high-performing application before deployment. Support Kotak’s goal to provide a seamless, secure, and user-friendly mobile banking experience.</a:t>
            </a:r>
          </a:p>
          <a:p>
            <a:endParaRPr lang="en-US" sz="14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Priorities for Kotak Mobile Application</a:t>
            </a:r>
          </a:p>
          <a:p>
            <a:r>
              <a:rPr lang="en-US" sz="1400" b="0" dirty="0">
                <a:latin typeface="Arial" panose="020B0604020202020204" pitchFamily="34" charset="0"/>
                <a:cs typeface="Arial" panose="020B0604020202020204" pitchFamily="34" charset="0"/>
              </a:rPr>
              <a:t>User-Centric Design: Ensure seamless user interface for ease of navigation.</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Security: Maintain high levels of data security and privacy to protect user information.</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Performance: Ensure fast load times and minimal app crashes across all devices.</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Integration: Seamlessly connect with other Kotak banking services and platforms.</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Regulatory Compliance: Adhere to all financial regulations and industry standards.</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Scalability: Design the application to handle increasing user traffic and new features.</a:t>
            </a:r>
          </a:p>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Customer Support: Provide in-app support for resolving customer queries efficiently. Support Kotak’s goal to provide a seamless, secure, and user-friendly mobile banking experience. Ensure quality and compliance with industry standards.</a:t>
            </a:r>
          </a:p>
          <a:p>
            <a:endParaRPr lang="en-US" dirty="0"/>
          </a:p>
        </p:txBody>
      </p:sp>
    </p:spTree>
    <p:extLst>
      <p:ext uri="{BB962C8B-B14F-4D97-AF65-F5344CB8AC3E}">
        <p14:creationId xmlns:p14="http://schemas.microsoft.com/office/powerpoint/2010/main" val="3594341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A3BB41-B4BF-928F-9592-3C70F1D3F60B}"/>
              </a:ext>
            </a:extLst>
          </p:cNvPr>
          <p:cNvSpPr txBox="1"/>
          <p:nvPr/>
        </p:nvSpPr>
        <p:spPr>
          <a:xfrm>
            <a:off x="1329179" y="546755"/>
            <a:ext cx="9181707" cy="369332"/>
          </a:xfrm>
          <a:prstGeom prst="rect">
            <a:avLst/>
          </a:prstGeom>
          <a:noFill/>
        </p:spPr>
        <p:txBody>
          <a:bodyPr wrap="square" rtlCol="0">
            <a:spAutoFit/>
          </a:bodyPr>
          <a:lstStyle/>
          <a:p>
            <a:r>
              <a:rPr lang="en-US" b="1" dirty="0">
                <a:highlight>
                  <a:srgbClr val="FFFF00"/>
                </a:highlight>
                <a:latin typeface="Arial" panose="020B0604020202020204" pitchFamily="34" charset="0"/>
                <a:cs typeface="Arial" panose="020B0604020202020204" pitchFamily="34" charset="0"/>
              </a:rPr>
              <a:t>Requirement of the Projects</a:t>
            </a:r>
            <a:endParaRPr lang="en-IN" b="1" dirty="0">
              <a:highlight>
                <a:srgbClr val="FFFF00"/>
              </a:highligh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B3C1BB5-4253-C658-C26C-7222955E7963}"/>
              </a:ext>
            </a:extLst>
          </p:cNvPr>
          <p:cNvSpPr txBox="1"/>
          <p:nvPr/>
        </p:nvSpPr>
        <p:spPr>
          <a:xfrm>
            <a:off x="999241" y="1451728"/>
            <a:ext cx="10473179" cy="5170646"/>
          </a:xfrm>
          <a:prstGeom prst="rect">
            <a:avLst/>
          </a:prstGeom>
          <a:noFill/>
        </p:spPr>
        <p:txBody>
          <a:bodyPr wrap="square" rtlCol="0">
            <a:spAutoFit/>
          </a:bodyPr>
          <a:lstStyle/>
          <a:p>
            <a:r>
              <a:rPr lang="en-US" b="1" dirty="0"/>
              <a:t>Requirements of Kotak Mobile Application</a:t>
            </a:r>
          </a:p>
          <a:p>
            <a:endParaRPr lang="en-US" b="1" dirty="0"/>
          </a:p>
          <a:p>
            <a:pPr>
              <a:buFont typeface="Arial" panose="020B0604020202020204" pitchFamily="34" charset="0"/>
              <a:buChar char="•"/>
            </a:pPr>
            <a:r>
              <a:rPr lang="en-US" b="1" dirty="0"/>
              <a:t>Functional Requirements</a:t>
            </a:r>
            <a:r>
              <a:rPr lang="en-US" dirty="0"/>
              <a:t>:</a:t>
            </a: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Enable secure user authentication using multi-factor authentication (MFA).</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Provide account management features such as balance inquiry, transaction history, and fund transfers.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Offer bill payment and recharge options.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Enable personalized financial insights and recommendations.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Support integration with UPI, net banking, and card services.</a:t>
            </a:r>
          </a:p>
          <a:p>
            <a:pPr lvl="1"/>
            <a:endParaRPr lang="en-US" sz="1200" dirty="0">
              <a:latin typeface="Arial" panose="020B0604020202020204" pitchFamily="34" charset="0"/>
              <a:cs typeface="Arial" panose="020B0604020202020204" pitchFamily="34" charset="0"/>
            </a:endParaRPr>
          </a:p>
          <a:p>
            <a:pPr lvl="1"/>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b="1" dirty="0"/>
              <a:t>Non-Functional Requirements</a:t>
            </a:r>
            <a:r>
              <a:rPr lang="en-US" dirty="0"/>
              <a:t>:</a:t>
            </a: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Ensure high availability with 99.9% uptime.</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Optimize app performance for quick response times (&lt;2 seconds).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Adhere to data privacy and encryption standards.</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Support scalability to accommodate growing user base.</a:t>
            </a:r>
          </a:p>
          <a:p>
            <a:pPr marL="742950" lvl="1"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Ensure compatibility with iOS and Android platforms.</a:t>
            </a:r>
          </a:p>
          <a:p>
            <a:endParaRPr lang="en-IN" dirty="0"/>
          </a:p>
        </p:txBody>
      </p:sp>
      <p:sp>
        <p:nvSpPr>
          <p:cNvPr id="4" name="Slide Number Placeholder 3">
            <a:extLst>
              <a:ext uri="{FF2B5EF4-FFF2-40B4-BE49-F238E27FC236}">
                <a16:creationId xmlns:a16="http://schemas.microsoft.com/office/drawing/2014/main" id="{A5FFDD14-BBE7-FC4F-6549-1B4094664A48}"/>
              </a:ext>
            </a:extLst>
          </p:cNvPr>
          <p:cNvSpPr>
            <a:spLocks noGrp="1"/>
          </p:cNvSpPr>
          <p:nvPr>
            <p:ph type="sldNum" sz="quarter" idx="12"/>
          </p:nvPr>
        </p:nvSpPr>
        <p:spPr/>
        <p:txBody>
          <a:bodyPr/>
          <a:lstStyle/>
          <a:p>
            <a:fld id="{15782E55-5556-4425-99B2-F41765D58D1D}" type="slidenum">
              <a:rPr lang="en-IN" smtClean="0"/>
              <a:t>3</a:t>
            </a:fld>
            <a:endParaRPr lang="en-IN"/>
          </a:p>
        </p:txBody>
      </p:sp>
    </p:spTree>
    <p:extLst>
      <p:ext uri="{BB962C8B-B14F-4D97-AF65-F5344CB8AC3E}">
        <p14:creationId xmlns:p14="http://schemas.microsoft.com/office/powerpoint/2010/main" val="626366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70A96-0E55-CED5-47E8-8D61AAB76C82}"/>
              </a:ext>
            </a:extLst>
          </p:cNvPr>
          <p:cNvSpPr>
            <a:spLocks noGrp="1"/>
          </p:cNvSpPr>
          <p:nvPr>
            <p:ph type="title"/>
          </p:nvPr>
        </p:nvSpPr>
        <p:spPr>
          <a:xfrm>
            <a:off x="838200" y="188537"/>
            <a:ext cx="10515600" cy="843698"/>
          </a:xfrm>
        </p:spPr>
        <p:txBody>
          <a:bodyPr>
            <a:normAutofit fontScale="90000"/>
          </a:bodyPr>
          <a:lstStyle/>
          <a:p>
            <a:pPr algn="ctr"/>
            <a:r>
              <a:rPr lang="en-IN" sz="2000" b="1" dirty="0">
                <a:highlight>
                  <a:srgbClr val="FFFF00"/>
                </a:highlight>
                <a:latin typeface="Arial" panose="020B0604020202020204" pitchFamily="34" charset="0"/>
                <a:cs typeface="Arial" panose="020B0604020202020204" pitchFamily="34" charset="0"/>
              </a:rPr>
              <a:t>Stakeholders for Kotak Mobile Application</a:t>
            </a:r>
            <a:br>
              <a:rPr lang="en-IN" b="1" dirty="0"/>
            </a:br>
            <a:endParaRPr lang="en-IN" dirty="0"/>
          </a:p>
        </p:txBody>
      </p:sp>
      <p:sp>
        <p:nvSpPr>
          <p:cNvPr id="6" name="Slide Number Placeholder 5">
            <a:extLst>
              <a:ext uri="{FF2B5EF4-FFF2-40B4-BE49-F238E27FC236}">
                <a16:creationId xmlns:a16="http://schemas.microsoft.com/office/drawing/2014/main" id="{FE05F426-A340-2E84-ADCA-E24DCD1BD2BB}"/>
              </a:ext>
            </a:extLst>
          </p:cNvPr>
          <p:cNvSpPr>
            <a:spLocks noGrp="1"/>
          </p:cNvSpPr>
          <p:nvPr>
            <p:ph type="sldNum" sz="quarter" idx="12"/>
          </p:nvPr>
        </p:nvSpPr>
        <p:spPr/>
        <p:txBody>
          <a:bodyPr/>
          <a:lstStyle/>
          <a:p>
            <a:fld id="{15782E55-5556-4425-99B2-F41765D58D1D}" type="slidenum">
              <a:rPr lang="en-IN" smtClean="0"/>
              <a:t>4</a:t>
            </a:fld>
            <a:endParaRPr lang="en-IN"/>
          </a:p>
        </p:txBody>
      </p:sp>
      <p:sp>
        <p:nvSpPr>
          <p:cNvPr id="3" name="TextBox 2">
            <a:extLst>
              <a:ext uri="{FF2B5EF4-FFF2-40B4-BE49-F238E27FC236}">
                <a16:creationId xmlns:a16="http://schemas.microsoft.com/office/drawing/2014/main" id="{EC1A8C82-A0C7-29A7-3B56-25767CECADBE}"/>
              </a:ext>
            </a:extLst>
          </p:cNvPr>
          <p:cNvSpPr txBox="1"/>
          <p:nvPr/>
        </p:nvSpPr>
        <p:spPr>
          <a:xfrm>
            <a:off x="1282045" y="698679"/>
            <a:ext cx="10194303" cy="1754326"/>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1)Customer</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 Kotak management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3)Developers </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4)Project team</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5)Regulators</a:t>
            </a:r>
            <a:endParaRPr lang="en-IN" sz="1200"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781BAEB5-5AA6-C2B5-5D84-17D1ED9553F0}"/>
              </a:ext>
            </a:extLst>
          </p:cNvPr>
          <p:cNvGraphicFramePr>
            <a:graphicFrameLocks noGrp="1"/>
          </p:cNvGraphicFramePr>
          <p:nvPr>
            <p:extLst>
              <p:ext uri="{D42A27DB-BD31-4B8C-83A1-F6EECF244321}">
                <p14:modId xmlns:p14="http://schemas.microsoft.com/office/powerpoint/2010/main" val="2856037594"/>
              </p:ext>
            </p:extLst>
          </p:nvPr>
        </p:nvGraphicFramePr>
        <p:xfrm>
          <a:off x="1847654" y="2582944"/>
          <a:ext cx="8312346" cy="386499"/>
        </p:xfrm>
        <a:graphic>
          <a:graphicData uri="http://schemas.openxmlformats.org/drawingml/2006/table">
            <a:tbl>
              <a:tblPr firstRow="1" bandRow="1">
                <a:tableStyleId>{C4B1156A-380E-4F78-BDF5-A606A8083BF9}</a:tableStyleId>
              </a:tblPr>
              <a:tblGrid>
                <a:gridCol w="8312346">
                  <a:extLst>
                    <a:ext uri="{9D8B030D-6E8A-4147-A177-3AD203B41FA5}">
                      <a16:colId xmlns:a16="http://schemas.microsoft.com/office/drawing/2014/main" val="369712331"/>
                    </a:ext>
                  </a:extLst>
                </a:gridCol>
              </a:tblGrid>
              <a:tr h="386499">
                <a:tc>
                  <a:txBody>
                    <a:bodyPr/>
                    <a:lstStyle/>
                    <a:p>
                      <a:r>
                        <a:rPr lang="en-US" b="1" dirty="0"/>
                        <a:t>Expectations of Concerned Stakeholders for Kotak Mobile Application</a:t>
                      </a:r>
                    </a:p>
                  </a:txBody>
                  <a:tcPr/>
                </a:tc>
                <a:extLst>
                  <a:ext uri="{0D108BD9-81ED-4DB2-BD59-A6C34878D82A}">
                    <a16:rowId xmlns:a16="http://schemas.microsoft.com/office/drawing/2014/main" val="1301577979"/>
                  </a:ext>
                </a:extLst>
              </a:tr>
            </a:tbl>
          </a:graphicData>
        </a:graphic>
      </p:graphicFrame>
      <p:sp>
        <p:nvSpPr>
          <p:cNvPr id="5" name="TextBox 4">
            <a:extLst>
              <a:ext uri="{FF2B5EF4-FFF2-40B4-BE49-F238E27FC236}">
                <a16:creationId xmlns:a16="http://schemas.microsoft.com/office/drawing/2014/main" id="{98B96FB6-561F-A807-2ECA-0BC3F7FF2CAE}"/>
              </a:ext>
            </a:extLst>
          </p:cNvPr>
          <p:cNvSpPr txBox="1"/>
          <p:nvPr/>
        </p:nvSpPr>
        <p:spPr>
          <a:xfrm>
            <a:off x="1203488" y="3083207"/>
            <a:ext cx="9785023" cy="3877985"/>
          </a:xfrm>
          <a:prstGeom prst="rect">
            <a:avLst/>
          </a:prstGeom>
          <a:noFill/>
        </p:spPr>
        <p:txBody>
          <a:bodyPr wrap="square" rtlCol="0">
            <a:spAutoFit/>
          </a:bodyPr>
          <a:lstStyle/>
          <a:p>
            <a:r>
              <a:rPr lang="en-US" sz="1400" b="1" dirty="0"/>
              <a:t>Customers</a:t>
            </a:r>
            <a:r>
              <a:rPr lang="en-US" sz="1400" dirty="0"/>
              <a:t>:</a:t>
            </a:r>
          </a:p>
          <a:p>
            <a:pPr lvl="1"/>
            <a:r>
              <a:rPr lang="en-US" sz="1200" dirty="0">
                <a:latin typeface="Arial" panose="020B0604020202020204" pitchFamily="34" charset="0"/>
                <a:cs typeface="Arial" panose="020B0604020202020204" pitchFamily="34" charset="0"/>
              </a:rPr>
              <a:t>A seamless and intuitive user experience.</a:t>
            </a:r>
          </a:p>
          <a:p>
            <a:pPr lvl="1"/>
            <a:r>
              <a:rPr lang="en-US" sz="1200" dirty="0">
                <a:latin typeface="Arial" panose="020B0604020202020204" pitchFamily="34" charset="0"/>
                <a:cs typeface="Arial" panose="020B0604020202020204" pitchFamily="34" charset="0"/>
              </a:rPr>
              <a:t>Secure transactions and data privacy.</a:t>
            </a:r>
          </a:p>
          <a:p>
            <a:pPr lvl="1"/>
            <a:r>
              <a:rPr lang="en-US" sz="1200" dirty="0">
                <a:latin typeface="Arial" panose="020B0604020202020204" pitchFamily="34" charset="0"/>
                <a:cs typeface="Arial" panose="020B0604020202020204" pitchFamily="34" charset="0"/>
              </a:rPr>
              <a:t>Quick access to essential banking services such as balance inquiry, fund transfers, and bill payments.</a:t>
            </a:r>
          </a:p>
          <a:p>
            <a:pPr lvl="1"/>
            <a:r>
              <a:rPr lang="en-US" sz="1200" dirty="0">
                <a:latin typeface="Arial" panose="020B0604020202020204" pitchFamily="34" charset="0"/>
                <a:cs typeface="Arial" panose="020B0604020202020204" pitchFamily="34" charset="0"/>
              </a:rPr>
              <a:t>Regular updates with new features and performance improvements.</a:t>
            </a:r>
          </a:p>
          <a:p>
            <a:r>
              <a:rPr lang="en-US" sz="1400" b="1" dirty="0"/>
              <a:t>Kotak Management</a:t>
            </a:r>
            <a:r>
              <a:rPr lang="en-US" sz="1400" dirty="0"/>
              <a:t>:</a:t>
            </a:r>
          </a:p>
          <a:p>
            <a:pPr lvl="1"/>
            <a:r>
              <a:rPr lang="en-US" sz="1200" dirty="0">
                <a:latin typeface="Arial" panose="020B0604020202020204" pitchFamily="34" charset="0"/>
                <a:cs typeface="Arial" panose="020B0604020202020204" pitchFamily="34" charset="0"/>
              </a:rPr>
              <a:t>Alignment with organizational goals and digital transformation strategy.</a:t>
            </a:r>
          </a:p>
          <a:p>
            <a:pPr lvl="1"/>
            <a:r>
              <a:rPr lang="en-US" sz="1200" dirty="0">
                <a:latin typeface="Arial" panose="020B0604020202020204" pitchFamily="34" charset="0"/>
                <a:cs typeface="Arial" panose="020B0604020202020204" pitchFamily="34" charset="0"/>
              </a:rPr>
              <a:t>Regulatory compliance and adherence to industry standards.</a:t>
            </a:r>
          </a:p>
          <a:p>
            <a:pPr lvl="1"/>
            <a:r>
              <a:rPr lang="en-US" sz="1200" dirty="0">
                <a:latin typeface="Arial" panose="020B0604020202020204" pitchFamily="34" charset="0"/>
                <a:cs typeface="Arial" panose="020B0604020202020204" pitchFamily="34" charset="0"/>
              </a:rPr>
              <a:t>Cost-effective and timely delivery of the application.</a:t>
            </a:r>
          </a:p>
          <a:p>
            <a:pPr lvl="1"/>
            <a:r>
              <a:rPr lang="en-US" sz="1200" dirty="0">
                <a:latin typeface="Arial" panose="020B0604020202020204" pitchFamily="34" charset="0"/>
                <a:cs typeface="Arial" panose="020B0604020202020204" pitchFamily="34" charset="0"/>
              </a:rPr>
              <a:t>Scalability to support a growing user base.</a:t>
            </a:r>
          </a:p>
          <a:p>
            <a:r>
              <a:rPr lang="en-US" sz="1400" b="1" dirty="0"/>
              <a:t>Developers and Project Team</a:t>
            </a:r>
            <a:r>
              <a:rPr lang="en-US" sz="1400" dirty="0"/>
              <a:t>:</a:t>
            </a:r>
          </a:p>
          <a:p>
            <a:pPr lvl="1"/>
            <a:r>
              <a:rPr lang="en-US" sz="1200" dirty="0">
                <a:latin typeface="Arial" panose="020B0604020202020204" pitchFamily="34" charset="0"/>
                <a:cs typeface="Arial" panose="020B0604020202020204" pitchFamily="34" charset="0"/>
              </a:rPr>
              <a:t>Clear and comprehensive requirements documentation.</a:t>
            </a:r>
          </a:p>
          <a:p>
            <a:pPr lvl="1"/>
            <a:r>
              <a:rPr lang="en-US" sz="1200" dirty="0">
                <a:latin typeface="Arial" panose="020B0604020202020204" pitchFamily="34" charset="0"/>
                <a:cs typeface="Arial" panose="020B0604020202020204" pitchFamily="34" charset="0"/>
              </a:rPr>
              <a:t>Defined project timelines and milestones.</a:t>
            </a:r>
          </a:p>
          <a:p>
            <a:pPr lvl="1"/>
            <a:r>
              <a:rPr lang="en-US" sz="1200" dirty="0">
                <a:latin typeface="Arial" panose="020B0604020202020204" pitchFamily="34" charset="0"/>
                <a:cs typeface="Arial" panose="020B0604020202020204" pitchFamily="34" charset="0"/>
              </a:rPr>
              <a:t>Access to necessary tools and resources for development and testing</a:t>
            </a:r>
            <a:r>
              <a:rPr lang="en-US" dirty="0"/>
              <a:t>.</a:t>
            </a:r>
          </a:p>
          <a:p>
            <a:r>
              <a:rPr lang="en-US" sz="1400" b="1" dirty="0"/>
              <a:t>Regulators</a:t>
            </a:r>
            <a:r>
              <a:rPr lang="en-US" sz="1400" dirty="0"/>
              <a:t>:</a:t>
            </a:r>
          </a:p>
          <a:p>
            <a:pPr lvl="1"/>
            <a:r>
              <a:rPr lang="en-US" sz="1200" dirty="0">
                <a:latin typeface="Arial" panose="020B0604020202020204" pitchFamily="34" charset="0"/>
                <a:cs typeface="Arial" panose="020B0604020202020204" pitchFamily="34" charset="0"/>
              </a:rPr>
              <a:t>Compliance with banking regulations and guidelines.</a:t>
            </a:r>
          </a:p>
          <a:p>
            <a:pPr lvl="1"/>
            <a:r>
              <a:rPr lang="en-US" sz="1200" dirty="0">
                <a:latin typeface="Arial" panose="020B0604020202020204" pitchFamily="34" charset="0"/>
                <a:cs typeface="Arial" panose="020B0604020202020204" pitchFamily="34" charset="0"/>
              </a:rPr>
              <a:t>Transparent audit trails for financial transactions</a:t>
            </a:r>
            <a:r>
              <a:rPr lang="en-US" dirty="0"/>
              <a:t>.</a:t>
            </a:r>
          </a:p>
          <a:p>
            <a:endParaRPr lang="en-IN" dirty="0"/>
          </a:p>
        </p:txBody>
      </p:sp>
    </p:spTree>
    <p:extLst>
      <p:ext uri="{BB962C8B-B14F-4D97-AF65-F5344CB8AC3E}">
        <p14:creationId xmlns:p14="http://schemas.microsoft.com/office/powerpoint/2010/main" val="2324837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F879C4B-EED9-60D0-AF8B-B19BED767976}"/>
              </a:ext>
            </a:extLst>
          </p:cNvPr>
          <p:cNvSpPr>
            <a:spLocks noGrp="1"/>
          </p:cNvSpPr>
          <p:nvPr>
            <p:ph type="sldNum" sz="quarter" idx="12"/>
          </p:nvPr>
        </p:nvSpPr>
        <p:spPr/>
        <p:txBody>
          <a:bodyPr/>
          <a:lstStyle/>
          <a:p>
            <a:fld id="{15782E55-5556-4425-99B2-F41765D58D1D}" type="slidenum">
              <a:rPr lang="en-IN" smtClean="0"/>
              <a:t>5</a:t>
            </a:fld>
            <a:endParaRPr lang="en-IN"/>
          </a:p>
        </p:txBody>
      </p:sp>
      <p:sp>
        <p:nvSpPr>
          <p:cNvPr id="11" name="Rectangle 6">
            <a:extLst>
              <a:ext uri="{FF2B5EF4-FFF2-40B4-BE49-F238E27FC236}">
                <a16:creationId xmlns:a16="http://schemas.microsoft.com/office/drawing/2014/main" id="{4A4E5E98-BFAD-1F78-F02E-3B96A3841BB3}"/>
              </a:ext>
            </a:extLst>
          </p:cNvPr>
          <p:cNvSpPr>
            <a:spLocks noChangeArrowheads="1"/>
          </p:cNvSpPr>
          <p:nvPr/>
        </p:nvSpPr>
        <p:spPr bwMode="auto">
          <a:xfrm>
            <a:off x="285135" y="3442643"/>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5422858C-3503-53A0-891D-170AEF7BE6FA}"/>
              </a:ext>
            </a:extLst>
          </p:cNvPr>
          <p:cNvSpPr txBox="1"/>
          <p:nvPr/>
        </p:nvSpPr>
        <p:spPr>
          <a:xfrm>
            <a:off x="641024" y="154033"/>
            <a:ext cx="11151908" cy="4924425"/>
          </a:xfrm>
          <a:prstGeom prst="rect">
            <a:avLst/>
          </a:prstGeom>
          <a:noFill/>
        </p:spPr>
        <p:txBody>
          <a:bodyPr wrap="square">
            <a:spAutoFit/>
          </a:bodyPr>
          <a:lstStyle/>
          <a:p>
            <a:r>
              <a:rPr lang="en-IN" sz="1600" dirty="0">
                <a:latin typeface="Arial Black" panose="020B0A04020102020204" pitchFamily="34" charset="0"/>
              </a:rPr>
              <a:t>Success Criteria</a:t>
            </a:r>
          </a:p>
          <a:p>
            <a:endParaRPr lang="en-IN" sz="2800" dirty="0">
              <a:latin typeface="Arial Black" panose="020B0A04020102020204" pitchFamily="34" charset="0"/>
            </a:endParaRPr>
          </a:p>
          <a:p>
            <a:r>
              <a:rPr lang="en-IN" sz="1400" dirty="0">
                <a:latin typeface="Arial" panose="020B0604020202020204" pitchFamily="34" charset="0"/>
                <a:cs typeface="Arial" panose="020B0604020202020204" pitchFamily="34" charset="0"/>
              </a:rPr>
              <a:t>The success criteria of this application based on certain key factors.</a:t>
            </a:r>
          </a:p>
          <a:p>
            <a:pPr marL="342900" indent="-342900">
              <a:buAutoNum type="arabicPeriod"/>
            </a:pPr>
            <a:r>
              <a:rPr lang="en-IN" sz="1400" dirty="0">
                <a:latin typeface="Arial" panose="020B0604020202020204" pitchFamily="34" charset="0"/>
                <a:cs typeface="Arial" panose="020B0604020202020204" pitchFamily="34" charset="0"/>
              </a:rPr>
              <a:t>User Experience (UX) &amp; Design</a:t>
            </a:r>
          </a:p>
          <a:p>
            <a:r>
              <a:rPr lang="en-IN" sz="1400" dirty="0">
                <a:latin typeface="Arial" panose="020B0604020202020204" pitchFamily="34" charset="0"/>
                <a:cs typeface="Arial" panose="020B0604020202020204" pitchFamily="34" charset="0"/>
              </a:rPr>
              <a:t>2. Core Banking Functionalities</a:t>
            </a:r>
          </a:p>
          <a:p>
            <a:r>
              <a:rPr lang="en-IN" sz="1400" dirty="0">
                <a:latin typeface="Arial" panose="020B0604020202020204" pitchFamily="34" charset="0"/>
                <a:cs typeface="Arial" panose="020B0604020202020204" pitchFamily="34" charset="0"/>
              </a:rPr>
              <a:t>3.Security and compliance-detection of suspicious activity and enabling the timely investigation ,mitigate risk and prevent the financial crime.</a:t>
            </a:r>
          </a:p>
          <a:p>
            <a:r>
              <a:rPr lang="en-IN" sz="1400" dirty="0">
                <a:latin typeface="Arial" panose="020B0604020202020204" pitchFamily="34" charset="0"/>
                <a:cs typeface="Arial" panose="020B0604020202020204" pitchFamily="34" charset="0"/>
              </a:rPr>
              <a:t>4.Risk mitigation associated with their transaction and customer activity safeguard their financial stability and reputation.</a:t>
            </a:r>
          </a:p>
          <a:p>
            <a:r>
              <a:rPr lang="en-IN" sz="1400" dirty="0">
                <a:latin typeface="Arial" panose="020B0604020202020204" pitchFamily="34" charset="0"/>
                <a:cs typeface="Arial" panose="020B0604020202020204" pitchFamily="34" charset="0"/>
              </a:rPr>
              <a:t>5.Enhance the integrity of financial transaction by detecting and preventing financial crimes which maintains trust and confidence in the industry.</a:t>
            </a:r>
          </a:p>
          <a:p>
            <a:r>
              <a:rPr lang="en-IN" sz="1400" dirty="0">
                <a:latin typeface="Arial" panose="020B0604020202020204" pitchFamily="34" charset="0"/>
                <a:cs typeface="Arial" panose="020B0604020202020204" pitchFamily="34" charset="0"/>
              </a:rPr>
              <a:t>6. Performance &amp; Reliability</a:t>
            </a:r>
          </a:p>
          <a:p>
            <a:r>
              <a:rPr lang="en-IN" sz="1400" dirty="0">
                <a:latin typeface="Arial" panose="020B0604020202020204" pitchFamily="34" charset="0"/>
                <a:cs typeface="Arial" panose="020B0604020202020204" pitchFamily="34" charset="0"/>
              </a:rPr>
              <a:t>7. Adoption &amp; Market Penetration</a:t>
            </a:r>
          </a:p>
          <a:p>
            <a:r>
              <a:rPr lang="en-IN"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 Performance Metrics</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App Load Time: Ideally, under 3 seconds for the main dashboard.</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Transaction Speed: Money transfers and payments should process in real-time.</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Crash Rate: Should be less than 1% for a seamless experience.</a:t>
            </a:r>
          </a:p>
          <a:p>
            <a:pPr>
              <a:buFont typeface="Arial" panose="020B0604020202020204" pitchFamily="34" charset="0"/>
              <a:buChar char="•"/>
            </a:pPr>
            <a:r>
              <a:rPr lang="en-US" sz="1400" dirty="0">
                <a:latin typeface="Arial" panose="020B0604020202020204" pitchFamily="34" charset="0"/>
                <a:cs typeface="Arial" panose="020B0604020202020204" pitchFamily="34" charset="0"/>
              </a:rPr>
              <a:t>User Adoption &amp; Retention: High active user rate and lower churn rate.</a:t>
            </a:r>
          </a:p>
          <a:p>
            <a:r>
              <a:rPr lang="en-US" sz="1400" dirty="0">
                <a:latin typeface="Arial" panose="020B0604020202020204" pitchFamily="34" charset="0"/>
                <a:cs typeface="Arial" panose="020B0604020202020204" pitchFamily="34" charset="0"/>
              </a:rPr>
              <a:t>9.</a:t>
            </a:r>
            <a:r>
              <a:rPr lang="en-IN" sz="1400" dirty="0">
                <a:latin typeface="Arial" panose="020B0604020202020204" pitchFamily="34" charset="0"/>
                <a:cs typeface="Arial" panose="020B0604020202020204" pitchFamily="34" charset="0"/>
              </a:rPr>
              <a:t> Customer Satisfaction &amp; Feedback</a:t>
            </a:r>
            <a:endParaRPr lang="en-US" sz="1400" dirty="0">
              <a:latin typeface="Arial" panose="020B0604020202020204" pitchFamily="34" charset="0"/>
              <a:cs typeface="Arial" panose="020B0604020202020204" pitchFamily="34" charset="0"/>
            </a:endParaRPr>
          </a:p>
          <a:p>
            <a:endParaRPr lang="en-IN" sz="18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47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F5A946B-6585-26AC-1467-29821354A7C9}"/>
              </a:ext>
            </a:extLst>
          </p:cNvPr>
          <p:cNvSpPr txBox="1"/>
          <p:nvPr/>
        </p:nvSpPr>
        <p:spPr>
          <a:xfrm>
            <a:off x="492551" y="71414"/>
            <a:ext cx="6094428" cy="369332"/>
          </a:xfrm>
          <a:prstGeom prst="rect">
            <a:avLst/>
          </a:prstGeom>
          <a:noFill/>
        </p:spPr>
        <p:txBody>
          <a:bodyPr wrap="square">
            <a:spAutoFit/>
          </a:bodyPr>
          <a:lstStyle/>
          <a:p>
            <a:r>
              <a:rPr lang="en-US" sz="1800" b="1" dirty="0">
                <a:highlight>
                  <a:srgbClr val="FFFF00"/>
                </a:highlight>
                <a:latin typeface="Arial" panose="020B0604020202020204" pitchFamily="34" charset="0"/>
                <a:cs typeface="Arial" panose="020B0604020202020204" pitchFamily="34" charset="0"/>
              </a:rPr>
              <a:t>Methods and Approaches:: Phases of waterfall model </a:t>
            </a:r>
            <a:endParaRPr lang="en-IN" dirty="0">
              <a:highlight>
                <a:srgbClr val="FFFF00"/>
              </a:highlight>
            </a:endParaRPr>
          </a:p>
        </p:txBody>
      </p:sp>
      <p:sp>
        <p:nvSpPr>
          <p:cNvPr id="8" name="TextBox 7">
            <a:extLst>
              <a:ext uri="{FF2B5EF4-FFF2-40B4-BE49-F238E27FC236}">
                <a16:creationId xmlns:a16="http://schemas.microsoft.com/office/drawing/2014/main" id="{A12063EC-C88E-346C-EAC6-A64694466133}"/>
              </a:ext>
            </a:extLst>
          </p:cNvPr>
          <p:cNvSpPr txBox="1"/>
          <p:nvPr/>
        </p:nvSpPr>
        <p:spPr>
          <a:xfrm>
            <a:off x="492551" y="613374"/>
            <a:ext cx="6094428" cy="1169551"/>
          </a:xfrm>
          <a:prstGeom prst="rect">
            <a:avLst/>
          </a:prstGeom>
          <a:noFill/>
        </p:spPr>
        <p:txBody>
          <a:bodyPr wrap="square">
            <a:spAutoFit/>
          </a:bodyPr>
          <a:lstStyle/>
          <a:p>
            <a:r>
              <a:rPr lang="en-US" sz="1400" dirty="0">
                <a:latin typeface="Arial" panose="020B0604020202020204" pitchFamily="34" charset="0"/>
                <a:cs typeface="Arial" panose="020B0604020202020204" pitchFamily="34" charset="0"/>
              </a:rPr>
              <a:t>Requirement Gathering</a:t>
            </a:r>
          </a:p>
          <a:p>
            <a:r>
              <a:rPr lang="en-US" sz="1400" dirty="0">
                <a:latin typeface="Arial" panose="020B0604020202020204" pitchFamily="34" charset="0"/>
                <a:cs typeface="Arial" panose="020B0604020202020204" pitchFamily="34" charset="0"/>
              </a:rPr>
              <a:t>Requirement Analysis</a:t>
            </a:r>
          </a:p>
          <a:p>
            <a:r>
              <a:rPr lang="en-US" sz="1400" dirty="0">
                <a:latin typeface="Arial" panose="020B0604020202020204" pitchFamily="34" charset="0"/>
                <a:cs typeface="Arial" panose="020B0604020202020204" pitchFamily="34" charset="0"/>
              </a:rPr>
              <a:t>Design</a:t>
            </a:r>
          </a:p>
          <a:p>
            <a:r>
              <a:rPr lang="en-US" sz="1400" dirty="0">
                <a:latin typeface="Arial" panose="020B0604020202020204" pitchFamily="34" charset="0"/>
                <a:cs typeface="Arial" panose="020B0604020202020204" pitchFamily="34" charset="0"/>
              </a:rPr>
              <a:t>Development</a:t>
            </a:r>
          </a:p>
          <a:p>
            <a:r>
              <a:rPr lang="en-US" sz="1400" dirty="0">
                <a:latin typeface="Arial" panose="020B0604020202020204" pitchFamily="34" charset="0"/>
                <a:cs typeface="Arial" panose="020B0604020202020204" pitchFamily="34" charset="0"/>
              </a:rPr>
              <a:t>Testing.</a:t>
            </a:r>
          </a:p>
        </p:txBody>
      </p:sp>
      <p:sp>
        <p:nvSpPr>
          <p:cNvPr id="3" name="Slide Number Placeholder 2">
            <a:extLst>
              <a:ext uri="{FF2B5EF4-FFF2-40B4-BE49-F238E27FC236}">
                <a16:creationId xmlns:a16="http://schemas.microsoft.com/office/drawing/2014/main" id="{9EF2D127-2A29-0081-3E89-3FBA4FF89E8C}"/>
              </a:ext>
            </a:extLst>
          </p:cNvPr>
          <p:cNvSpPr>
            <a:spLocks noGrp="1"/>
          </p:cNvSpPr>
          <p:nvPr>
            <p:ph type="sldNum" sz="quarter" idx="12"/>
          </p:nvPr>
        </p:nvSpPr>
        <p:spPr/>
        <p:txBody>
          <a:bodyPr/>
          <a:lstStyle/>
          <a:p>
            <a:fld id="{15782E55-5556-4425-99B2-F41765D58D1D}" type="slidenum">
              <a:rPr lang="en-IN" smtClean="0"/>
              <a:t>6</a:t>
            </a:fld>
            <a:endParaRPr lang="en-IN"/>
          </a:p>
        </p:txBody>
      </p:sp>
      <p:sp>
        <p:nvSpPr>
          <p:cNvPr id="5" name="TextBox 4">
            <a:extLst>
              <a:ext uri="{FF2B5EF4-FFF2-40B4-BE49-F238E27FC236}">
                <a16:creationId xmlns:a16="http://schemas.microsoft.com/office/drawing/2014/main" id="{D7E3D977-FD3B-AF55-E726-3EFB1309FE3E}"/>
              </a:ext>
            </a:extLst>
          </p:cNvPr>
          <p:cNvSpPr txBox="1"/>
          <p:nvPr/>
        </p:nvSpPr>
        <p:spPr>
          <a:xfrm>
            <a:off x="575034" y="1955553"/>
            <a:ext cx="10067827" cy="6832640"/>
          </a:xfrm>
          <a:prstGeom prst="rect">
            <a:avLst/>
          </a:prstGeom>
          <a:noFill/>
        </p:spPr>
        <p:txBody>
          <a:bodyPr wrap="square" rtlCol="0">
            <a:spAutoFit/>
          </a:bodyPr>
          <a:lstStyle/>
          <a:p>
            <a:r>
              <a:rPr lang="en-US" dirty="0">
                <a:highlight>
                  <a:srgbClr val="FFFF00"/>
                </a:highlight>
              </a:rPr>
              <a:t>As a BA we can perform GAP Analysis for Kotak Mobile Application</a:t>
            </a:r>
          </a:p>
          <a:p>
            <a:endParaRPr lang="en-US" dirty="0">
              <a:highlight>
                <a:srgbClr val="FFFF00"/>
              </a:highlight>
            </a:endParaRPr>
          </a:p>
          <a:p>
            <a:r>
              <a:rPr lang="en-US" sz="1400" dirty="0">
                <a:latin typeface="Arial" panose="020B0604020202020204" pitchFamily="34" charset="0"/>
                <a:cs typeface="Arial" panose="020B0604020202020204" pitchFamily="34" charset="0"/>
              </a:rPr>
              <a:t>A </a:t>
            </a:r>
            <a:r>
              <a:rPr lang="en-US" sz="1400" b="1" dirty="0">
                <a:latin typeface="Arial" panose="020B0604020202020204" pitchFamily="34" charset="0"/>
                <a:cs typeface="Arial" panose="020B0604020202020204" pitchFamily="34" charset="0"/>
              </a:rPr>
              <a:t>Gap Analysis</a:t>
            </a:r>
            <a:r>
              <a:rPr lang="en-US" sz="1400" dirty="0">
                <a:latin typeface="Arial" panose="020B0604020202020204" pitchFamily="34" charset="0"/>
                <a:cs typeface="Arial" panose="020B0604020202020204" pitchFamily="34" charset="0"/>
              </a:rPr>
              <a:t> for the </a:t>
            </a:r>
            <a:r>
              <a:rPr lang="en-US" sz="1400" b="1" dirty="0">
                <a:latin typeface="Arial" panose="020B0604020202020204" pitchFamily="34" charset="0"/>
                <a:cs typeface="Arial" panose="020B0604020202020204" pitchFamily="34" charset="0"/>
              </a:rPr>
              <a:t>Kotak Mobile Banking Application</a:t>
            </a:r>
            <a:r>
              <a:rPr lang="en-US" sz="1400" dirty="0">
                <a:latin typeface="Arial" panose="020B0604020202020204" pitchFamily="34" charset="0"/>
                <a:cs typeface="Arial" panose="020B0604020202020204" pitchFamily="34" charset="0"/>
              </a:rPr>
              <a:t> identifies the gaps between the current state of the app (its performance, features, and customer experience) and the desired future state (its ideal performance, features, and market positioning). This analysis helps pinpoint areas that need improvement to enhance user satisfaction, competitiveness, and alignment with business goals.</a:t>
            </a:r>
          </a:p>
          <a:p>
            <a:endParaRPr lang="en-US" sz="1400" dirty="0">
              <a:latin typeface="Arial" panose="020B0604020202020204" pitchFamily="34" charset="0"/>
              <a:cs typeface="Arial" panose="020B0604020202020204" pitchFamily="34" charset="0"/>
            </a:endParaRPr>
          </a:p>
          <a:p>
            <a:r>
              <a:rPr lang="en-US" sz="1400" dirty="0">
                <a:highlight>
                  <a:srgbClr val="FFFF00"/>
                </a:highlight>
              </a:rPr>
              <a:t>As a BA we can do elicitation technique to gather , Analysis or design for Kotak Mobile Application</a:t>
            </a:r>
          </a:p>
          <a:p>
            <a:endParaRPr lang="en-US" sz="1400" dirty="0">
              <a:highlight>
                <a:srgbClr val="FFFF00"/>
              </a:highlight>
            </a:endParaRPr>
          </a:p>
          <a:p>
            <a:r>
              <a:rPr lang="en-US" sz="1400" dirty="0">
                <a:highlight>
                  <a:srgbClr val="FFFF00"/>
                </a:highlight>
              </a:rPr>
              <a:t>In elicitation technique we will perform </a:t>
            </a:r>
          </a:p>
          <a:p>
            <a:endParaRPr lang="en-US" sz="1400" dirty="0">
              <a:highlight>
                <a:srgbClr val="FFFF00"/>
              </a:highlight>
            </a:endParaRPr>
          </a:p>
          <a:p>
            <a:r>
              <a:rPr lang="en-US" sz="1400" dirty="0"/>
              <a:t>Active and good listening</a:t>
            </a:r>
          </a:p>
          <a:p>
            <a:r>
              <a:rPr lang="en-US" sz="1400" dirty="0"/>
              <a:t>Document analysis</a:t>
            </a:r>
          </a:p>
          <a:p>
            <a:r>
              <a:rPr lang="en-US" sz="1400" dirty="0"/>
              <a:t>Asking questions </a:t>
            </a:r>
          </a:p>
          <a:p>
            <a:r>
              <a:rPr lang="en-US" sz="1400" dirty="0"/>
              <a:t>Brainstorming</a:t>
            </a:r>
          </a:p>
          <a:p>
            <a:r>
              <a:rPr lang="en-US" sz="1400" dirty="0"/>
              <a:t>Interview</a:t>
            </a:r>
          </a:p>
          <a:p>
            <a:endParaRPr lang="en-US" sz="1400" dirty="0">
              <a:highlight>
                <a:srgbClr val="FFFF00"/>
              </a:highlight>
              <a:latin typeface="Arial" panose="020B0604020202020204" pitchFamily="34" charset="0"/>
              <a:cs typeface="Arial" panose="020B0604020202020204" pitchFamily="34" charset="0"/>
            </a:endParaRPr>
          </a:p>
          <a:p>
            <a:endParaRPr lang="en-US" sz="1400" dirty="0">
              <a:highlight>
                <a:srgbClr val="FFFF00"/>
              </a:highlight>
            </a:endParaRPr>
          </a:p>
          <a:p>
            <a:endParaRPr lang="en-US" sz="1400" dirty="0">
              <a:highlight>
                <a:srgbClr val="FFFF00"/>
              </a:highlight>
            </a:endParaRPr>
          </a:p>
          <a:p>
            <a:endParaRPr lang="en-US" sz="1400" dirty="0">
              <a:latin typeface="Arial" panose="020B0604020202020204" pitchFamily="34" charset="0"/>
              <a:cs typeface="Arial" panose="020B0604020202020204" pitchFamily="34" charset="0"/>
            </a:endParaRPr>
          </a:p>
          <a:p>
            <a:endParaRPr lang="en-US" sz="1400" dirty="0">
              <a:highlight>
                <a:srgbClr val="FFFF00"/>
              </a:highlight>
              <a:latin typeface="Arial" panose="020B0604020202020204" pitchFamily="34" charset="0"/>
              <a:cs typeface="Arial" panose="020B0604020202020204" pitchFamily="34" charset="0"/>
            </a:endParaRPr>
          </a:p>
          <a:p>
            <a:endParaRPr lang="en-US" sz="1400" dirty="0">
              <a:highlight>
                <a:srgbClr val="FFFF00"/>
              </a:highlight>
              <a:latin typeface="Arial" panose="020B0604020202020204" pitchFamily="34" charset="0"/>
              <a:cs typeface="Arial" panose="020B0604020202020204" pitchFamily="34" charset="0"/>
            </a:endParaRPr>
          </a:p>
          <a:p>
            <a:endParaRPr lang="en-US" sz="1400" dirty="0">
              <a:highlight>
                <a:srgbClr val="FFFF00"/>
              </a:highlight>
              <a:latin typeface="Arial" panose="020B0604020202020204" pitchFamily="34" charset="0"/>
              <a:cs typeface="Arial" panose="020B0604020202020204" pitchFamily="34" charset="0"/>
            </a:endParaRPr>
          </a:p>
          <a:p>
            <a:endParaRPr lang="en-US" dirty="0">
              <a:highlight>
                <a:srgbClr val="FFFF00"/>
              </a:highlight>
            </a:endParaRPr>
          </a:p>
          <a:p>
            <a:endParaRPr lang="en-US" dirty="0">
              <a:highlight>
                <a:srgbClr val="FFFF00"/>
              </a:highlight>
            </a:endParaRPr>
          </a:p>
          <a:p>
            <a:endParaRPr lang="en-US" dirty="0">
              <a:highlight>
                <a:srgbClr val="FFFF00"/>
              </a:highlight>
            </a:endParaRPr>
          </a:p>
          <a:p>
            <a:endParaRPr lang="en-US" dirty="0">
              <a:highlight>
                <a:srgbClr val="FFFF00"/>
              </a:highlight>
            </a:endParaRPr>
          </a:p>
          <a:p>
            <a:endParaRPr lang="en-US" dirty="0">
              <a:highlight>
                <a:srgbClr val="FFFF00"/>
              </a:highlight>
            </a:endParaRPr>
          </a:p>
          <a:p>
            <a:endParaRPr lang="en-US" dirty="0">
              <a:highlight>
                <a:srgbClr val="FFFF00"/>
              </a:highlight>
            </a:endParaRPr>
          </a:p>
        </p:txBody>
      </p:sp>
    </p:spTree>
    <p:extLst>
      <p:ext uri="{BB962C8B-B14F-4D97-AF65-F5344CB8AC3E}">
        <p14:creationId xmlns:p14="http://schemas.microsoft.com/office/powerpoint/2010/main" val="739689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2824A4-59AC-34D3-8A28-03DD2633E5EC}"/>
              </a:ext>
            </a:extLst>
          </p:cNvPr>
          <p:cNvSpPr txBox="1"/>
          <p:nvPr/>
        </p:nvSpPr>
        <p:spPr>
          <a:xfrm>
            <a:off x="518475" y="187053"/>
            <a:ext cx="4119513" cy="369332"/>
          </a:xfrm>
          <a:prstGeom prst="rect">
            <a:avLst/>
          </a:prstGeom>
          <a:noFill/>
        </p:spPr>
        <p:txBody>
          <a:bodyPr wrap="square" rtlCol="0">
            <a:spAutoFit/>
          </a:bodyPr>
          <a:lstStyle/>
          <a:p>
            <a:r>
              <a:rPr lang="en-US" dirty="0">
                <a:highlight>
                  <a:srgbClr val="FFFF00"/>
                </a:highlight>
              </a:rPr>
              <a:t>As a BA we can perform SWOT Analysis</a:t>
            </a:r>
            <a:endParaRPr lang="en-IN" dirty="0">
              <a:highlight>
                <a:srgbClr val="FFFF00"/>
              </a:highlight>
            </a:endParaRPr>
          </a:p>
        </p:txBody>
      </p:sp>
      <p:graphicFrame>
        <p:nvGraphicFramePr>
          <p:cNvPr id="7" name="Table 6">
            <a:extLst>
              <a:ext uri="{FF2B5EF4-FFF2-40B4-BE49-F238E27FC236}">
                <a16:creationId xmlns:a16="http://schemas.microsoft.com/office/drawing/2014/main" id="{E76AB81B-1DA4-1C80-D4E3-97E014217772}"/>
              </a:ext>
            </a:extLst>
          </p:cNvPr>
          <p:cNvGraphicFramePr>
            <a:graphicFrameLocks noGrp="1"/>
          </p:cNvGraphicFramePr>
          <p:nvPr>
            <p:extLst>
              <p:ext uri="{D42A27DB-BD31-4B8C-83A1-F6EECF244321}">
                <p14:modId xmlns:p14="http://schemas.microsoft.com/office/powerpoint/2010/main" val="2727650468"/>
              </p:ext>
            </p:extLst>
          </p:nvPr>
        </p:nvGraphicFramePr>
        <p:xfrm>
          <a:off x="542041" y="756119"/>
          <a:ext cx="11086709" cy="2625939"/>
        </p:xfrm>
        <a:graphic>
          <a:graphicData uri="http://schemas.openxmlformats.org/drawingml/2006/table">
            <a:tbl>
              <a:tblPr/>
              <a:tblGrid>
                <a:gridCol w="5504357">
                  <a:extLst>
                    <a:ext uri="{9D8B030D-6E8A-4147-A177-3AD203B41FA5}">
                      <a16:colId xmlns:a16="http://schemas.microsoft.com/office/drawing/2014/main" val="246849209"/>
                    </a:ext>
                  </a:extLst>
                </a:gridCol>
                <a:gridCol w="5582352">
                  <a:extLst>
                    <a:ext uri="{9D8B030D-6E8A-4147-A177-3AD203B41FA5}">
                      <a16:colId xmlns:a16="http://schemas.microsoft.com/office/drawing/2014/main" val="3786721530"/>
                    </a:ext>
                  </a:extLst>
                </a:gridCol>
              </a:tblGrid>
              <a:tr h="339939">
                <a:tc>
                  <a:txBody>
                    <a:bodyPr/>
                    <a:lstStyle/>
                    <a:p>
                      <a:r>
                        <a:rPr lang="en-IN" sz="1600" b="1" dirty="0"/>
                        <a:t>Strengths</a:t>
                      </a:r>
                      <a:endParaRPr lang="en-IN" sz="1600" dirty="0"/>
                    </a:p>
                  </a:txBody>
                  <a:tcPr anchor="ctr">
                    <a:lnL>
                      <a:noFill/>
                    </a:lnL>
                    <a:lnR>
                      <a:noFill/>
                    </a:lnR>
                    <a:lnT>
                      <a:noFill/>
                    </a:lnT>
                    <a:lnB>
                      <a:noFill/>
                    </a:lnB>
                    <a:noFill/>
                  </a:tcPr>
                </a:tc>
                <a:tc>
                  <a:txBody>
                    <a:bodyPr/>
                    <a:lstStyle/>
                    <a:p>
                      <a:r>
                        <a:rPr lang="en-IN" sz="1600" b="1" dirty="0"/>
                        <a:t>Weaknesses</a:t>
                      </a:r>
                      <a:endParaRPr lang="en-IN" sz="1600" dirty="0"/>
                    </a:p>
                  </a:txBody>
                  <a:tcPr anchor="ctr">
                    <a:lnL>
                      <a:noFill/>
                    </a:lnL>
                    <a:lnR>
                      <a:noFill/>
                    </a:lnR>
                    <a:lnT>
                      <a:noFill/>
                    </a:lnT>
                    <a:lnB>
                      <a:noFill/>
                    </a:lnB>
                    <a:noFill/>
                  </a:tcPr>
                </a:tc>
                <a:extLst>
                  <a:ext uri="{0D108BD9-81ED-4DB2-BD59-A6C34878D82A}">
                    <a16:rowId xmlns:a16="http://schemas.microsoft.com/office/drawing/2014/main" val="3509200030"/>
                  </a:ext>
                </a:extLst>
              </a:tr>
              <a:tr h="254954">
                <a:tc>
                  <a:txBody>
                    <a:bodyPr/>
                    <a:lstStyle/>
                    <a:p>
                      <a:r>
                        <a:rPr lang="en-US" sz="1200" dirty="0"/>
                        <a:t>1. Strong brand reputation of Kotak Mahindra Bank.</a:t>
                      </a:r>
                    </a:p>
                  </a:txBody>
                  <a:tcPr anchor="ctr">
                    <a:lnL>
                      <a:noFill/>
                    </a:lnL>
                    <a:lnR>
                      <a:noFill/>
                    </a:lnR>
                    <a:lnT>
                      <a:noFill/>
                    </a:lnT>
                    <a:lnB>
                      <a:noFill/>
                    </a:lnB>
                    <a:noFill/>
                  </a:tcPr>
                </a:tc>
                <a:tc>
                  <a:txBody>
                    <a:bodyPr/>
                    <a:lstStyle/>
                    <a:p>
                      <a:r>
                        <a:rPr lang="en-US" sz="1200"/>
                        <a:t>1. Occasional technical glitches (slow loading, crashes, bugs).</a:t>
                      </a:r>
                    </a:p>
                  </a:txBody>
                  <a:tcPr anchor="ctr">
                    <a:lnL>
                      <a:noFill/>
                    </a:lnL>
                    <a:lnR>
                      <a:noFill/>
                    </a:lnR>
                    <a:lnT>
                      <a:noFill/>
                    </a:lnT>
                    <a:lnB>
                      <a:noFill/>
                    </a:lnB>
                    <a:noFill/>
                  </a:tcPr>
                </a:tc>
                <a:extLst>
                  <a:ext uri="{0D108BD9-81ED-4DB2-BD59-A6C34878D82A}">
                    <a16:rowId xmlns:a16="http://schemas.microsoft.com/office/drawing/2014/main" val="2639072028"/>
                  </a:ext>
                </a:extLst>
              </a:tr>
              <a:tr h="254954">
                <a:tc>
                  <a:txBody>
                    <a:bodyPr/>
                    <a:lstStyle/>
                    <a:p>
                      <a:r>
                        <a:rPr lang="en-US" sz="1200" dirty="0"/>
                        <a:t>2. Robust security features (multi-factor authentication, encryption).</a:t>
                      </a:r>
                    </a:p>
                  </a:txBody>
                  <a:tcPr anchor="ctr">
                    <a:lnL>
                      <a:noFill/>
                    </a:lnL>
                    <a:lnR>
                      <a:noFill/>
                    </a:lnR>
                    <a:lnT>
                      <a:noFill/>
                    </a:lnT>
                    <a:lnB>
                      <a:noFill/>
                    </a:lnB>
                    <a:noFill/>
                  </a:tcPr>
                </a:tc>
                <a:tc>
                  <a:txBody>
                    <a:bodyPr/>
                    <a:lstStyle/>
                    <a:p>
                      <a:r>
                        <a:rPr lang="en-US" sz="1200"/>
                        <a:t>2. Learning curve for new users, especially for advanced features.</a:t>
                      </a:r>
                    </a:p>
                  </a:txBody>
                  <a:tcPr anchor="ctr">
                    <a:lnL>
                      <a:noFill/>
                    </a:lnL>
                    <a:lnR>
                      <a:noFill/>
                    </a:lnR>
                    <a:lnT>
                      <a:noFill/>
                    </a:lnT>
                    <a:lnB>
                      <a:noFill/>
                    </a:lnB>
                    <a:noFill/>
                  </a:tcPr>
                </a:tc>
                <a:extLst>
                  <a:ext uri="{0D108BD9-81ED-4DB2-BD59-A6C34878D82A}">
                    <a16:rowId xmlns:a16="http://schemas.microsoft.com/office/drawing/2014/main" val="3250901020"/>
                  </a:ext>
                </a:extLst>
              </a:tr>
              <a:tr h="254954">
                <a:tc>
                  <a:txBody>
                    <a:bodyPr/>
                    <a:lstStyle/>
                    <a:p>
                      <a:r>
                        <a:rPr lang="en-US" sz="1200" dirty="0"/>
                        <a:t>3. Comprehensive banking services (fund transfers, bill payments, investments).</a:t>
                      </a:r>
                    </a:p>
                  </a:txBody>
                  <a:tcPr anchor="ctr">
                    <a:lnL>
                      <a:noFill/>
                    </a:lnL>
                    <a:lnR>
                      <a:noFill/>
                    </a:lnR>
                    <a:lnT>
                      <a:noFill/>
                    </a:lnT>
                    <a:lnB>
                      <a:noFill/>
                    </a:lnB>
                    <a:noFill/>
                  </a:tcPr>
                </a:tc>
                <a:tc>
                  <a:txBody>
                    <a:bodyPr/>
                    <a:lstStyle/>
                    <a:p>
                      <a:r>
                        <a:rPr lang="en-US" sz="1200" dirty="0"/>
                        <a:t>3. Limited personalization in the app.</a:t>
                      </a:r>
                    </a:p>
                  </a:txBody>
                  <a:tcPr anchor="ctr">
                    <a:lnL>
                      <a:noFill/>
                    </a:lnL>
                    <a:lnR>
                      <a:noFill/>
                    </a:lnR>
                    <a:lnT>
                      <a:noFill/>
                    </a:lnT>
                    <a:lnB>
                      <a:noFill/>
                    </a:lnB>
                    <a:noFill/>
                  </a:tcPr>
                </a:tc>
                <a:extLst>
                  <a:ext uri="{0D108BD9-81ED-4DB2-BD59-A6C34878D82A}">
                    <a16:rowId xmlns:a16="http://schemas.microsoft.com/office/drawing/2014/main" val="4252335981"/>
                  </a:ext>
                </a:extLst>
              </a:tr>
              <a:tr h="254954">
                <a:tc>
                  <a:txBody>
                    <a:bodyPr/>
                    <a:lstStyle/>
                    <a:p>
                      <a:r>
                        <a:rPr lang="en-US" sz="1200"/>
                        <a:t>4. User-friendly interface and easy navigation.</a:t>
                      </a:r>
                    </a:p>
                  </a:txBody>
                  <a:tcPr anchor="ctr">
                    <a:lnL>
                      <a:noFill/>
                    </a:lnL>
                    <a:lnR>
                      <a:noFill/>
                    </a:lnR>
                    <a:lnT>
                      <a:noFill/>
                    </a:lnT>
                    <a:lnB>
                      <a:noFill/>
                    </a:lnB>
                    <a:noFill/>
                  </a:tcPr>
                </a:tc>
                <a:tc>
                  <a:txBody>
                    <a:bodyPr/>
                    <a:lstStyle/>
                    <a:p>
                      <a:r>
                        <a:rPr lang="en-IN" sz="1200" dirty="0"/>
                        <a:t>4. Dependent on a stable internet connection.</a:t>
                      </a:r>
                    </a:p>
                  </a:txBody>
                  <a:tcPr anchor="ctr">
                    <a:lnL>
                      <a:noFill/>
                    </a:lnL>
                    <a:lnR>
                      <a:noFill/>
                    </a:lnR>
                    <a:lnT>
                      <a:noFill/>
                    </a:lnT>
                    <a:lnB>
                      <a:noFill/>
                    </a:lnB>
                    <a:noFill/>
                  </a:tcPr>
                </a:tc>
                <a:extLst>
                  <a:ext uri="{0D108BD9-81ED-4DB2-BD59-A6C34878D82A}">
                    <a16:rowId xmlns:a16="http://schemas.microsoft.com/office/drawing/2014/main" val="2520253574"/>
                  </a:ext>
                </a:extLst>
              </a:tr>
              <a:tr h="254954">
                <a:tc>
                  <a:txBody>
                    <a:bodyPr/>
                    <a:lstStyle/>
                    <a:p>
                      <a:r>
                        <a:rPr lang="en-US" sz="1200" dirty="0"/>
                        <a:t>5. Wide user base and customer reach.</a:t>
                      </a:r>
                    </a:p>
                  </a:txBody>
                  <a:tcPr anchor="ctr">
                    <a:lnL>
                      <a:noFill/>
                    </a:lnL>
                    <a:lnR>
                      <a:noFill/>
                    </a:lnR>
                    <a:lnT>
                      <a:noFill/>
                    </a:lnT>
                    <a:lnB>
                      <a:noFill/>
                    </a:lnB>
                    <a:noFill/>
                  </a:tcPr>
                </a:tc>
                <a:tc>
                  <a:txBody>
                    <a:bodyPr/>
                    <a:lstStyle/>
                    <a:p>
                      <a:r>
                        <a:rPr lang="en-US" sz="1200" dirty="0"/>
                        <a:t>5. Complexity for non-tech-savvy users in using advanced features.</a:t>
                      </a:r>
                    </a:p>
                  </a:txBody>
                  <a:tcPr anchor="ctr">
                    <a:lnL>
                      <a:noFill/>
                    </a:lnL>
                    <a:lnR>
                      <a:noFill/>
                    </a:lnR>
                    <a:lnT>
                      <a:noFill/>
                    </a:lnT>
                    <a:lnB>
                      <a:noFill/>
                    </a:lnB>
                    <a:noFill/>
                  </a:tcPr>
                </a:tc>
                <a:extLst>
                  <a:ext uri="{0D108BD9-81ED-4DB2-BD59-A6C34878D82A}">
                    <a16:rowId xmlns:a16="http://schemas.microsoft.com/office/drawing/2014/main" val="3312884280"/>
                  </a:ext>
                </a:extLst>
              </a:tr>
              <a:tr h="339939">
                <a:tc>
                  <a:txBody>
                    <a:bodyPr/>
                    <a:lstStyle/>
                    <a:p>
                      <a:r>
                        <a:rPr lang="en-US" sz="1200" dirty="0"/>
                        <a:t>6. Seamless integration with other Kotak products (e.g., Kotak Securities).</a:t>
                      </a:r>
                    </a:p>
                  </a:txBody>
                  <a:tcPr anchor="ctr">
                    <a:lnL>
                      <a:noFill/>
                    </a:lnL>
                    <a:lnR>
                      <a:noFill/>
                    </a:lnR>
                    <a:lnT>
                      <a:noFill/>
                    </a:lnT>
                    <a:lnB>
                      <a:noFill/>
                    </a:lnB>
                    <a:noFill/>
                  </a:tcPr>
                </a:tc>
                <a:tc>
                  <a:txBody>
                    <a:bodyPr/>
                    <a:lstStyle/>
                    <a:p>
                      <a:endParaRPr lang="en-IN" dirty="0"/>
                    </a:p>
                  </a:txBody>
                  <a:tcPr anchor="ctr">
                    <a:lnL>
                      <a:noFill/>
                    </a:lnL>
                    <a:lnR>
                      <a:noFill/>
                    </a:lnR>
                    <a:lnT>
                      <a:noFill/>
                    </a:lnT>
                    <a:lnB>
                      <a:noFill/>
                    </a:lnB>
                    <a:noFill/>
                  </a:tcPr>
                </a:tc>
                <a:extLst>
                  <a:ext uri="{0D108BD9-81ED-4DB2-BD59-A6C34878D82A}">
                    <a16:rowId xmlns:a16="http://schemas.microsoft.com/office/drawing/2014/main" val="2031448491"/>
                  </a:ext>
                </a:extLst>
              </a:tr>
              <a:tr h="339939">
                <a:tc>
                  <a:txBody>
                    <a:bodyPr/>
                    <a:lstStyle/>
                    <a:p>
                      <a:r>
                        <a:rPr lang="en-US" sz="1200" dirty="0"/>
                        <a:t>7. Multi-platform compatibility (Android and iOS).</a:t>
                      </a:r>
                    </a:p>
                  </a:txBody>
                  <a:tcPr anchor="ctr">
                    <a:lnL>
                      <a:noFill/>
                    </a:lnL>
                    <a:lnR>
                      <a:noFill/>
                    </a:lnR>
                    <a:lnT>
                      <a:noFill/>
                    </a:lnT>
                    <a:lnB>
                      <a:noFill/>
                    </a:lnB>
                    <a:noFill/>
                  </a:tcPr>
                </a:tc>
                <a:tc>
                  <a:txBody>
                    <a:bodyPr/>
                    <a:lstStyle/>
                    <a:p>
                      <a:endParaRPr lang="en-IN" dirty="0"/>
                    </a:p>
                  </a:txBody>
                  <a:tcPr anchor="ctr">
                    <a:lnL>
                      <a:noFill/>
                    </a:lnL>
                    <a:lnR>
                      <a:noFill/>
                    </a:lnR>
                    <a:lnT>
                      <a:noFill/>
                    </a:lnT>
                    <a:lnB>
                      <a:noFill/>
                    </a:lnB>
                    <a:noFill/>
                  </a:tcPr>
                </a:tc>
                <a:extLst>
                  <a:ext uri="{0D108BD9-81ED-4DB2-BD59-A6C34878D82A}">
                    <a16:rowId xmlns:a16="http://schemas.microsoft.com/office/drawing/2014/main" val="2368943739"/>
                  </a:ext>
                </a:extLst>
              </a:tr>
            </a:tbl>
          </a:graphicData>
        </a:graphic>
      </p:graphicFrame>
      <p:graphicFrame>
        <p:nvGraphicFramePr>
          <p:cNvPr id="8" name="Table 7">
            <a:extLst>
              <a:ext uri="{FF2B5EF4-FFF2-40B4-BE49-F238E27FC236}">
                <a16:creationId xmlns:a16="http://schemas.microsoft.com/office/drawing/2014/main" id="{96EE1CC8-8DD6-63ED-C173-FCD8D0A4DBA0}"/>
              </a:ext>
            </a:extLst>
          </p:cNvPr>
          <p:cNvGraphicFramePr>
            <a:graphicFrameLocks noGrp="1"/>
          </p:cNvGraphicFramePr>
          <p:nvPr>
            <p:extLst>
              <p:ext uri="{D42A27DB-BD31-4B8C-83A1-F6EECF244321}">
                <p14:modId xmlns:p14="http://schemas.microsoft.com/office/powerpoint/2010/main" val="3308083457"/>
              </p:ext>
            </p:extLst>
          </p:nvPr>
        </p:nvGraphicFramePr>
        <p:xfrm>
          <a:off x="518475" y="3415423"/>
          <a:ext cx="11133842" cy="2611224"/>
        </p:xfrm>
        <a:graphic>
          <a:graphicData uri="http://schemas.openxmlformats.org/drawingml/2006/table">
            <a:tbl>
              <a:tblPr/>
              <a:tblGrid>
                <a:gridCol w="5566921">
                  <a:extLst>
                    <a:ext uri="{9D8B030D-6E8A-4147-A177-3AD203B41FA5}">
                      <a16:colId xmlns:a16="http://schemas.microsoft.com/office/drawing/2014/main" val="255266074"/>
                    </a:ext>
                  </a:extLst>
                </a:gridCol>
                <a:gridCol w="5566921">
                  <a:extLst>
                    <a:ext uri="{9D8B030D-6E8A-4147-A177-3AD203B41FA5}">
                      <a16:colId xmlns:a16="http://schemas.microsoft.com/office/drawing/2014/main" val="3487351685"/>
                    </a:ext>
                  </a:extLst>
                </a:gridCol>
              </a:tblGrid>
              <a:tr h="274193">
                <a:tc>
                  <a:txBody>
                    <a:bodyPr/>
                    <a:lstStyle/>
                    <a:p>
                      <a:r>
                        <a:rPr lang="en-IN" sz="1600" b="1" dirty="0"/>
                        <a:t>Opportunities</a:t>
                      </a:r>
                      <a:endParaRPr lang="en-IN" sz="1600" dirty="0"/>
                    </a:p>
                  </a:txBody>
                  <a:tcPr marL="82101" marR="82101" marT="41050" marB="41050" anchor="ctr">
                    <a:lnL>
                      <a:noFill/>
                    </a:lnL>
                    <a:lnR>
                      <a:noFill/>
                    </a:lnR>
                    <a:lnT>
                      <a:noFill/>
                    </a:lnT>
                    <a:lnB>
                      <a:noFill/>
                    </a:lnB>
                    <a:noFill/>
                  </a:tcPr>
                </a:tc>
                <a:tc>
                  <a:txBody>
                    <a:bodyPr/>
                    <a:lstStyle/>
                    <a:p>
                      <a:r>
                        <a:rPr lang="en-IN" sz="1600" b="1" dirty="0"/>
                        <a:t>Threats</a:t>
                      </a:r>
                      <a:endParaRPr lang="en-IN" sz="1600" dirty="0"/>
                    </a:p>
                  </a:txBody>
                  <a:tcPr marL="82101" marR="82101" marT="41050" marB="41050" anchor="ctr">
                    <a:lnL>
                      <a:noFill/>
                    </a:lnL>
                    <a:lnR>
                      <a:noFill/>
                    </a:lnR>
                    <a:lnT>
                      <a:noFill/>
                    </a:lnT>
                    <a:lnB>
                      <a:noFill/>
                    </a:lnB>
                    <a:noFill/>
                  </a:tcPr>
                </a:tc>
                <a:extLst>
                  <a:ext uri="{0D108BD9-81ED-4DB2-BD59-A6C34878D82A}">
                    <a16:rowId xmlns:a16="http://schemas.microsoft.com/office/drawing/2014/main" val="675786045"/>
                  </a:ext>
                </a:extLst>
              </a:tr>
              <a:tr h="409350">
                <a:tc>
                  <a:txBody>
                    <a:bodyPr/>
                    <a:lstStyle/>
                    <a:p>
                      <a:r>
                        <a:rPr lang="en-US" sz="1200" dirty="0">
                          <a:latin typeface="Arial" panose="020B0604020202020204" pitchFamily="34" charset="0"/>
                          <a:cs typeface="Arial" panose="020B0604020202020204" pitchFamily="34" charset="0"/>
                        </a:rPr>
                        <a:t>1. Growing mobile banking adoption in India, especially in tier 2 and 3 cities.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1. Intense competition from other private banks and fintech companies.</a:t>
                      </a:r>
                    </a:p>
                  </a:txBody>
                  <a:tcPr marL="82101" marR="82101" marT="41050" marB="41050" anchor="ctr">
                    <a:lnL>
                      <a:noFill/>
                    </a:lnL>
                    <a:lnR>
                      <a:noFill/>
                    </a:lnR>
                    <a:lnT>
                      <a:noFill/>
                    </a:lnT>
                    <a:lnB>
                      <a:noFill/>
                    </a:lnB>
                    <a:noFill/>
                  </a:tcPr>
                </a:tc>
                <a:extLst>
                  <a:ext uri="{0D108BD9-81ED-4DB2-BD59-A6C34878D82A}">
                    <a16:rowId xmlns:a16="http://schemas.microsoft.com/office/drawing/2014/main" val="1530521796"/>
                  </a:ext>
                </a:extLst>
              </a:tr>
              <a:tr h="320511">
                <a:tc>
                  <a:txBody>
                    <a:bodyPr/>
                    <a:lstStyle/>
                    <a:p>
                      <a:r>
                        <a:rPr lang="en-US" sz="1200" dirty="0">
                          <a:latin typeface="Arial" panose="020B0604020202020204" pitchFamily="34" charset="0"/>
                          <a:cs typeface="Arial" panose="020B0604020202020204" pitchFamily="34" charset="0"/>
                        </a:rPr>
                        <a:t>2. Expansion of digital payment services (QR codes, UPI, wallets).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2. Cybersecurity risks (hacking, fraud, phishing).</a:t>
                      </a:r>
                    </a:p>
                  </a:txBody>
                  <a:tcPr marL="82101" marR="82101" marT="41050" marB="41050" anchor="ctr">
                    <a:lnL>
                      <a:noFill/>
                    </a:lnL>
                    <a:lnR>
                      <a:noFill/>
                    </a:lnR>
                    <a:lnT>
                      <a:noFill/>
                    </a:lnT>
                    <a:lnB>
                      <a:noFill/>
                    </a:lnB>
                    <a:noFill/>
                  </a:tcPr>
                </a:tc>
                <a:extLst>
                  <a:ext uri="{0D108BD9-81ED-4DB2-BD59-A6C34878D82A}">
                    <a16:rowId xmlns:a16="http://schemas.microsoft.com/office/drawing/2014/main" val="4232366522"/>
                  </a:ext>
                </a:extLst>
              </a:tr>
              <a:tr h="348792">
                <a:tc>
                  <a:txBody>
                    <a:bodyPr/>
                    <a:lstStyle/>
                    <a:p>
                      <a:r>
                        <a:rPr lang="en-US" sz="1200" dirty="0">
                          <a:latin typeface="Arial" panose="020B0604020202020204" pitchFamily="34" charset="0"/>
                          <a:cs typeface="Arial" panose="020B0604020202020204" pitchFamily="34" charset="0"/>
                        </a:rPr>
                        <a:t>3. Collaboration with fintech and e-commerce platforms for seamless payments.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3. Regulatory changes affecting mobile banking and fintech.</a:t>
                      </a:r>
                    </a:p>
                  </a:txBody>
                  <a:tcPr marL="82101" marR="82101" marT="41050" marB="41050" anchor="ctr">
                    <a:lnL>
                      <a:noFill/>
                    </a:lnL>
                    <a:lnR>
                      <a:noFill/>
                    </a:lnR>
                    <a:lnT>
                      <a:noFill/>
                    </a:lnT>
                    <a:lnB>
                      <a:noFill/>
                    </a:lnB>
                    <a:noFill/>
                  </a:tcPr>
                </a:tc>
                <a:extLst>
                  <a:ext uri="{0D108BD9-81ED-4DB2-BD59-A6C34878D82A}">
                    <a16:rowId xmlns:a16="http://schemas.microsoft.com/office/drawing/2014/main" val="2226640535"/>
                  </a:ext>
                </a:extLst>
              </a:tr>
              <a:tr h="311084">
                <a:tc>
                  <a:txBody>
                    <a:bodyPr/>
                    <a:lstStyle/>
                    <a:p>
                      <a:r>
                        <a:rPr lang="en-US" sz="1200" dirty="0">
                          <a:latin typeface="Arial" panose="020B0604020202020204" pitchFamily="34" charset="0"/>
                          <a:cs typeface="Arial" panose="020B0604020202020204" pitchFamily="34" charset="0"/>
                        </a:rPr>
                        <a:t>4. Integration of AI-powered customer support (chatbots, virtual assistants).</a:t>
                      </a:r>
                    </a:p>
                  </a:txBody>
                  <a:tcPr marL="82101" marR="82101" marT="41050" marB="41050" anchor="ctr">
                    <a:lnL>
                      <a:noFill/>
                    </a:lnL>
                    <a:lnR>
                      <a:noFill/>
                    </a:lnR>
                    <a:lnT>
                      <a:noFill/>
                    </a:lnT>
                    <a:lnB>
                      <a:noFill/>
                    </a:lnB>
                    <a:noFill/>
                  </a:tcPr>
                </a:tc>
                <a:tc>
                  <a:txBody>
                    <a:bodyPr/>
                    <a:lstStyle/>
                    <a:p>
                      <a:r>
                        <a:rPr lang="en-US" sz="1200">
                          <a:latin typeface="Arial" panose="020B0604020202020204" pitchFamily="34" charset="0"/>
                          <a:cs typeface="Arial" panose="020B0604020202020204" pitchFamily="34" charset="0"/>
                        </a:rPr>
                        <a:t>4. User retention challenges with increasing user expectations.</a:t>
                      </a:r>
                    </a:p>
                  </a:txBody>
                  <a:tcPr marL="82101" marR="82101" marT="41050" marB="41050" anchor="ctr">
                    <a:lnL>
                      <a:noFill/>
                    </a:lnL>
                    <a:lnR>
                      <a:noFill/>
                    </a:lnR>
                    <a:lnT>
                      <a:noFill/>
                    </a:lnT>
                    <a:lnB>
                      <a:noFill/>
                    </a:lnB>
                    <a:noFill/>
                  </a:tcPr>
                </a:tc>
                <a:extLst>
                  <a:ext uri="{0D108BD9-81ED-4DB2-BD59-A6C34878D82A}">
                    <a16:rowId xmlns:a16="http://schemas.microsoft.com/office/drawing/2014/main" val="1647300092"/>
                  </a:ext>
                </a:extLst>
              </a:tr>
              <a:tr h="339365">
                <a:tc>
                  <a:txBody>
                    <a:bodyPr/>
                    <a:lstStyle/>
                    <a:p>
                      <a:r>
                        <a:rPr lang="en-US" sz="1200" dirty="0">
                          <a:latin typeface="Arial" panose="020B0604020202020204" pitchFamily="34" charset="0"/>
                          <a:cs typeface="Arial" panose="020B0604020202020204" pitchFamily="34" charset="0"/>
                        </a:rPr>
                        <a:t>5. Offering financial education and personal finance tools.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5. Risk of payment fraud, identity theft, and scams.</a:t>
                      </a:r>
                    </a:p>
                  </a:txBody>
                  <a:tcPr marL="82101" marR="82101" marT="41050" marB="41050" anchor="ctr">
                    <a:lnL>
                      <a:noFill/>
                    </a:lnL>
                    <a:lnR>
                      <a:noFill/>
                    </a:lnR>
                    <a:lnT>
                      <a:noFill/>
                    </a:lnT>
                    <a:lnB>
                      <a:noFill/>
                    </a:lnB>
                    <a:noFill/>
                  </a:tcPr>
                </a:tc>
                <a:extLst>
                  <a:ext uri="{0D108BD9-81ED-4DB2-BD59-A6C34878D82A}">
                    <a16:rowId xmlns:a16="http://schemas.microsoft.com/office/drawing/2014/main" val="2045473157"/>
                  </a:ext>
                </a:extLst>
              </a:tr>
              <a:tr h="273378">
                <a:tc>
                  <a:txBody>
                    <a:bodyPr/>
                    <a:lstStyle/>
                    <a:p>
                      <a:r>
                        <a:rPr lang="en-US" sz="1200" dirty="0">
                          <a:latin typeface="Arial" panose="020B0604020202020204" pitchFamily="34" charset="0"/>
                          <a:cs typeface="Arial" panose="020B0604020202020204" pitchFamily="34" charset="0"/>
                        </a:rPr>
                        <a:t>6. Targeting rural and semi-urban markets for greater penetration.</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6. Technology dependence—app performance issues due to poor infrastructure.</a:t>
                      </a:r>
                    </a:p>
                  </a:txBody>
                  <a:tcPr marL="82101" marR="82101" marT="41050" marB="41050" anchor="ctr">
                    <a:lnL>
                      <a:noFill/>
                    </a:lnL>
                    <a:lnR>
                      <a:noFill/>
                    </a:lnR>
                    <a:lnT>
                      <a:noFill/>
                    </a:lnT>
                    <a:lnB>
                      <a:noFill/>
                    </a:lnB>
                    <a:noFill/>
                  </a:tcPr>
                </a:tc>
                <a:extLst>
                  <a:ext uri="{0D108BD9-81ED-4DB2-BD59-A6C34878D82A}">
                    <a16:rowId xmlns:a16="http://schemas.microsoft.com/office/drawing/2014/main" val="2131580159"/>
                  </a:ext>
                </a:extLst>
              </a:tr>
              <a:tr h="282804">
                <a:tc>
                  <a:txBody>
                    <a:bodyPr/>
                    <a:lstStyle/>
                    <a:p>
                      <a:r>
                        <a:rPr lang="en-US" sz="1200">
                          <a:latin typeface="Arial" panose="020B0604020202020204" pitchFamily="34" charset="0"/>
                          <a:cs typeface="Arial" panose="020B0604020202020204" pitchFamily="34" charset="0"/>
                        </a:rPr>
                        <a:t>7. Expansion into digital lending services for instant personal loans.</a:t>
                      </a:r>
                    </a:p>
                  </a:txBody>
                  <a:tcPr marL="82101" marR="82101" marT="41050" marB="41050" anchor="ctr">
                    <a:lnL>
                      <a:noFill/>
                    </a:lnL>
                    <a:lnR>
                      <a:noFill/>
                    </a:lnR>
                    <a:lnT>
                      <a:noFill/>
                    </a:lnT>
                    <a:lnB>
                      <a:noFill/>
                    </a:lnB>
                    <a:noFill/>
                  </a:tcPr>
                </a:tc>
                <a:tc>
                  <a:txBody>
                    <a:bodyPr/>
                    <a:lstStyle/>
                    <a:p>
                      <a:r>
                        <a:rPr lang="en-US" sz="1200" dirty="0">
                          <a:latin typeface="Arial" panose="020B0604020202020204" pitchFamily="34" charset="0"/>
                          <a:cs typeface="Arial" panose="020B0604020202020204" pitchFamily="34" charset="0"/>
                        </a:rPr>
                        <a:t>7. Market saturation in urban areas with similar banking apps.</a:t>
                      </a:r>
                    </a:p>
                  </a:txBody>
                  <a:tcPr marL="82101" marR="82101" marT="41050" marB="41050" anchor="ctr">
                    <a:lnL>
                      <a:noFill/>
                    </a:lnL>
                    <a:lnR>
                      <a:noFill/>
                    </a:lnR>
                    <a:lnT>
                      <a:noFill/>
                    </a:lnT>
                    <a:lnB>
                      <a:noFill/>
                    </a:lnB>
                    <a:noFill/>
                  </a:tcPr>
                </a:tc>
                <a:extLst>
                  <a:ext uri="{0D108BD9-81ED-4DB2-BD59-A6C34878D82A}">
                    <a16:rowId xmlns:a16="http://schemas.microsoft.com/office/drawing/2014/main" val="778580580"/>
                  </a:ext>
                </a:extLst>
              </a:tr>
            </a:tbl>
          </a:graphicData>
        </a:graphic>
      </p:graphicFrame>
      <p:sp>
        <p:nvSpPr>
          <p:cNvPr id="2" name="Slide Number Placeholder 1">
            <a:extLst>
              <a:ext uri="{FF2B5EF4-FFF2-40B4-BE49-F238E27FC236}">
                <a16:creationId xmlns:a16="http://schemas.microsoft.com/office/drawing/2014/main" id="{5F2CCE5A-F3ED-ECE8-1883-23D140B6EA33}"/>
              </a:ext>
            </a:extLst>
          </p:cNvPr>
          <p:cNvSpPr>
            <a:spLocks noGrp="1"/>
          </p:cNvSpPr>
          <p:nvPr>
            <p:ph type="sldNum" sz="quarter" idx="12"/>
          </p:nvPr>
        </p:nvSpPr>
        <p:spPr/>
        <p:txBody>
          <a:bodyPr/>
          <a:lstStyle/>
          <a:p>
            <a:fld id="{15782E55-5556-4425-99B2-F41765D58D1D}" type="slidenum">
              <a:rPr lang="en-IN" smtClean="0"/>
              <a:t>7</a:t>
            </a:fld>
            <a:endParaRPr lang="en-IN"/>
          </a:p>
        </p:txBody>
      </p:sp>
    </p:spTree>
    <p:extLst>
      <p:ext uri="{BB962C8B-B14F-4D97-AF65-F5344CB8AC3E}">
        <p14:creationId xmlns:p14="http://schemas.microsoft.com/office/powerpoint/2010/main" val="3551359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5E6399-301F-A00F-96D0-C8787FBCAC3C}"/>
              </a:ext>
            </a:extLst>
          </p:cNvPr>
          <p:cNvSpPr txBox="1"/>
          <p:nvPr/>
        </p:nvSpPr>
        <p:spPr>
          <a:xfrm>
            <a:off x="961533" y="169682"/>
            <a:ext cx="4751110" cy="369332"/>
          </a:xfrm>
          <a:prstGeom prst="rect">
            <a:avLst/>
          </a:prstGeom>
          <a:noFill/>
        </p:spPr>
        <p:txBody>
          <a:bodyPr wrap="square" rtlCol="0">
            <a:spAutoFit/>
          </a:bodyPr>
          <a:lstStyle/>
          <a:p>
            <a:r>
              <a:rPr lang="en-IN" dirty="0">
                <a:highlight>
                  <a:srgbClr val="FFFF00"/>
                </a:highlight>
                <a:latin typeface="Arial Black" panose="020B0A04020102020204" pitchFamily="34" charset="0"/>
              </a:rPr>
              <a:t>Resources::</a:t>
            </a:r>
          </a:p>
        </p:txBody>
      </p:sp>
      <p:sp>
        <p:nvSpPr>
          <p:cNvPr id="3" name="TextBox 2">
            <a:extLst>
              <a:ext uri="{FF2B5EF4-FFF2-40B4-BE49-F238E27FC236}">
                <a16:creationId xmlns:a16="http://schemas.microsoft.com/office/drawing/2014/main" id="{FFE2D2F1-5D5F-95E1-65F6-63A9F33EFBCD}"/>
              </a:ext>
            </a:extLst>
          </p:cNvPr>
          <p:cNvSpPr txBox="1"/>
          <p:nvPr/>
        </p:nvSpPr>
        <p:spPr>
          <a:xfrm>
            <a:off x="961533" y="707010"/>
            <a:ext cx="6447935" cy="5816977"/>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 Resources for Each Phase of the Waterfall Model</a:t>
            </a:r>
          </a:p>
          <a:p>
            <a:r>
              <a:rPr lang="en-IN" sz="1200" b="1" dirty="0">
                <a:latin typeface="Arial" panose="020B0604020202020204" pitchFamily="34" charset="0"/>
                <a:cs typeface="Arial" panose="020B0604020202020204" pitchFamily="34" charset="0"/>
              </a:rPr>
              <a:t>1. Requirements Gathering &amp; Analysis</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Business Analysts (BAs), Product Managers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Banking &amp; Compliance Experts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Customer Surveys &amp; Feedback Reports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RBI Guidelines &amp; Regulatory Compliance Documents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Competitor Analysis Reports</a:t>
            </a:r>
          </a:p>
          <a:p>
            <a:r>
              <a:rPr lang="en-IN" sz="1200" b="1" dirty="0">
                <a:latin typeface="Arial" panose="020B0604020202020204" pitchFamily="34" charset="0"/>
                <a:cs typeface="Arial" panose="020B0604020202020204" pitchFamily="34" charset="0"/>
              </a:rPr>
              <a:t>2. System Design</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Solution Architects, UX/UI Designers, Database Architects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Wireframing &amp; Prototyping Tools (Balsamiq)</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Tech Stack Decisions (Android, iOS, Backend APIs, Cloud Infrastructure)</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Security &amp; Compliance Frameworks </a:t>
            </a:r>
          </a:p>
          <a:p>
            <a:pPr lvl="1"/>
            <a:r>
              <a:rPr lang="en-IN" sz="1200" b="1" dirty="0">
                <a:latin typeface="Arial" panose="020B0604020202020204" pitchFamily="34" charset="0"/>
                <a:cs typeface="Arial" panose="020B0604020202020204" pitchFamily="34" charset="0"/>
              </a:rPr>
              <a:t>3. Implementation (Coding &amp; Development)</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Mobile App Developers (Android , iOS )</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Backend Developers (Java, Python, Node.js)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Database Engineers (MySQL,)</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APIs for UPI, Net Banking, and Third-Party Services</a:t>
            </a:r>
          </a:p>
          <a:p>
            <a:r>
              <a:rPr lang="en-IN" sz="1200" b="1" dirty="0">
                <a:latin typeface="Arial" panose="020B0604020202020204" pitchFamily="34" charset="0"/>
                <a:cs typeface="Arial" panose="020B0604020202020204" pitchFamily="34" charset="0"/>
              </a:rPr>
              <a:t>4. Testing (Quality Assurance &amp; Security Testing)</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QA Testers (Manual &amp; Automation)</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Testing Tools (Selenium, JMeter)</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Compliance Testing for RBI &amp; Data Privacy</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Real Device Testing (iOS &amp; Android Phones)</a:t>
            </a:r>
          </a:p>
          <a:p>
            <a:r>
              <a:rPr lang="en-IN" sz="1200" b="1" dirty="0">
                <a:latin typeface="Arial" panose="020B0604020202020204" pitchFamily="34" charset="0"/>
                <a:cs typeface="Arial" panose="020B0604020202020204" pitchFamily="34" charset="0"/>
              </a:rPr>
              <a:t>5. Deployment &amp; Maintenance</a:t>
            </a: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Resources Needed</a:t>
            </a:r>
            <a:r>
              <a:rPr lang="en-IN" sz="1200" dirty="0">
                <a:latin typeface="Arial" panose="020B0604020202020204" pitchFamily="34" charset="0"/>
                <a:cs typeface="Arial" panose="020B0604020202020204" pitchFamily="34" charset="0"/>
              </a:rPr>
              <a:t>:</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DevOps Engineers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CI/CD Tools (Jenkins, Azure DevOps)</a:t>
            </a:r>
          </a:p>
          <a:p>
            <a:pPr marL="742950" lvl="1" indent="-285750">
              <a:buFont typeface="Arial" panose="020B0604020202020204" pitchFamily="34" charset="0"/>
              <a:buChar char="•"/>
            </a:pPr>
            <a:r>
              <a:rPr lang="en-IN" sz="1200" dirty="0">
                <a:latin typeface="Arial" panose="020B0604020202020204" pitchFamily="34" charset="0"/>
                <a:cs typeface="Arial" panose="020B0604020202020204" pitchFamily="34" charset="0"/>
              </a:rPr>
              <a:t>Post-Launch Support Team for Bug Fixes &amp; Updates</a:t>
            </a:r>
          </a:p>
        </p:txBody>
      </p:sp>
      <p:sp>
        <p:nvSpPr>
          <p:cNvPr id="7" name="Slide Number Placeholder 6">
            <a:extLst>
              <a:ext uri="{FF2B5EF4-FFF2-40B4-BE49-F238E27FC236}">
                <a16:creationId xmlns:a16="http://schemas.microsoft.com/office/drawing/2014/main" id="{658BDD0C-6132-DED2-AE17-CF06FC07B5DE}"/>
              </a:ext>
            </a:extLst>
          </p:cNvPr>
          <p:cNvSpPr>
            <a:spLocks noGrp="1"/>
          </p:cNvSpPr>
          <p:nvPr>
            <p:ph type="sldNum" sz="quarter" idx="12"/>
          </p:nvPr>
        </p:nvSpPr>
        <p:spPr/>
        <p:txBody>
          <a:bodyPr/>
          <a:lstStyle/>
          <a:p>
            <a:fld id="{15782E55-5556-4425-99B2-F41765D58D1D}" type="slidenum">
              <a:rPr lang="en-IN" smtClean="0"/>
              <a:t>8</a:t>
            </a:fld>
            <a:endParaRPr lang="en-IN"/>
          </a:p>
        </p:txBody>
      </p:sp>
    </p:spTree>
    <p:extLst>
      <p:ext uri="{BB962C8B-B14F-4D97-AF65-F5344CB8AC3E}">
        <p14:creationId xmlns:p14="http://schemas.microsoft.com/office/powerpoint/2010/main" val="3230488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1B61A99-0999-A051-CC80-14B13FCDB237}"/>
              </a:ext>
            </a:extLst>
          </p:cNvPr>
          <p:cNvGraphicFramePr>
            <a:graphicFrameLocks noGrp="1"/>
          </p:cNvGraphicFramePr>
          <p:nvPr>
            <p:extLst>
              <p:ext uri="{D42A27DB-BD31-4B8C-83A1-F6EECF244321}">
                <p14:modId xmlns:p14="http://schemas.microsoft.com/office/powerpoint/2010/main" val="1322103213"/>
              </p:ext>
            </p:extLst>
          </p:nvPr>
        </p:nvGraphicFramePr>
        <p:xfrm>
          <a:off x="452487" y="1093510"/>
          <a:ext cx="10312923" cy="3200400"/>
        </p:xfrm>
        <a:graphic>
          <a:graphicData uri="http://schemas.openxmlformats.org/drawingml/2006/table">
            <a:tbl>
              <a:tblPr/>
              <a:tblGrid>
                <a:gridCol w="3467811">
                  <a:extLst>
                    <a:ext uri="{9D8B030D-6E8A-4147-A177-3AD203B41FA5}">
                      <a16:colId xmlns:a16="http://schemas.microsoft.com/office/drawing/2014/main" val="2517300959"/>
                    </a:ext>
                  </a:extLst>
                </a:gridCol>
                <a:gridCol w="3422556">
                  <a:extLst>
                    <a:ext uri="{9D8B030D-6E8A-4147-A177-3AD203B41FA5}">
                      <a16:colId xmlns:a16="http://schemas.microsoft.com/office/drawing/2014/main" val="793125826"/>
                    </a:ext>
                  </a:extLst>
                </a:gridCol>
                <a:gridCol w="3422556">
                  <a:extLst>
                    <a:ext uri="{9D8B030D-6E8A-4147-A177-3AD203B41FA5}">
                      <a16:colId xmlns:a16="http://schemas.microsoft.com/office/drawing/2014/main" val="2386546889"/>
                    </a:ext>
                  </a:extLst>
                </a:gridCol>
              </a:tblGrid>
              <a:tr h="148198">
                <a:tc>
                  <a:txBody>
                    <a:bodyPr/>
                    <a:lstStyle/>
                    <a:p>
                      <a:r>
                        <a:rPr lang="en-IN" sz="1400" b="0" dirty="0">
                          <a:latin typeface="Arial" panose="020B0604020202020204" pitchFamily="34" charset="0"/>
                          <a:cs typeface="Arial" panose="020B0604020202020204" pitchFamily="34" charset="0"/>
                        </a:rPr>
                        <a:t>Phase</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Duration</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Key Activities</a:t>
                      </a:r>
                    </a:p>
                  </a:txBody>
                  <a:tcPr anchor="ctr">
                    <a:lnL>
                      <a:noFill/>
                    </a:lnL>
                    <a:lnR>
                      <a:noFill/>
                    </a:lnR>
                    <a:lnT>
                      <a:noFill/>
                    </a:lnT>
                    <a:lnB>
                      <a:noFill/>
                    </a:lnB>
                    <a:noFill/>
                  </a:tcPr>
                </a:tc>
                <a:extLst>
                  <a:ext uri="{0D108BD9-81ED-4DB2-BD59-A6C34878D82A}">
                    <a16:rowId xmlns:a16="http://schemas.microsoft.com/office/drawing/2014/main" val="632397893"/>
                  </a:ext>
                </a:extLst>
              </a:tr>
              <a:tr h="259346">
                <a:tc>
                  <a:txBody>
                    <a:bodyPr/>
                    <a:lstStyle/>
                    <a:p>
                      <a:r>
                        <a:rPr lang="en-IN" sz="1400" b="0" dirty="0">
                          <a:latin typeface="Arial" panose="020B0604020202020204" pitchFamily="34" charset="0"/>
                          <a:cs typeface="Arial" panose="020B0604020202020204" pitchFamily="34" charset="0"/>
                        </a:rPr>
                        <a:t>1. Requirements Analysis</a:t>
                      </a:r>
                    </a:p>
                  </a:txBody>
                  <a:tcPr anchor="ctr">
                    <a:lnL>
                      <a:noFill/>
                    </a:lnL>
                    <a:lnR>
                      <a:noFill/>
                    </a:lnR>
                    <a:lnT>
                      <a:noFill/>
                    </a:lnT>
                    <a:lnB>
                      <a:noFill/>
                    </a:lnB>
                    <a:noFill/>
                  </a:tcPr>
                </a:tc>
                <a:tc>
                  <a:txBody>
                    <a:bodyPr/>
                    <a:lstStyle/>
                    <a:p>
                      <a:r>
                        <a:rPr lang="en-IN" sz="1400" b="0" dirty="0">
                          <a:latin typeface="Arial" panose="020B0604020202020204" pitchFamily="34" charset="0"/>
                          <a:cs typeface="Arial" panose="020B0604020202020204" pitchFamily="34" charset="0"/>
                        </a:rPr>
                        <a:t>2-3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Gather requirements, compliance checks, business approvals</a:t>
                      </a:r>
                    </a:p>
                  </a:txBody>
                  <a:tcPr anchor="ctr">
                    <a:lnL>
                      <a:noFill/>
                    </a:lnL>
                    <a:lnR>
                      <a:noFill/>
                    </a:lnR>
                    <a:lnT>
                      <a:noFill/>
                    </a:lnT>
                    <a:lnB>
                      <a:noFill/>
                    </a:lnB>
                    <a:noFill/>
                  </a:tcPr>
                </a:tc>
                <a:extLst>
                  <a:ext uri="{0D108BD9-81ED-4DB2-BD59-A6C34878D82A}">
                    <a16:rowId xmlns:a16="http://schemas.microsoft.com/office/drawing/2014/main" val="2172442618"/>
                  </a:ext>
                </a:extLst>
              </a:tr>
              <a:tr h="259346">
                <a:tc>
                  <a:txBody>
                    <a:bodyPr/>
                    <a:lstStyle/>
                    <a:p>
                      <a:r>
                        <a:rPr lang="en-IN" sz="1400" b="0" dirty="0">
                          <a:latin typeface="Arial" panose="020B0604020202020204" pitchFamily="34" charset="0"/>
                          <a:cs typeface="Arial" panose="020B0604020202020204" pitchFamily="34" charset="0"/>
                        </a:rPr>
                        <a:t>2. System Design</a:t>
                      </a:r>
                    </a:p>
                  </a:txBody>
                  <a:tcPr anchor="ctr">
                    <a:lnL>
                      <a:noFill/>
                    </a:lnL>
                    <a:lnR>
                      <a:noFill/>
                    </a:lnR>
                    <a:lnT>
                      <a:noFill/>
                    </a:lnT>
                    <a:lnB>
                      <a:noFill/>
                    </a:lnB>
                    <a:noFill/>
                  </a:tcPr>
                </a:tc>
                <a:tc>
                  <a:txBody>
                    <a:bodyPr/>
                    <a:lstStyle/>
                    <a:p>
                      <a:r>
                        <a:rPr lang="en-IN" sz="1400" b="0" dirty="0">
                          <a:latin typeface="Arial" panose="020B0604020202020204" pitchFamily="34" charset="0"/>
                          <a:cs typeface="Arial" panose="020B0604020202020204" pitchFamily="34" charset="0"/>
                        </a:rPr>
                        <a:t>2-3 months</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UI/UX design, database architecture, API strategy</a:t>
                      </a:r>
                    </a:p>
                  </a:txBody>
                  <a:tcPr anchor="ctr">
                    <a:lnL>
                      <a:noFill/>
                    </a:lnL>
                    <a:lnR>
                      <a:noFill/>
                    </a:lnR>
                    <a:lnT>
                      <a:noFill/>
                    </a:lnT>
                    <a:lnB>
                      <a:noFill/>
                    </a:lnB>
                    <a:noFill/>
                  </a:tcPr>
                </a:tc>
                <a:extLst>
                  <a:ext uri="{0D108BD9-81ED-4DB2-BD59-A6C34878D82A}">
                    <a16:rowId xmlns:a16="http://schemas.microsoft.com/office/drawing/2014/main" val="3291207622"/>
                  </a:ext>
                </a:extLst>
              </a:tr>
              <a:tr h="259346">
                <a:tc>
                  <a:txBody>
                    <a:bodyPr/>
                    <a:lstStyle/>
                    <a:p>
                      <a:r>
                        <a:rPr lang="en-IN" sz="1400" b="0">
                          <a:latin typeface="Arial" panose="020B0604020202020204" pitchFamily="34" charset="0"/>
                          <a:cs typeface="Arial" panose="020B0604020202020204" pitchFamily="34" charset="0"/>
                        </a:rPr>
                        <a:t>3. Development</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5-7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Backend, frontend, mobile app development, API integration</a:t>
                      </a:r>
                    </a:p>
                  </a:txBody>
                  <a:tcPr anchor="ctr">
                    <a:lnL>
                      <a:noFill/>
                    </a:lnL>
                    <a:lnR>
                      <a:noFill/>
                    </a:lnR>
                    <a:lnT>
                      <a:noFill/>
                    </a:lnT>
                    <a:lnB>
                      <a:noFill/>
                    </a:lnB>
                    <a:noFill/>
                  </a:tcPr>
                </a:tc>
                <a:extLst>
                  <a:ext uri="{0D108BD9-81ED-4DB2-BD59-A6C34878D82A}">
                    <a16:rowId xmlns:a16="http://schemas.microsoft.com/office/drawing/2014/main" val="580492761"/>
                  </a:ext>
                </a:extLst>
              </a:tr>
              <a:tr h="259346">
                <a:tc>
                  <a:txBody>
                    <a:bodyPr/>
                    <a:lstStyle/>
                    <a:p>
                      <a:r>
                        <a:rPr lang="en-IN" sz="1400" b="0">
                          <a:latin typeface="Arial" panose="020B0604020202020204" pitchFamily="34" charset="0"/>
                          <a:cs typeface="Arial" panose="020B0604020202020204" pitchFamily="34" charset="0"/>
                        </a:rPr>
                        <a:t>4. Testing</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2-3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Functional, security, UAT, performance, compliance testing</a:t>
                      </a:r>
                    </a:p>
                  </a:txBody>
                  <a:tcPr anchor="ctr">
                    <a:lnL>
                      <a:noFill/>
                    </a:lnL>
                    <a:lnR>
                      <a:noFill/>
                    </a:lnR>
                    <a:lnT>
                      <a:noFill/>
                    </a:lnT>
                    <a:lnB>
                      <a:noFill/>
                    </a:lnB>
                    <a:noFill/>
                  </a:tcPr>
                </a:tc>
                <a:extLst>
                  <a:ext uri="{0D108BD9-81ED-4DB2-BD59-A6C34878D82A}">
                    <a16:rowId xmlns:a16="http://schemas.microsoft.com/office/drawing/2014/main" val="3936170005"/>
                  </a:ext>
                </a:extLst>
              </a:tr>
              <a:tr h="259346">
                <a:tc>
                  <a:txBody>
                    <a:bodyPr/>
                    <a:lstStyle/>
                    <a:p>
                      <a:r>
                        <a:rPr lang="en-IN" sz="1400" b="0">
                          <a:latin typeface="Arial" panose="020B0604020202020204" pitchFamily="34" charset="0"/>
                          <a:cs typeface="Arial" panose="020B0604020202020204" pitchFamily="34" charset="0"/>
                        </a:rPr>
                        <a:t>5. Deployment &amp; Compliance</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1-2 months</a:t>
                      </a:r>
                    </a:p>
                  </a:txBody>
                  <a:tcPr anchor="ctr">
                    <a:lnL>
                      <a:noFill/>
                    </a:lnL>
                    <a:lnR>
                      <a:noFill/>
                    </a:lnR>
                    <a:lnT>
                      <a:noFill/>
                    </a:lnT>
                    <a:lnB>
                      <a:noFill/>
                    </a:lnB>
                    <a:noFill/>
                  </a:tcPr>
                </a:tc>
                <a:tc>
                  <a:txBody>
                    <a:bodyPr/>
                    <a:lstStyle/>
                    <a:p>
                      <a:r>
                        <a:rPr lang="en-US" sz="1400" b="0">
                          <a:latin typeface="Arial" panose="020B0604020202020204" pitchFamily="34" charset="0"/>
                          <a:cs typeface="Arial" panose="020B0604020202020204" pitchFamily="34" charset="0"/>
                        </a:rPr>
                        <a:t>Security audits, app store approvals, go-live planning</a:t>
                      </a:r>
                    </a:p>
                  </a:txBody>
                  <a:tcPr anchor="ctr">
                    <a:lnL>
                      <a:noFill/>
                    </a:lnL>
                    <a:lnR>
                      <a:noFill/>
                    </a:lnR>
                    <a:lnT>
                      <a:noFill/>
                    </a:lnT>
                    <a:lnB>
                      <a:noFill/>
                    </a:lnB>
                    <a:noFill/>
                  </a:tcPr>
                </a:tc>
                <a:extLst>
                  <a:ext uri="{0D108BD9-81ED-4DB2-BD59-A6C34878D82A}">
                    <a16:rowId xmlns:a16="http://schemas.microsoft.com/office/drawing/2014/main" val="3526388654"/>
                  </a:ext>
                </a:extLst>
              </a:tr>
              <a:tr h="148198">
                <a:tc>
                  <a:txBody>
                    <a:bodyPr/>
                    <a:lstStyle/>
                    <a:p>
                      <a:r>
                        <a:rPr lang="en-IN" sz="1400" b="0" dirty="0">
                          <a:latin typeface="Arial" panose="020B0604020202020204" pitchFamily="34" charset="0"/>
                          <a:cs typeface="Arial" panose="020B0604020202020204" pitchFamily="34" charset="0"/>
                        </a:rPr>
                        <a:t>Total Estimated Time</a:t>
                      </a:r>
                    </a:p>
                  </a:txBody>
                  <a:tcPr anchor="ctr">
                    <a:lnL>
                      <a:noFill/>
                    </a:lnL>
                    <a:lnR>
                      <a:noFill/>
                    </a:lnR>
                    <a:lnT>
                      <a:noFill/>
                    </a:lnT>
                    <a:lnB>
                      <a:noFill/>
                    </a:lnB>
                    <a:noFill/>
                  </a:tcPr>
                </a:tc>
                <a:tc>
                  <a:txBody>
                    <a:bodyPr/>
                    <a:lstStyle/>
                    <a:p>
                      <a:r>
                        <a:rPr lang="en-IN" sz="1400" b="0">
                          <a:latin typeface="Arial" panose="020B0604020202020204" pitchFamily="34" charset="0"/>
                          <a:cs typeface="Arial" panose="020B0604020202020204" pitchFamily="34" charset="0"/>
                        </a:rPr>
                        <a:t>12-18 months</a:t>
                      </a:r>
                    </a:p>
                  </a:txBody>
                  <a:tcPr anchor="ctr">
                    <a:lnL>
                      <a:noFill/>
                    </a:lnL>
                    <a:lnR>
                      <a:noFill/>
                    </a:lnR>
                    <a:lnT>
                      <a:noFill/>
                    </a:lnT>
                    <a:lnB>
                      <a:noFill/>
                    </a:lnB>
                    <a:noFill/>
                  </a:tcPr>
                </a:tc>
                <a:tc>
                  <a:txBody>
                    <a:bodyPr/>
                    <a:lstStyle/>
                    <a:p>
                      <a:r>
                        <a:rPr lang="en-IN" sz="1400" b="0" dirty="0">
                          <a:latin typeface="Arial" panose="020B0604020202020204" pitchFamily="34" charset="0"/>
                          <a:cs typeface="Arial" panose="020B0604020202020204" pitchFamily="34" charset="0"/>
                        </a:rPr>
                        <a:t>Full development lifecycle</a:t>
                      </a:r>
                    </a:p>
                  </a:txBody>
                  <a:tcPr anchor="ctr">
                    <a:lnL>
                      <a:noFill/>
                    </a:lnL>
                    <a:lnR>
                      <a:noFill/>
                    </a:lnR>
                    <a:lnT>
                      <a:noFill/>
                    </a:lnT>
                    <a:lnB>
                      <a:noFill/>
                    </a:lnB>
                    <a:noFill/>
                  </a:tcPr>
                </a:tc>
                <a:extLst>
                  <a:ext uri="{0D108BD9-81ED-4DB2-BD59-A6C34878D82A}">
                    <a16:rowId xmlns:a16="http://schemas.microsoft.com/office/drawing/2014/main" val="936208590"/>
                  </a:ext>
                </a:extLst>
              </a:tr>
            </a:tbl>
          </a:graphicData>
        </a:graphic>
      </p:graphicFrame>
      <p:sp>
        <p:nvSpPr>
          <p:cNvPr id="3" name="Rectangle 1">
            <a:extLst>
              <a:ext uri="{FF2B5EF4-FFF2-40B4-BE49-F238E27FC236}">
                <a16:creationId xmlns:a16="http://schemas.microsoft.com/office/drawing/2014/main" id="{A2CF0B3A-1109-3BB2-E8C5-21864C47BB21}"/>
              </a:ext>
            </a:extLst>
          </p:cNvPr>
          <p:cNvSpPr>
            <a:spLocks noChangeArrowheads="1"/>
          </p:cNvSpPr>
          <p:nvPr/>
        </p:nvSpPr>
        <p:spPr bwMode="auto">
          <a:xfrm>
            <a:off x="677944" y="299101"/>
            <a:ext cx="87865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highlight>
                  <a:srgbClr val="FFFF00"/>
                </a:highlight>
                <a:latin typeface="Arial" panose="020B0604020202020204" pitchFamily="34" charset="0"/>
              </a:rPr>
              <a:t>Estimated Timeframe (12-18 Months</a:t>
            </a:r>
            <a:r>
              <a:rPr kumimoji="0" lang="en-US" altLang="en-US" sz="1200" b="1" i="0" u="none" strike="noStrike" cap="none" normalizeH="0" baseline="0" dirty="0">
                <a:ln>
                  <a:noFill/>
                </a:ln>
                <a:solidFill>
                  <a:schemeClr val="tx1"/>
                </a:solidFill>
                <a:effectLst/>
                <a:highlight>
                  <a:srgbClr val="FFFF00"/>
                </a:highligh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2A168F72-6E68-7FD7-5693-681C0386F1B2}"/>
              </a:ext>
            </a:extLst>
          </p:cNvPr>
          <p:cNvSpPr txBox="1"/>
          <p:nvPr/>
        </p:nvSpPr>
        <p:spPr>
          <a:xfrm>
            <a:off x="923827" y="4826523"/>
            <a:ext cx="3667026" cy="369332"/>
          </a:xfrm>
          <a:prstGeom prst="rect">
            <a:avLst/>
          </a:prstGeom>
          <a:noFill/>
        </p:spPr>
        <p:txBody>
          <a:bodyPr wrap="square" rtlCol="0">
            <a:spAutoFit/>
          </a:bodyPr>
          <a:lstStyle/>
          <a:p>
            <a:r>
              <a:rPr lang="en-IN" b="1" dirty="0">
                <a:highlight>
                  <a:srgbClr val="FFFF00"/>
                </a:highlight>
              </a:rPr>
              <a:t>Budget </a:t>
            </a:r>
            <a:r>
              <a:rPr lang="en-IN" b="1" dirty="0"/>
              <a:t>::  Approx 25 crores</a:t>
            </a:r>
          </a:p>
        </p:txBody>
      </p:sp>
      <p:sp>
        <p:nvSpPr>
          <p:cNvPr id="5" name="TextBox 4">
            <a:extLst>
              <a:ext uri="{FF2B5EF4-FFF2-40B4-BE49-F238E27FC236}">
                <a16:creationId xmlns:a16="http://schemas.microsoft.com/office/drawing/2014/main" id="{1D12FB84-0EC9-5A4A-A89D-FEE25F78AF44}"/>
              </a:ext>
            </a:extLst>
          </p:cNvPr>
          <p:cNvSpPr txBox="1"/>
          <p:nvPr/>
        </p:nvSpPr>
        <p:spPr>
          <a:xfrm>
            <a:off x="923827" y="5635542"/>
            <a:ext cx="8239027" cy="369332"/>
          </a:xfrm>
          <a:prstGeom prst="rect">
            <a:avLst/>
          </a:prstGeom>
          <a:noFill/>
        </p:spPr>
        <p:txBody>
          <a:bodyPr wrap="square" rtlCol="0">
            <a:spAutoFit/>
          </a:bodyPr>
          <a:lstStyle/>
          <a:p>
            <a:r>
              <a:rPr lang="en-US" b="1" dirty="0">
                <a:highlight>
                  <a:srgbClr val="FFFF00"/>
                </a:highlight>
              </a:rPr>
              <a:t>Major Cost Drivers:</a:t>
            </a:r>
            <a:r>
              <a:rPr lang="en-US" dirty="0">
                <a:highlight>
                  <a:srgbClr val="FFFF00"/>
                </a:highlight>
              </a:rPr>
              <a:t> </a:t>
            </a:r>
            <a:r>
              <a:rPr lang="en-US" dirty="0"/>
              <a:t>Compliance, security, and third-party integrations</a:t>
            </a:r>
            <a:endParaRPr lang="en-IN" dirty="0"/>
          </a:p>
        </p:txBody>
      </p:sp>
      <p:sp>
        <p:nvSpPr>
          <p:cNvPr id="6" name="Slide Number Placeholder 5">
            <a:extLst>
              <a:ext uri="{FF2B5EF4-FFF2-40B4-BE49-F238E27FC236}">
                <a16:creationId xmlns:a16="http://schemas.microsoft.com/office/drawing/2014/main" id="{1818AE26-895B-2A4B-C928-DAC44A1CA335}"/>
              </a:ext>
            </a:extLst>
          </p:cNvPr>
          <p:cNvSpPr>
            <a:spLocks noGrp="1"/>
          </p:cNvSpPr>
          <p:nvPr>
            <p:ph type="sldNum" sz="quarter" idx="12"/>
          </p:nvPr>
        </p:nvSpPr>
        <p:spPr/>
        <p:txBody>
          <a:bodyPr/>
          <a:lstStyle/>
          <a:p>
            <a:fld id="{15782E55-5556-4425-99B2-F41765D58D1D}" type="slidenum">
              <a:rPr lang="en-IN" smtClean="0"/>
              <a:t>9</a:t>
            </a:fld>
            <a:endParaRPr lang="en-IN"/>
          </a:p>
        </p:txBody>
      </p:sp>
    </p:spTree>
    <p:extLst>
      <p:ext uri="{BB962C8B-B14F-4D97-AF65-F5344CB8AC3E}">
        <p14:creationId xmlns:p14="http://schemas.microsoft.com/office/powerpoint/2010/main" val="15618628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294</TotalTime>
  <Words>1809</Words>
  <Application>Microsoft Office PowerPoint</Application>
  <PresentationFormat>Widescreen</PresentationFormat>
  <Paragraphs>256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Black</vt:lpstr>
      <vt:lpstr>Calibri</vt:lpstr>
      <vt:lpstr>Trebuchet MS</vt:lpstr>
      <vt:lpstr>Wingdings 3</vt:lpstr>
      <vt:lpstr>Facet</vt:lpstr>
      <vt:lpstr>Live Project-Waterfall Model-Kotak Mobile Application</vt:lpstr>
      <vt:lpstr>PowerPoint Presentation</vt:lpstr>
      <vt:lpstr>PowerPoint Presentation</vt:lpstr>
      <vt:lpstr>Stakeholders for Kotak Mobile Application </vt:lpstr>
      <vt:lpstr>PowerPoint Presentation</vt:lpstr>
      <vt:lpstr>PowerPoint Presentation</vt:lpstr>
      <vt:lpstr>PowerPoint Presentation</vt:lpstr>
      <vt:lpstr>PowerPoint Presentation</vt:lpstr>
      <vt:lpstr>PowerPoint Presentation</vt:lpstr>
      <vt:lpstr> RISK FACTOR IN KOTAK MOBILE APPLICATION</vt:lpstr>
      <vt:lpstr>Dependencies in Waterfall Model for Kotak Mobile Application  A. External Dependencies  🔗 Third-Party APIs – UPI, IMPS, NEFT, credit card payment gateways, and stock trading APIs must work seamlessly.  🔗 RBI &amp; Compliance Updates – Any changes in RBI guidelines or banking laws may require major updates.  🔗 Security &amp; Data Privacy Regulations – Compliance with PCI-DSS, ISO 27001, GDPR is mandatory for banking apps.  🔗 Cloud Infrastructure Providers – Reliance on AWS, Google Cloud, or Azure for hosting.   B. Internal Dependencies  🔗 Cross-Team Coordination – Banking teams, cybersecurity, developers, testers, and legal teams must work in sync.  🔗 Backend System Dependencies – Core banking systems, databases, and authentication servers must function properly for smooth transactions.  🔗 Legacy System Integration – Older banking systems must integrate well with modern mobile technologies.                                                             Completed By Project Manager ::  ABCD                                                                                         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Aditi Ghangrekar</dc:creator>
  <cp:lastModifiedBy>Aditi Ghangrekar</cp:lastModifiedBy>
  <cp:revision>20</cp:revision>
  <dcterms:created xsi:type="dcterms:W3CDTF">2025-01-21T15:27:49Z</dcterms:created>
  <dcterms:modified xsi:type="dcterms:W3CDTF">2025-07-16T04:24:28Z</dcterms:modified>
</cp:coreProperties>
</file>