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6" r:id="rId4"/>
    <p:sldId id="267" r:id="rId5"/>
    <p:sldId id="258" r:id="rId6"/>
    <p:sldId id="259" r:id="rId7"/>
    <p:sldId id="268" r:id="rId8"/>
    <p:sldId id="262" r:id="rId9"/>
    <p:sldId id="260" r:id="rId10"/>
    <p:sldId id="269" r:id="rId11"/>
  </p:sldIdLst>
  <p:sldSz cx="9753600" cy="7315200"/>
  <p:notesSz cx="6858000" cy="9144000"/>
  <p:embeddedFontLst>
    <p:embeddedFont>
      <p:font typeface="League Spartan" panose="020B060402020202020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0" d="100"/>
          <a:sy n="60" d="100"/>
        </p:scale>
        <p:origin x="148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19200" y="4826934"/>
            <a:ext cx="11548531" cy="1713379"/>
            <a:chOff x="0" y="0"/>
            <a:chExt cx="4277234" cy="6345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7233" cy="634585"/>
            </a:xfrm>
            <a:custGeom>
              <a:avLst/>
              <a:gdLst/>
              <a:ahLst/>
              <a:cxnLst/>
              <a:rect l="l" t="t" r="r" b="b"/>
              <a:pathLst>
                <a:path w="4277233" h="634585">
                  <a:moveTo>
                    <a:pt x="203200" y="0"/>
                  </a:moveTo>
                  <a:lnTo>
                    <a:pt x="4277233" y="0"/>
                  </a:lnTo>
                  <a:lnTo>
                    <a:pt x="4074033" y="634585"/>
                  </a:lnTo>
                  <a:lnTo>
                    <a:pt x="0" y="63458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33425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01600" y="-47625"/>
              <a:ext cx="4074034" cy="6822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flipH="1">
            <a:off x="5799308" y="-289269"/>
            <a:ext cx="5599294" cy="1201303"/>
          </a:xfrm>
          <a:custGeom>
            <a:avLst/>
            <a:gdLst/>
            <a:ahLst/>
            <a:cxnLst/>
            <a:rect l="l" t="t" r="r" b="b"/>
            <a:pathLst>
              <a:path w="5599294" h="1201303">
                <a:moveTo>
                  <a:pt x="5599295" y="0"/>
                </a:moveTo>
                <a:lnTo>
                  <a:pt x="0" y="0"/>
                </a:lnTo>
                <a:lnTo>
                  <a:pt x="0" y="1201303"/>
                </a:lnTo>
                <a:lnTo>
                  <a:pt x="5599295" y="1201303"/>
                </a:lnTo>
                <a:lnTo>
                  <a:pt x="559929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6020206" y="731520"/>
            <a:ext cx="5157499" cy="5157499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l="-10525" r="-44492" b="-2699"/>
              </a:stretch>
            </a:blipFill>
            <a:ln w="228600" cap="sq">
              <a:solidFill>
                <a:srgbClr val="EEEEEE"/>
              </a:solidFill>
              <a:prstDash val="solid"/>
              <a:miter/>
            </a:ln>
          </p:spPr>
        </p:sp>
      </p:grpSp>
      <p:sp>
        <p:nvSpPr>
          <p:cNvPr id="8" name="Freeform 8"/>
          <p:cNvSpPr/>
          <p:nvPr/>
        </p:nvSpPr>
        <p:spPr>
          <a:xfrm>
            <a:off x="-28575" y="6175036"/>
            <a:ext cx="7200559" cy="1544847"/>
          </a:xfrm>
          <a:custGeom>
            <a:avLst/>
            <a:gdLst/>
            <a:ahLst/>
            <a:cxnLst/>
            <a:rect l="l" t="t" r="r" b="b"/>
            <a:pathLst>
              <a:path w="7200559" h="1544847">
                <a:moveTo>
                  <a:pt x="0" y="0"/>
                </a:moveTo>
                <a:lnTo>
                  <a:pt x="7200559" y="0"/>
                </a:lnTo>
                <a:lnTo>
                  <a:pt x="7200559" y="1544847"/>
                </a:lnTo>
                <a:lnTo>
                  <a:pt x="0" y="154484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762000" y="2359157"/>
            <a:ext cx="5486400" cy="10479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965"/>
              </a:lnSpc>
            </a:pPr>
            <a:r>
              <a:rPr lang="en-US" sz="7241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Trade Easy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1410" y="5316082"/>
            <a:ext cx="5374959" cy="385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55"/>
              </a:lnSpc>
            </a:pPr>
            <a:r>
              <a:rPr lang="en-US" sz="2325" dirty="0">
                <a:solidFill>
                  <a:srgbClr val="FFFFFF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Created by Ritesh Singh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F56528A-18A3-9C29-1155-B8EAF629DC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>
            <a:extLst>
              <a:ext uri="{FF2B5EF4-FFF2-40B4-BE49-F238E27FC236}">
                <a16:creationId xmlns:a16="http://schemas.microsoft.com/office/drawing/2014/main" id="{6FD57BCA-1A09-58F4-8FFD-66BB34642240}"/>
              </a:ext>
            </a:extLst>
          </p:cNvPr>
          <p:cNvGrpSpPr/>
          <p:nvPr/>
        </p:nvGrpSpPr>
        <p:grpSpPr>
          <a:xfrm>
            <a:off x="1217674" y="2564687"/>
            <a:ext cx="7027604" cy="3984971"/>
            <a:chOff x="0" y="0"/>
            <a:chExt cx="1365153" cy="561668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A26C4814-140D-A94D-A5EA-598A27ACFC2C}"/>
                </a:ext>
              </a:extLst>
            </p:cNvPr>
            <p:cNvSpPr/>
            <p:nvPr/>
          </p:nvSpPr>
          <p:spPr>
            <a:xfrm>
              <a:off x="0" y="0"/>
              <a:ext cx="1365153" cy="561668"/>
            </a:xfrm>
            <a:custGeom>
              <a:avLst/>
              <a:gdLst/>
              <a:ahLst/>
              <a:cxnLst/>
              <a:rect l="l" t="t" r="r" b="b"/>
              <a:pathLst>
                <a:path w="1365153" h="561668">
                  <a:moveTo>
                    <a:pt x="0" y="0"/>
                  </a:moveTo>
                  <a:lnTo>
                    <a:pt x="1365153" y="0"/>
                  </a:lnTo>
                  <a:lnTo>
                    <a:pt x="1365153" y="561668"/>
                  </a:lnTo>
                  <a:lnTo>
                    <a:pt x="0" y="561668"/>
                  </a:lnTo>
                  <a:close/>
                </a:path>
              </a:pathLst>
            </a:custGeom>
            <a:solidFill>
              <a:srgbClr val="088395"/>
            </a:solidFill>
          </p:spPr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654E67F5-0911-514F-FF85-4A247846C6A6}"/>
                </a:ext>
              </a:extLst>
            </p:cNvPr>
            <p:cNvSpPr txBox="1"/>
            <p:nvPr/>
          </p:nvSpPr>
          <p:spPr>
            <a:xfrm>
              <a:off x="0" y="-47625"/>
              <a:ext cx="1365153" cy="6092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66"/>
                </a:lnSpc>
              </a:pPr>
              <a:endParaRPr/>
            </a:p>
          </p:txBody>
        </p:sp>
      </p:grpSp>
      <p:sp>
        <p:nvSpPr>
          <p:cNvPr id="26" name="Freeform 26">
            <a:extLst>
              <a:ext uri="{FF2B5EF4-FFF2-40B4-BE49-F238E27FC236}">
                <a16:creationId xmlns:a16="http://schemas.microsoft.com/office/drawing/2014/main" id="{01F66502-64D9-CDF5-36C0-10988C071C43}"/>
              </a:ext>
            </a:extLst>
          </p:cNvPr>
          <p:cNvSpPr/>
          <p:nvPr/>
        </p:nvSpPr>
        <p:spPr>
          <a:xfrm>
            <a:off x="6217232" y="756422"/>
            <a:ext cx="6381692" cy="1357560"/>
          </a:xfrm>
          <a:custGeom>
            <a:avLst/>
            <a:gdLst/>
            <a:ahLst/>
            <a:cxnLst/>
            <a:rect l="l" t="t" r="r" b="b"/>
            <a:pathLst>
              <a:path w="6381692" h="1357560">
                <a:moveTo>
                  <a:pt x="0" y="0"/>
                </a:moveTo>
                <a:lnTo>
                  <a:pt x="6381692" y="0"/>
                </a:lnTo>
                <a:lnTo>
                  <a:pt x="6381692" y="1357560"/>
                </a:lnTo>
                <a:lnTo>
                  <a:pt x="0" y="13575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>
            <a:extLst>
              <a:ext uri="{FF2B5EF4-FFF2-40B4-BE49-F238E27FC236}">
                <a16:creationId xmlns:a16="http://schemas.microsoft.com/office/drawing/2014/main" id="{D73F971F-8546-1C05-9BEA-CB15624E916D}"/>
              </a:ext>
            </a:extLst>
          </p:cNvPr>
          <p:cNvSpPr/>
          <p:nvPr/>
        </p:nvSpPr>
        <p:spPr>
          <a:xfrm>
            <a:off x="6708064" y="1087209"/>
            <a:ext cx="560585" cy="695986"/>
          </a:xfrm>
          <a:custGeom>
            <a:avLst/>
            <a:gdLst/>
            <a:ahLst/>
            <a:cxnLst/>
            <a:rect l="l" t="t" r="r" b="b"/>
            <a:pathLst>
              <a:path w="560585" h="695986">
                <a:moveTo>
                  <a:pt x="0" y="0"/>
                </a:moveTo>
                <a:lnTo>
                  <a:pt x="560585" y="0"/>
                </a:lnTo>
                <a:lnTo>
                  <a:pt x="560585" y="695986"/>
                </a:lnTo>
                <a:lnTo>
                  <a:pt x="0" y="6959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28" name="Group 28">
            <a:extLst>
              <a:ext uri="{FF2B5EF4-FFF2-40B4-BE49-F238E27FC236}">
                <a16:creationId xmlns:a16="http://schemas.microsoft.com/office/drawing/2014/main" id="{7CFD7F0F-2B1C-5DA6-8C25-B3A9E7E75668}"/>
              </a:ext>
            </a:extLst>
          </p:cNvPr>
          <p:cNvGrpSpPr/>
          <p:nvPr/>
        </p:nvGrpSpPr>
        <p:grpSpPr>
          <a:xfrm>
            <a:off x="9183427" y="5292358"/>
            <a:ext cx="1463040" cy="1257300"/>
            <a:chOff x="0" y="0"/>
            <a:chExt cx="812800" cy="698500"/>
          </a:xfrm>
        </p:grpSpPr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A70D1D8B-52BD-927A-E92D-4FF73473A65E}"/>
                </a:ext>
              </a:extLst>
            </p:cNvPr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334257"/>
            </a:solidFill>
          </p:spPr>
        </p:sp>
        <p:sp>
          <p:nvSpPr>
            <p:cNvPr id="30" name="TextBox 30">
              <a:extLst>
                <a:ext uri="{FF2B5EF4-FFF2-40B4-BE49-F238E27FC236}">
                  <a16:creationId xmlns:a16="http://schemas.microsoft.com/office/drawing/2014/main" id="{BEC8DA18-E676-8B78-A297-9B31A93CC10C}"/>
                </a:ext>
              </a:extLst>
            </p:cNvPr>
            <p:cNvSpPr txBox="1"/>
            <p:nvPr/>
          </p:nvSpPr>
          <p:spPr>
            <a:xfrm>
              <a:off x="114300" y="-47625"/>
              <a:ext cx="5842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66"/>
                </a:lnSpc>
              </a:pPr>
              <a:endParaRPr/>
            </a:p>
          </p:txBody>
        </p:sp>
      </p:grpSp>
      <p:sp>
        <p:nvSpPr>
          <p:cNvPr id="31" name="TextBox 31">
            <a:extLst>
              <a:ext uri="{FF2B5EF4-FFF2-40B4-BE49-F238E27FC236}">
                <a16:creationId xmlns:a16="http://schemas.microsoft.com/office/drawing/2014/main" id="{09862B48-8288-FAD2-2EAD-40D74786D9CD}"/>
              </a:ext>
            </a:extLst>
          </p:cNvPr>
          <p:cNvSpPr txBox="1"/>
          <p:nvPr/>
        </p:nvSpPr>
        <p:spPr>
          <a:xfrm>
            <a:off x="813512" y="689747"/>
            <a:ext cx="5282488" cy="16271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648"/>
              </a:lnSpc>
            </a:pPr>
            <a:r>
              <a:rPr lang="en-US" sz="4999" dirty="0">
                <a:solidFill>
                  <a:srgbClr val="000000"/>
                </a:solidFill>
                <a:latin typeface="Arial" panose="020B0604020202020204" pitchFamily="34" charset="0"/>
                <a:ea typeface="League Spartan"/>
                <a:cs typeface="Arial" panose="020B0604020202020204" pitchFamily="34" charset="0"/>
                <a:sym typeface="League Spartan"/>
              </a:rPr>
              <a:t>Risks and Dependencies</a:t>
            </a:r>
          </a:p>
        </p:txBody>
      </p:sp>
      <p:sp>
        <p:nvSpPr>
          <p:cNvPr id="36" name="TextBox 36">
            <a:extLst>
              <a:ext uri="{FF2B5EF4-FFF2-40B4-BE49-F238E27FC236}">
                <a16:creationId xmlns:a16="http://schemas.microsoft.com/office/drawing/2014/main" id="{A61F0CD0-B1EB-E45E-692D-A093D2D94383}"/>
              </a:ext>
            </a:extLst>
          </p:cNvPr>
          <p:cNvSpPr txBox="1"/>
          <p:nvPr/>
        </p:nvSpPr>
        <p:spPr>
          <a:xfrm>
            <a:off x="1508322" y="2862493"/>
            <a:ext cx="6478526" cy="29238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 algn="l">
              <a:lnSpc>
                <a:spcPts val="192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Current processes are semi-manual and familiar to users; change resistance may occur</a:t>
            </a:r>
          </a:p>
          <a:p>
            <a:pPr marL="285750" indent="-285750" algn="l">
              <a:lnSpc>
                <a:spcPts val="1920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FFFFFF"/>
              </a:solidFill>
              <a:latin typeface="Arial" panose="020B0604020202020204" pitchFamily="34" charset="0"/>
              <a:ea typeface="Poppins"/>
              <a:cs typeface="Arial" panose="020B0604020202020204" pitchFamily="34" charset="0"/>
              <a:sym typeface="Poppins"/>
            </a:endParaRPr>
          </a:p>
          <a:p>
            <a:pPr marL="285750" indent="-285750" algn="l">
              <a:lnSpc>
                <a:spcPts val="1920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FFFFFF"/>
              </a:solidFill>
              <a:latin typeface="Arial" panose="020B0604020202020204" pitchFamily="34" charset="0"/>
              <a:ea typeface="Poppins"/>
              <a:cs typeface="Arial" panose="020B0604020202020204" pitchFamily="34" charset="0"/>
              <a:sym typeface="Poppins"/>
            </a:endParaRPr>
          </a:p>
          <a:p>
            <a:pPr marL="285750" indent="-285750" algn="l">
              <a:lnSpc>
                <a:spcPts val="192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External API downtimes (DGFT, SWIFT) can impact integrations</a:t>
            </a:r>
          </a:p>
          <a:p>
            <a:pPr marL="285750" indent="-285750" algn="l">
              <a:lnSpc>
                <a:spcPts val="1920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FFFFFF"/>
              </a:solidFill>
              <a:latin typeface="Arial" panose="020B0604020202020204" pitchFamily="34" charset="0"/>
              <a:ea typeface="Poppins"/>
              <a:cs typeface="Arial" panose="020B0604020202020204" pitchFamily="34" charset="0"/>
              <a:sym typeface="Poppins"/>
            </a:endParaRPr>
          </a:p>
          <a:p>
            <a:pPr marL="285750" indent="-285750" algn="l">
              <a:lnSpc>
                <a:spcPts val="1920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FFFFFF"/>
              </a:solidFill>
              <a:latin typeface="Arial" panose="020B0604020202020204" pitchFamily="34" charset="0"/>
              <a:ea typeface="Poppins"/>
              <a:cs typeface="Arial" panose="020B0604020202020204" pitchFamily="34" charset="0"/>
              <a:sym typeface="Poppins"/>
            </a:endParaRPr>
          </a:p>
          <a:p>
            <a:pPr marL="285750" indent="-285750" algn="l">
              <a:lnSpc>
                <a:spcPts val="192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Regulatory changes during development can affect scope</a:t>
            </a:r>
          </a:p>
          <a:p>
            <a:pPr marL="285750" indent="-285750" algn="l">
              <a:lnSpc>
                <a:spcPts val="1920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FFFFFF"/>
              </a:solidFill>
              <a:latin typeface="Arial" panose="020B0604020202020204" pitchFamily="34" charset="0"/>
              <a:ea typeface="Poppins"/>
              <a:cs typeface="Arial" panose="020B0604020202020204" pitchFamily="34" charset="0"/>
              <a:sym typeface="Poppins"/>
            </a:endParaRPr>
          </a:p>
          <a:p>
            <a:pPr marL="285750" indent="-285750" algn="l">
              <a:lnSpc>
                <a:spcPts val="1920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FFFFFF"/>
              </a:solidFill>
              <a:latin typeface="Arial" panose="020B0604020202020204" pitchFamily="34" charset="0"/>
              <a:ea typeface="Poppins"/>
              <a:cs typeface="Arial" panose="020B0604020202020204" pitchFamily="34" charset="0"/>
              <a:sym typeface="Poppins"/>
            </a:endParaRPr>
          </a:p>
          <a:p>
            <a:pPr marL="285750" indent="-285750" algn="l">
              <a:lnSpc>
                <a:spcPts val="192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Availability of SMEs and stakeholders for sprint reviews and feedback is critical</a:t>
            </a:r>
          </a:p>
        </p:txBody>
      </p:sp>
      <p:grpSp>
        <p:nvGrpSpPr>
          <p:cNvPr id="40" name="Group 40">
            <a:extLst>
              <a:ext uri="{FF2B5EF4-FFF2-40B4-BE49-F238E27FC236}">
                <a16:creationId xmlns:a16="http://schemas.microsoft.com/office/drawing/2014/main" id="{D862D076-7F7E-DD72-89D0-25200D77274C}"/>
              </a:ext>
            </a:extLst>
          </p:cNvPr>
          <p:cNvGrpSpPr/>
          <p:nvPr/>
        </p:nvGrpSpPr>
        <p:grpSpPr>
          <a:xfrm>
            <a:off x="-963684" y="3028950"/>
            <a:ext cx="1463040" cy="1257300"/>
            <a:chOff x="0" y="0"/>
            <a:chExt cx="812800" cy="698500"/>
          </a:xfrm>
        </p:grpSpPr>
        <p:sp>
          <p:nvSpPr>
            <p:cNvPr id="41" name="Freeform 41">
              <a:extLst>
                <a:ext uri="{FF2B5EF4-FFF2-40B4-BE49-F238E27FC236}">
                  <a16:creationId xmlns:a16="http://schemas.microsoft.com/office/drawing/2014/main" id="{325E25E3-69FD-EE96-6A6B-48451DA996E7}"/>
                </a:ext>
              </a:extLst>
            </p:cNvPr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334257"/>
            </a:solidFill>
          </p:spPr>
        </p:sp>
        <p:sp>
          <p:nvSpPr>
            <p:cNvPr id="42" name="TextBox 42">
              <a:extLst>
                <a:ext uri="{FF2B5EF4-FFF2-40B4-BE49-F238E27FC236}">
                  <a16:creationId xmlns:a16="http://schemas.microsoft.com/office/drawing/2014/main" id="{7142D1D7-3169-4851-B1A7-20D7FE69E594}"/>
                </a:ext>
              </a:extLst>
            </p:cNvPr>
            <p:cNvSpPr txBox="1"/>
            <p:nvPr/>
          </p:nvSpPr>
          <p:spPr>
            <a:xfrm>
              <a:off x="114300" y="-47625"/>
              <a:ext cx="5842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66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9366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59231" y="6340043"/>
            <a:ext cx="8251331" cy="975157"/>
          </a:xfrm>
          <a:custGeom>
            <a:avLst/>
            <a:gdLst/>
            <a:ahLst/>
            <a:cxnLst/>
            <a:rect l="l" t="t" r="r" b="b"/>
            <a:pathLst>
              <a:path w="8251331" h="975157">
                <a:moveTo>
                  <a:pt x="0" y="0"/>
                </a:moveTo>
                <a:lnTo>
                  <a:pt x="8251331" y="0"/>
                </a:lnTo>
                <a:lnTo>
                  <a:pt x="8251331" y="975157"/>
                </a:lnTo>
                <a:lnTo>
                  <a:pt x="0" y="9751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400000" flipH="1">
            <a:off x="4759969" y="2662101"/>
            <a:ext cx="9041124" cy="1726033"/>
          </a:xfrm>
          <a:custGeom>
            <a:avLst/>
            <a:gdLst/>
            <a:ahLst/>
            <a:cxnLst/>
            <a:rect l="l" t="t" r="r" b="b"/>
            <a:pathLst>
              <a:path w="9041124" h="1726033">
                <a:moveTo>
                  <a:pt x="9041124" y="0"/>
                </a:moveTo>
                <a:lnTo>
                  <a:pt x="0" y="0"/>
                </a:lnTo>
                <a:lnTo>
                  <a:pt x="0" y="1726033"/>
                </a:lnTo>
                <a:lnTo>
                  <a:pt x="9041124" y="1726033"/>
                </a:lnTo>
                <a:lnTo>
                  <a:pt x="904112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134184" y="2566125"/>
            <a:ext cx="288569" cy="255218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88395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2114" tIns="52114" rIns="52114" bIns="52114" rtlCol="0" anchor="ctr"/>
            <a:lstStyle/>
            <a:p>
              <a:pPr algn="ctr">
                <a:lnSpc>
                  <a:spcPts val="2566"/>
                </a:lnSpc>
              </a:pPr>
              <a:endParaRPr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1159231" y="1012974"/>
            <a:ext cx="6382452" cy="755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01"/>
              </a:lnSpc>
            </a:pPr>
            <a:r>
              <a:rPr lang="en-US" sz="4812" dirty="0">
                <a:solidFill>
                  <a:srgbClr val="000000"/>
                </a:solidFill>
                <a:latin typeface="Arial" panose="020B0604020202020204" pitchFamily="34" charset="0"/>
                <a:ea typeface="League Spartan"/>
                <a:cs typeface="Arial" panose="020B0604020202020204" pitchFamily="34" charset="0"/>
                <a:sym typeface="League Spartan"/>
              </a:rPr>
              <a:t>Situation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771183" y="2566125"/>
            <a:ext cx="6153617" cy="29288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871"/>
              </a:lnSpc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Currently manual processes are being used leading to inefficiencies, delayed settlement and poor visibility.</a:t>
            </a:r>
          </a:p>
          <a:p>
            <a:pPr algn="l">
              <a:lnSpc>
                <a:spcPts val="2871"/>
              </a:lnSpc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Poppins"/>
              <a:cs typeface="Arial" panose="020B0604020202020204" pitchFamily="34" charset="0"/>
              <a:sym typeface="Poppins"/>
            </a:endParaRPr>
          </a:p>
          <a:p>
            <a:pPr algn="l">
              <a:lnSpc>
                <a:spcPts val="2871"/>
              </a:lnSpc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 Customer face challenges in managing remittances</a:t>
            </a:r>
          </a:p>
          <a:p>
            <a:pPr algn="l">
              <a:lnSpc>
                <a:spcPts val="2871"/>
              </a:lnSpc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Poppins"/>
              <a:cs typeface="Arial" panose="020B0604020202020204" pitchFamily="34" charset="0"/>
              <a:sym typeface="Poppins"/>
            </a:endParaRPr>
          </a:p>
          <a:p>
            <a:pPr algn="l">
              <a:lnSpc>
                <a:spcPts val="2871"/>
              </a:lnSpc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Poppins"/>
              <a:cs typeface="Arial" panose="020B0604020202020204" pitchFamily="34" charset="0"/>
              <a:sym typeface="Poppins"/>
            </a:endParaRPr>
          </a:p>
          <a:p>
            <a:pPr algn="l">
              <a:lnSpc>
                <a:spcPts val="2871"/>
              </a:lnSpc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BOE regularization and Shipping Bill regularization is extremely tedious.</a:t>
            </a:r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06AB9F12-9886-75A9-3904-39CD7700C2A7}"/>
              </a:ext>
            </a:extLst>
          </p:cNvPr>
          <p:cNvGrpSpPr/>
          <p:nvPr/>
        </p:nvGrpSpPr>
        <p:grpSpPr>
          <a:xfrm>
            <a:off x="1164115" y="4841480"/>
            <a:ext cx="288569" cy="255218"/>
            <a:chOff x="0" y="0"/>
            <a:chExt cx="812800" cy="812800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5E94E088-60AF-A5DB-F671-4188A6AEA8B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88395"/>
            </a:solidFill>
          </p:spPr>
        </p:sp>
        <p:sp>
          <p:nvSpPr>
            <p:cNvPr id="9" name="TextBox 6">
              <a:extLst>
                <a:ext uri="{FF2B5EF4-FFF2-40B4-BE49-F238E27FC236}">
                  <a16:creationId xmlns:a16="http://schemas.microsoft.com/office/drawing/2014/main" id="{8013EC03-F7C6-6CB9-6E64-0419011E314D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2114" tIns="52114" rIns="52114" bIns="52114" rtlCol="0" anchor="ctr"/>
            <a:lstStyle/>
            <a:p>
              <a:pPr algn="ctr">
                <a:lnSpc>
                  <a:spcPts val="2566"/>
                </a:lnSpc>
              </a:pPr>
              <a:endParaRPr/>
            </a:p>
          </p:txBody>
        </p:sp>
      </p:grpSp>
      <p:grpSp>
        <p:nvGrpSpPr>
          <p:cNvPr id="10" name="Group 4">
            <a:extLst>
              <a:ext uri="{FF2B5EF4-FFF2-40B4-BE49-F238E27FC236}">
                <a16:creationId xmlns:a16="http://schemas.microsoft.com/office/drawing/2014/main" id="{4EB8C7AB-B5AF-C56D-DA70-DA37487F7FD3}"/>
              </a:ext>
            </a:extLst>
          </p:cNvPr>
          <p:cNvGrpSpPr/>
          <p:nvPr/>
        </p:nvGrpSpPr>
        <p:grpSpPr>
          <a:xfrm>
            <a:off x="1134184" y="3691173"/>
            <a:ext cx="288569" cy="255218"/>
            <a:chOff x="0" y="0"/>
            <a:chExt cx="812800" cy="812800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B7F35D12-7BDE-6E09-EEDE-21584BB7F3B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88395"/>
            </a:solidFill>
          </p:spPr>
        </p:sp>
        <p:sp>
          <p:nvSpPr>
            <p:cNvPr id="12" name="TextBox 6">
              <a:extLst>
                <a:ext uri="{FF2B5EF4-FFF2-40B4-BE49-F238E27FC236}">
                  <a16:creationId xmlns:a16="http://schemas.microsoft.com/office/drawing/2014/main" id="{99D48226-3C35-38C4-50C5-1863804681C6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2114" tIns="52114" rIns="52114" bIns="52114" rtlCol="0" anchor="ctr"/>
            <a:lstStyle/>
            <a:p>
              <a:pPr algn="ctr">
                <a:lnSpc>
                  <a:spcPts val="2566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B3AC7A1-C60A-3C57-DF76-2E9C39583A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C8DB6C7-2C81-7228-3BBA-23BA5CEE2041}"/>
              </a:ext>
            </a:extLst>
          </p:cNvPr>
          <p:cNvSpPr/>
          <p:nvPr/>
        </p:nvSpPr>
        <p:spPr>
          <a:xfrm>
            <a:off x="1159231" y="6340043"/>
            <a:ext cx="8251331" cy="975157"/>
          </a:xfrm>
          <a:custGeom>
            <a:avLst/>
            <a:gdLst/>
            <a:ahLst/>
            <a:cxnLst/>
            <a:rect l="l" t="t" r="r" b="b"/>
            <a:pathLst>
              <a:path w="8251331" h="975157">
                <a:moveTo>
                  <a:pt x="0" y="0"/>
                </a:moveTo>
                <a:lnTo>
                  <a:pt x="8251331" y="0"/>
                </a:lnTo>
                <a:lnTo>
                  <a:pt x="8251331" y="975157"/>
                </a:lnTo>
                <a:lnTo>
                  <a:pt x="0" y="9751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3EFD7337-5074-CD9F-E518-32715743A323}"/>
              </a:ext>
            </a:extLst>
          </p:cNvPr>
          <p:cNvSpPr/>
          <p:nvPr/>
        </p:nvSpPr>
        <p:spPr>
          <a:xfrm rot="5400000" flipH="1">
            <a:off x="4759969" y="2662101"/>
            <a:ext cx="9041124" cy="1726033"/>
          </a:xfrm>
          <a:custGeom>
            <a:avLst/>
            <a:gdLst/>
            <a:ahLst/>
            <a:cxnLst/>
            <a:rect l="l" t="t" r="r" b="b"/>
            <a:pathLst>
              <a:path w="9041124" h="1726033">
                <a:moveTo>
                  <a:pt x="9041124" y="0"/>
                </a:moveTo>
                <a:lnTo>
                  <a:pt x="0" y="0"/>
                </a:lnTo>
                <a:lnTo>
                  <a:pt x="0" y="1726033"/>
                </a:lnTo>
                <a:lnTo>
                  <a:pt x="9041124" y="1726033"/>
                </a:lnTo>
                <a:lnTo>
                  <a:pt x="904112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88847569-3DCF-BAA3-F925-1C10299C3F6C}"/>
              </a:ext>
            </a:extLst>
          </p:cNvPr>
          <p:cNvGrpSpPr/>
          <p:nvPr/>
        </p:nvGrpSpPr>
        <p:grpSpPr>
          <a:xfrm>
            <a:off x="1278645" y="3657600"/>
            <a:ext cx="252313" cy="285664"/>
            <a:chOff x="0" y="0"/>
            <a:chExt cx="812800" cy="81280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85F43D41-76AA-AA24-8BEA-E782318B8FC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88395"/>
            </a:solidFill>
          </p:spPr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02E1D8A1-E5E3-039F-B5C6-2DE9F805902F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2114" tIns="52114" rIns="52114" bIns="52114" rtlCol="0" anchor="ctr"/>
            <a:lstStyle/>
            <a:p>
              <a:pPr algn="ctr">
                <a:lnSpc>
                  <a:spcPts val="2566"/>
                </a:lnSpc>
              </a:pPr>
              <a:endParaRPr dirty="0"/>
            </a:p>
          </p:txBody>
        </p:sp>
      </p:grpSp>
      <p:sp>
        <p:nvSpPr>
          <p:cNvPr id="22" name="TextBox 22">
            <a:extLst>
              <a:ext uri="{FF2B5EF4-FFF2-40B4-BE49-F238E27FC236}">
                <a16:creationId xmlns:a16="http://schemas.microsoft.com/office/drawing/2014/main" id="{88EE4A96-0919-26E5-BE6B-2EF1706B5C5B}"/>
              </a:ext>
            </a:extLst>
          </p:cNvPr>
          <p:cNvSpPr txBox="1"/>
          <p:nvPr/>
        </p:nvSpPr>
        <p:spPr>
          <a:xfrm>
            <a:off x="1159231" y="1012974"/>
            <a:ext cx="6382452" cy="755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01"/>
              </a:lnSpc>
            </a:pPr>
            <a:r>
              <a:rPr lang="en-US" sz="4812" dirty="0">
                <a:solidFill>
                  <a:srgbClr val="000000"/>
                </a:solidFill>
                <a:latin typeface="Arial" panose="020B0604020202020204" pitchFamily="34" charset="0"/>
                <a:ea typeface="League Spartan"/>
                <a:cs typeface="Arial" panose="020B0604020202020204" pitchFamily="34" charset="0"/>
                <a:sym typeface="League Spartan"/>
              </a:rPr>
              <a:t>Problem</a:t>
            </a:r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B9799DAE-BEB5-2494-6380-8EF1AC2A3DE7}"/>
              </a:ext>
            </a:extLst>
          </p:cNvPr>
          <p:cNvSpPr txBox="1"/>
          <p:nvPr/>
        </p:nvSpPr>
        <p:spPr>
          <a:xfrm>
            <a:off x="1771183" y="2566125"/>
            <a:ext cx="6382452" cy="25569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871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Manual documentation makes the life of Trade Desk Officers difficult to scan and process remittances</a:t>
            </a:r>
          </a:p>
          <a:p>
            <a:pPr algn="just">
              <a:lnSpc>
                <a:spcPts val="2871"/>
              </a:lnSpc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2871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Customers face difficulty in sending documents to branch and tedious process of regularization of SB and BOE.</a:t>
            </a:r>
          </a:p>
          <a:p>
            <a:pPr algn="just">
              <a:lnSpc>
                <a:spcPts val="2871"/>
              </a:lnSpc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2871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Auditing becomes tedious for Auditors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Poppins"/>
              <a:cs typeface="Arial" panose="020B0604020202020204" pitchFamily="34" charset="0"/>
              <a:sym typeface="Poppins"/>
            </a:endParaRPr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D870E21B-35E6-9F44-6AC1-4A55855F6E82}"/>
              </a:ext>
            </a:extLst>
          </p:cNvPr>
          <p:cNvGrpSpPr/>
          <p:nvPr/>
        </p:nvGrpSpPr>
        <p:grpSpPr>
          <a:xfrm>
            <a:off x="1278645" y="4841314"/>
            <a:ext cx="264344" cy="285664"/>
            <a:chOff x="0" y="0"/>
            <a:chExt cx="812800" cy="812800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F077A9CD-652A-E2EE-3066-F1EEB0721CE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88395"/>
            </a:solidFill>
          </p:spPr>
        </p:sp>
        <p:sp>
          <p:nvSpPr>
            <p:cNvPr id="9" name="TextBox 6">
              <a:extLst>
                <a:ext uri="{FF2B5EF4-FFF2-40B4-BE49-F238E27FC236}">
                  <a16:creationId xmlns:a16="http://schemas.microsoft.com/office/drawing/2014/main" id="{8077F3A2-59F5-BABA-7500-34615D26F287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2114" tIns="52114" rIns="52114" bIns="52114" rtlCol="0" anchor="ctr"/>
            <a:lstStyle/>
            <a:p>
              <a:pPr algn="ctr">
                <a:lnSpc>
                  <a:spcPts val="2566"/>
                </a:lnSpc>
              </a:pPr>
              <a:endParaRPr dirty="0"/>
            </a:p>
          </p:txBody>
        </p:sp>
      </p:grpSp>
      <p:grpSp>
        <p:nvGrpSpPr>
          <p:cNvPr id="10" name="Group 4">
            <a:extLst>
              <a:ext uri="{FF2B5EF4-FFF2-40B4-BE49-F238E27FC236}">
                <a16:creationId xmlns:a16="http://schemas.microsoft.com/office/drawing/2014/main" id="{86C0DF5B-DA06-903B-A70E-6E543319A56D}"/>
              </a:ext>
            </a:extLst>
          </p:cNvPr>
          <p:cNvGrpSpPr/>
          <p:nvPr/>
        </p:nvGrpSpPr>
        <p:grpSpPr>
          <a:xfrm>
            <a:off x="1295399" y="2667000"/>
            <a:ext cx="252313" cy="285664"/>
            <a:chOff x="0" y="0"/>
            <a:chExt cx="812800" cy="812800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2C40A455-8137-8A5B-D0A3-33FB8A0A767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88395"/>
            </a:solidFill>
          </p:spPr>
        </p:sp>
        <p:sp>
          <p:nvSpPr>
            <p:cNvPr id="12" name="TextBox 6">
              <a:extLst>
                <a:ext uri="{FF2B5EF4-FFF2-40B4-BE49-F238E27FC236}">
                  <a16:creationId xmlns:a16="http://schemas.microsoft.com/office/drawing/2014/main" id="{0D846709-AE68-8234-5FDC-FA673093B480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2114" tIns="52114" rIns="52114" bIns="52114" rtlCol="0" anchor="ctr"/>
            <a:lstStyle/>
            <a:p>
              <a:pPr algn="ctr">
                <a:lnSpc>
                  <a:spcPts val="2566"/>
                </a:lnSpc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859110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A6F45A-A595-92CF-CFAE-98E1F9A0E3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1803463-4823-79D9-AF9D-8D56BA656E94}"/>
              </a:ext>
            </a:extLst>
          </p:cNvPr>
          <p:cNvSpPr/>
          <p:nvPr/>
        </p:nvSpPr>
        <p:spPr>
          <a:xfrm>
            <a:off x="1159231" y="6340043"/>
            <a:ext cx="8251331" cy="975157"/>
          </a:xfrm>
          <a:custGeom>
            <a:avLst/>
            <a:gdLst/>
            <a:ahLst/>
            <a:cxnLst/>
            <a:rect l="l" t="t" r="r" b="b"/>
            <a:pathLst>
              <a:path w="8251331" h="975157">
                <a:moveTo>
                  <a:pt x="0" y="0"/>
                </a:moveTo>
                <a:lnTo>
                  <a:pt x="8251331" y="0"/>
                </a:lnTo>
                <a:lnTo>
                  <a:pt x="8251331" y="975157"/>
                </a:lnTo>
                <a:lnTo>
                  <a:pt x="0" y="9751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2A1383AF-5752-2778-8FDD-1049A182A2AA}"/>
              </a:ext>
            </a:extLst>
          </p:cNvPr>
          <p:cNvSpPr/>
          <p:nvPr/>
        </p:nvSpPr>
        <p:spPr>
          <a:xfrm rot="5400000" flipH="1">
            <a:off x="4759969" y="2662101"/>
            <a:ext cx="9041124" cy="1726033"/>
          </a:xfrm>
          <a:custGeom>
            <a:avLst/>
            <a:gdLst/>
            <a:ahLst/>
            <a:cxnLst/>
            <a:rect l="l" t="t" r="r" b="b"/>
            <a:pathLst>
              <a:path w="9041124" h="1726033">
                <a:moveTo>
                  <a:pt x="9041124" y="0"/>
                </a:moveTo>
                <a:lnTo>
                  <a:pt x="0" y="0"/>
                </a:lnTo>
                <a:lnTo>
                  <a:pt x="0" y="1726033"/>
                </a:lnTo>
                <a:lnTo>
                  <a:pt x="9041124" y="1726033"/>
                </a:lnTo>
                <a:lnTo>
                  <a:pt x="904112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B48C1C06-056F-0EF7-0E8C-C58776D77AAB}"/>
              </a:ext>
            </a:extLst>
          </p:cNvPr>
          <p:cNvGrpSpPr/>
          <p:nvPr/>
        </p:nvGrpSpPr>
        <p:grpSpPr>
          <a:xfrm>
            <a:off x="1195487" y="2667000"/>
            <a:ext cx="252313" cy="209464"/>
            <a:chOff x="0" y="0"/>
            <a:chExt cx="812800" cy="81280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4C3AC7B0-1AB5-65CE-8B63-659F81B3EF2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88395"/>
            </a:solidFill>
          </p:spPr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342811FB-0EFB-3438-7118-DE254CA3C32C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2114" tIns="52114" rIns="52114" bIns="52114" rtlCol="0" anchor="ctr"/>
            <a:lstStyle/>
            <a:p>
              <a:pPr algn="ctr">
                <a:lnSpc>
                  <a:spcPts val="2566"/>
                </a:lnSpc>
              </a:pPr>
              <a:endParaRPr/>
            </a:p>
          </p:txBody>
        </p:sp>
      </p:grpSp>
      <p:sp>
        <p:nvSpPr>
          <p:cNvPr id="22" name="TextBox 22">
            <a:extLst>
              <a:ext uri="{FF2B5EF4-FFF2-40B4-BE49-F238E27FC236}">
                <a16:creationId xmlns:a16="http://schemas.microsoft.com/office/drawing/2014/main" id="{A7BE3197-5F2A-7E54-39EF-5412A3A8E8A0}"/>
              </a:ext>
            </a:extLst>
          </p:cNvPr>
          <p:cNvSpPr txBox="1"/>
          <p:nvPr/>
        </p:nvSpPr>
        <p:spPr>
          <a:xfrm>
            <a:off x="1159231" y="1012974"/>
            <a:ext cx="6382452" cy="755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01"/>
              </a:lnSpc>
            </a:pPr>
            <a:r>
              <a:rPr lang="en-US" sz="4812" dirty="0">
                <a:solidFill>
                  <a:srgbClr val="000000"/>
                </a:solidFill>
                <a:latin typeface="Arial" panose="020B0604020202020204" pitchFamily="34" charset="0"/>
                <a:ea typeface="League Spartan"/>
                <a:cs typeface="Arial" panose="020B0604020202020204" pitchFamily="34" charset="0"/>
                <a:sym typeface="League Spartan"/>
              </a:rPr>
              <a:t>Opportunity</a:t>
            </a:r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514F0118-0524-3C70-6232-8A3F651C8C71}"/>
              </a:ext>
            </a:extLst>
          </p:cNvPr>
          <p:cNvSpPr txBox="1"/>
          <p:nvPr/>
        </p:nvSpPr>
        <p:spPr>
          <a:xfrm>
            <a:off x="1771183" y="2566125"/>
            <a:ext cx="5925017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IN" dirty="0"/>
              <a:t>There is a clear opportunity to automate and digitize trade finance workflows to ensure compliance, improve customer experience, and enhance operational control.</a:t>
            </a:r>
          </a:p>
          <a:p>
            <a:endParaRPr lang="en-IN" dirty="0"/>
          </a:p>
          <a:p>
            <a:r>
              <a:rPr lang="en-IN" b="1" dirty="0"/>
              <a:t>Trade Easy Platform</a:t>
            </a:r>
            <a:r>
              <a:rPr lang="en-IN" dirty="0"/>
              <a:t> that streamlines </a:t>
            </a:r>
            <a:r>
              <a:rPr lang="en-IN" b="1" dirty="0"/>
              <a:t>Outward Remittance Requests</a:t>
            </a:r>
            <a:r>
              <a:rPr lang="en-IN" dirty="0"/>
              <a:t>, </a:t>
            </a:r>
            <a:r>
              <a:rPr lang="en-IN" b="1" dirty="0"/>
              <a:t>Inward Remittance Settlements</a:t>
            </a:r>
            <a:r>
              <a:rPr lang="en-IN" dirty="0"/>
              <a:t>, </a:t>
            </a:r>
            <a:r>
              <a:rPr lang="en-IN" b="1" dirty="0"/>
              <a:t>BOE and Shipping Bill Regularizations</a:t>
            </a:r>
            <a:r>
              <a:rPr lang="en-IN" dirty="0"/>
              <a:t>, </a:t>
            </a:r>
            <a:r>
              <a:rPr lang="en-IN" b="1" dirty="0"/>
              <a:t>Bank Guarantee Requests</a:t>
            </a:r>
            <a:r>
              <a:rPr lang="en-IN" dirty="0"/>
              <a:t>, and </a:t>
            </a:r>
            <a:r>
              <a:rPr lang="en-IN" b="1" dirty="0"/>
              <a:t>Letter of Credit (LC) Requests</a:t>
            </a:r>
            <a:r>
              <a:rPr lang="en-IN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6057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06118" y="-79943"/>
            <a:ext cx="3730752" cy="7395143"/>
            <a:chOff x="0" y="0"/>
            <a:chExt cx="812800" cy="161114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1611142"/>
            </a:xfrm>
            <a:custGeom>
              <a:avLst/>
              <a:gdLst/>
              <a:ahLst/>
              <a:cxnLst/>
              <a:rect l="l" t="t" r="r" b="b"/>
              <a:pathLst>
                <a:path w="812800" h="1611142">
                  <a:moveTo>
                    <a:pt x="574675" y="0"/>
                  </a:moveTo>
                  <a:lnTo>
                    <a:pt x="812800" y="238125"/>
                  </a:lnTo>
                  <a:lnTo>
                    <a:pt x="812800" y="1373017"/>
                  </a:lnTo>
                  <a:lnTo>
                    <a:pt x="574675" y="1611142"/>
                  </a:lnTo>
                  <a:lnTo>
                    <a:pt x="238125" y="1611142"/>
                  </a:lnTo>
                  <a:lnTo>
                    <a:pt x="0" y="1373017"/>
                  </a:lnTo>
                  <a:lnTo>
                    <a:pt x="0" y="238125"/>
                  </a:lnTo>
                  <a:lnTo>
                    <a:pt x="238125" y="0"/>
                  </a:lnTo>
                  <a:lnTo>
                    <a:pt x="574675" y="0"/>
                  </a:lnTo>
                  <a:close/>
                </a:path>
              </a:pathLst>
            </a:custGeom>
            <a:blipFill>
              <a:blip r:embed="rId2"/>
              <a:stretch>
                <a:fillRect l="-98758" r="-98758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1084346" y="3067127"/>
            <a:ext cx="9252415" cy="2636690"/>
            <a:chOff x="0" y="0"/>
            <a:chExt cx="3426820" cy="97655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426820" cy="976552"/>
            </a:xfrm>
            <a:custGeom>
              <a:avLst/>
              <a:gdLst/>
              <a:ahLst/>
              <a:cxnLst/>
              <a:rect l="l" t="t" r="r" b="b"/>
              <a:pathLst>
                <a:path w="3426820" h="976552">
                  <a:moveTo>
                    <a:pt x="203200" y="0"/>
                  </a:moveTo>
                  <a:lnTo>
                    <a:pt x="3426820" y="0"/>
                  </a:lnTo>
                  <a:lnTo>
                    <a:pt x="3223620" y="976552"/>
                  </a:lnTo>
                  <a:lnTo>
                    <a:pt x="0" y="976552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545454"/>
            </a:solidFill>
            <a:ln w="114300" cap="sq">
              <a:solidFill>
                <a:srgbClr val="EEEEEE"/>
              </a:solidFill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101600" y="-47625"/>
              <a:ext cx="3223620" cy="10241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8656320" y="0"/>
            <a:ext cx="2194560" cy="7043753"/>
            <a:chOff x="0" y="0"/>
            <a:chExt cx="812800" cy="260879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2608797"/>
            </a:xfrm>
            <a:custGeom>
              <a:avLst/>
              <a:gdLst/>
              <a:ahLst/>
              <a:cxnLst/>
              <a:rect l="l" t="t" r="r" b="b"/>
              <a:pathLst>
                <a:path w="812800" h="2608797">
                  <a:moveTo>
                    <a:pt x="812800" y="1304399"/>
                  </a:moveTo>
                  <a:lnTo>
                    <a:pt x="609600" y="2608797"/>
                  </a:lnTo>
                  <a:lnTo>
                    <a:pt x="203200" y="2608797"/>
                  </a:lnTo>
                  <a:lnTo>
                    <a:pt x="0" y="1304399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1304399"/>
                  </a:lnTo>
                  <a:close/>
                </a:path>
              </a:pathLst>
            </a:custGeom>
            <a:solidFill>
              <a:srgbClr val="545454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114300" y="-47625"/>
              <a:ext cx="584200" cy="26564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66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2631691" y="6180067"/>
            <a:ext cx="8051312" cy="1727372"/>
          </a:xfrm>
          <a:custGeom>
            <a:avLst/>
            <a:gdLst/>
            <a:ahLst/>
            <a:cxnLst/>
            <a:rect l="l" t="t" r="r" b="b"/>
            <a:pathLst>
              <a:path w="8051312" h="1727372">
                <a:moveTo>
                  <a:pt x="0" y="0"/>
                </a:moveTo>
                <a:lnTo>
                  <a:pt x="8051312" y="0"/>
                </a:lnTo>
                <a:lnTo>
                  <a:pt x="8051312" y="1727372"/>
                </a:lnTo>
                <a:lnTo>
                  <a:pt x="0" y="172737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2031780" y="3557619"/>
            <a:ext cx="448925" cy="432627"/>
            <a:chOff x="0" y="0"/>
            <a:chExt cx="166269" cy="16023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66269" cy="160232"/>
            </a:xfrm>
            <a:custGeom>
              <a:avLst/>
              <a:gdLst/>
              <a:ahLst/>
              <a:cxnLst/>
              <a:rect l="l" t="t" r="r" b="b"/>
              <a:pathLst>
                <a:path w="166269" h="160232">
                  <a:moveTo>
                    <a:pt x="80116" y="0"/>
                  </a:moveTo>
                  <a:lnTo>
                    <a:pt x="86152" y="0"/>
                  </a:lnTo>
                  <a:cubicBezTo>
                    <a:pt x="107401" y="0"/>
                    <a:pt x="127778" y="8441"/>
                    <a:pt x="142803" y="23465"/>
                  </a:cubicBezTo>
                  <a:cubicBezTo>
                    <a:pt x="157828" y="38490"/>
                    <a:pt x="166269" y="58868"/>
                    <a:pt x="166269" y="80116"/>
                  </a:cubicBezTo>
                  <a:lnTo>
                    <a:pt x="166269" y="80116"/>
                  </a:lnTo>
                  <a:cubicBezTo>
                    <a:pt x="166269" y="124363"/>
                    <a:pt x="130399" y="160232"/>
                    <a:pt x="86152" y="160232"/>
                  </a:cubicBezTo>
                  <a:lnTo>
                    <a:pt x="80116" y="160232"/>
                  </a:lnTo>
                  <a:cubicBezTo>
                    <a:pt x="58868" y="160232"/>
                    <a:pt x="38490" y="151791"/>
                    <a:pt x="23465" y="136767"/>
                  </a:cubicBezTo>
                  <a:cubicBezTo>
                    <a:pt x="8441" y="121742"/>
                    <a:pt x="0" y="101364"/>
                    <a:pt x="0" y="80116"/>
                  </a:cubicBezTo>
                  <a:lnTo>
                    <a:pt x="0" y="80116"/>
                  </a:lnTo>
                  <a:cubicBezTo>
                    <a:pt x="0" y="58868"/>
                    <a:pt x="8441" y="38490"/>
                    <a:pt x="23465" y="23465"/>
                  </a:cubicBezTo>
                  <a:cubicBezTo>
                    <a:pt x="38490" y="8441"/>
                    <a:pt x="58868" y="0"/>
                    <a:pt x="80116" y="0"/>
                  </a:cubicBezTo>
                  <a:close/>
                </a:path>
              </a:pathLst>
            </a:custGeom>
            <a:solidFill>
              <a:srgbClr val="088395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166269" cy="2078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66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2960534" y="3630680"/>
            <a:ext cx="5571910" cy="1179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31"/>
              </a:lnSpc>
            </a:pP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The purpose of this project is to design, develop, and implement a modern Trade Online (TOL) platform from scratch using Agile-Scrum methodology to serve international trade customers with a single, robust, and intuitive interface.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282746" y="1335515"/>
            <a:ext cx="6373574" cy="8865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528"/>
              </a:lnSpc>
            </a:pPr>
            <a:r>
              <a:rPr lang="en-US" sz="5660" dirty="0">
                <a:solidFill>
                  <a:srgbClr val="000000"/>
                </a:solidFill>
                <a:latin typeface="Arial" panose="020B0604020202020204" pitchFamily="34" charset="0"/>
                <a:ea typeface="League Spartan"/>
                <a:cs typeface="Arial" panose="020B0604020202020204" pitchFamily="34" charset="0"/>
                <a:sym typeface="League Spartan"/>
              </a:rPr>
              <a:t>Purpose Statement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5424943" y="3306292"/>
            <a:ext cx="7846921" cy="984432"/>
          </a:xfrm>
          <a:custGeom>
            <a:avLst/>
            <a:gdLst/>
            <a:ahLst/>
            <a:cxnLst/>
            <a:rect l="l" t="t" r="r" b="b"/>
            <a:pathLst>
              <a:path w="7846921" h="984432">
                <a:moveTo>
                  <a:pt x="0" y="0"/>
                </a:moveTo>
                <a:lnTo>
                  <a:pt x="7846921" y="0"/>
                </a:lnTo>
                <a:lnTo>
                  <a:pt x="7846921" y="984432"/>
                </a:lnTo>
                <a:lnTo>
                  <a:pt x="0" y="9844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21403" y="1809270"/>
            <a:ext cx="4994049" cy="1147703"/>
            <a:chOff x="0" y="0"/>
            <a:chExt cx="1282594" cy="34801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82594" cy="348018"/>
            </a:xfrm>
            <a:custGeom>
              <a:avLst/>
              <a:gdLst/>
              <a:ahLst/>
              <a:cxnLst/>
              <a:rect l="l" t="t" r="r" b="b"/>
              <a:pathLst>
                <a:path w="1282594" h="348018">
                  <a:moveTo>
                    <a:pt x="43928" y="0"/>
                  </a:moveTo>
                  <a:lnTo>
                    <a:pt x="1238666" y="0"/>
                  </a:lnTo>
                  <a:cubicBezTo>
                    <a:pt x="1262927" y="0"/>
                    <a:pt x="1282594" y="19667"/>
                    <a:pt x="1282594" y="43928"/>
                  </a:cubicBezTo>
                  <a:lnTo>
                    <a:pt x="1282594" y="304090"/>
                  </a:lnTo>
                  <a:cubicBezTo>
                    <a:pt x="1282594" y="315740"/>
                    <a:pt x="1277966" y="326914"/>
                    <a:pt x="1269728" y="335152"/>
                  </a:cubicBezTo>
                  <a:cubicBezTo>
                    <a:pt x="1261490" y="343390"/>
                    <a:pt x="1250316" y="348018"/>
                    <a:pt x="1238666" y="348018"/>
                  </a:cubicBezTo>
                  <a:lnTo>
                    <a:pt x="43928" y="348018"/>
                  </a:lnTo>
                  <a:cubicBezTo>
                    <a:pt x="32278" y="348018"/>
                    <a:pt x="21104" y="343390"/>
                    <a:pt x="12866" y="335152"/>
                  </a:cubicBezTo>
                  <a:cubicBezTo>
                    <a:pt x="4628" y="326914"/>
                    <a:pt x="0" y="315740"/>
                    <a:pt x="0" y="304090"/>
                  </a:cubicBezTo>
                  <a:lnTo>
                    <a:pt x="0" y="43928"/>
                  </a:lnTo>
                  <a:cubicBezTo>
                    <a:pt x="0" y="32278"/>
                    <a:pt x="4628" y="21104"/>
                    <a:pt x="12866" y="12866"/>
                  </a:cubicBezTo>
                  <a:cubicBezTo>
                    <a:pt x="21104" y="4628"/>
                    <a:pt x="32278" y="0"/>
                    <a:pt x="43928" y="0"/>
                  </a:cubicBezTo>
                  <a:close/>
                </a:path>
              </a:pathLst>
            </a:custGeom>
            <a:solidFill>
              <a:srgbClr val="548CA8"/>
            </a:solidFill>
          </p:spPr>
          <p:txBody>
            <a:bodyPr/>
            <a:lstStyle/>
            <a:p>
              <a:endParaRPr lang="en-IN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1282594" cy="3956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66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21404" y="3083748"/>
            <a:ext cx="5030144" cy="1147703"/>
            <a:chOff x="0" y="0"/>
            <a:chExt cx="1282594" cy="34801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82594" cy="348018"/>
            </a:xfrm>
            <a:custGeom>
              <a:avLst/>
              <a:gdLst/>
              <a:ahLst/>
              <a:cxnLst/>
              <a:rect l="l" t="t" r="r" b="b"/>
              <a:pathLst>
                <a:path w="1282594" h="348018">
                  <a:moveTo>
                    <a:pt x="43928" y="0"/>
                  </a:moveTo>
                  <a:lnTo>
                    <a:pt x="1238666" y="0"/>
                  </a:lnTo>
                  <a:cubicBezTo>
                    <a:pt x="1262927" y="0"/>
                    <a:pt x="1282594" y="19667"/>
                    <a:pt x="1282594" y="43928"/>
                  </a:cubicBezTo>
                  <a:lnTo>
                    <a:pt x="1282594" y="304090"/>
                  </a:lnTo>
                  <a:cubicBezTo>
                    <a:pt x="1282594" y="315740"/>
                    <a:pt x="1277966" y="326914"/>
                    <a:pt x="1269728" y="335152"/>
                  </a:cubicBezTo>
                  <a:cubicBezTo>
                    <a:pt x="1261490" y="343390"/>
                    <a:pt x="1250316" y="348018"/>
                    <a:pt x="1238666" y="348018"/>
                  </a:cubicBezTo>
                  <a:lnTo>
                    <a:pt x="43928" y="348018"/>
                  </a:lnTo>
                  <a:cubicBezTo>
                    <a:pt x="32278" y="348018"/>
                    <a:pt x="21104" y="343390"/>
                    <a:pt x="12866" y="335152"/>
                  </a:cubicBezTo>
                  <a:cubicBezTo>
                    <a:pt x="4628" y="326914"/>
                    <a:pt x="0" y="315740"/>
                    <a:pt x="0" y="304090"/>
                  </a:cubicBezTo>
                  <a:lnTo>
                    <a:pt x="0" y="43928"/>
                  </a:lnTo>
                  <a:cubicBezTo>
                    <a:pt x="0" y="32278"/>
                    <a:pt x="4628" y="21104"/>
                    <a:pt x="12866" y="12866"/>
                  </a:cubicBezTo>
                  <a:cubicBezTo>
                    <a:pt x="21104" y="4628"/>
                    <a:pt x="32278" y="0"/>
                    <a:pt x="43928" y="0"/>
                  </a:cubicBezTo>
                  <a:close/>
                </a:path>
              </a:pathLst>
            </a:custGeom>
            <a:solidFill>
              <a:srgbClr val="548CA8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1282594" cy="3956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66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20741" y="3043413"/>
            <a:ext cx="1446900" cy="1228374"/>
            <a:chOff x="0" y="0"/>
            <a:chExt cx="957396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957396" cy="812800"/>
            </a:xfrm>
            <a:custGeom>
              <a:avLst/>
              <a:gdLst/>
              <a:ahLst/>
              <a:cxnLst/>
              <a:rect l="l" t="t" r="r" b="b"/>
              <a:pathLst>
                <a:path w="957396" h="812800">
                  <a:moveTo>
                    <a:pt x="478698" y="0"/>
                  </a:moveTo>
                  <a:cubicBezTo>
                    <a:pt x="214320" y="0"/>
                    <a:pt x="0" y="181951"/>
                    <a:pt x="0" y="406400"/>
                  </a:cubicBezTo>
                  <a:cubicBezTo>
                    <a:pt x="0" y="630849"/>
                    <a:pt x="214320" y="812800"/>
                    <a:pt x="478698" y="812800"/>
                  </a:cubicBezTo>
                  <a:cubicBezTo>
                    <a:pt x="743075" y="812800"/>
                    <a:pt x="957396" y="630849"/>
                    <a:pt x="957396" y="406400"/>
                  </a:cubicBezTo>
                  <a:cubicBezTo>
                    <a:pt x="957396" y="181951"/>
                    <a:pt x="743075" y="0"/>
                    <a:pt x="478698" y="0"/>
                  </a:cubicBezTo>
                  <a:close/>
                </a:path>
              </a:pathLst>
            </a:custGeom>
            <a:blipFill>
              <a:blip r:embed="rId4"/>
              <a:stretch>
                <a:fillRect l="-13712" r="-13712"/>
              </a:stretch>
            </a:blipFill>
            <a:ln w="85725" cap="sq">
              <a:solidFill>
                <a:srgbClr val="EEEEEE"/>
              </a:solidFill>
              <a:prstDash val="solid"/>
              <a:miter/>
            </a:ln>
          </p:spPr>
        </p:sp>
      </p:grpSp>
      <p:grpSp>
        <p:nvGrpSpPr>
          <p:cNvPr id="13" name="Group 13"/>
          <p:cNvGrpSpPr/>
          <p:nvPr/>
        </p:nvGrpSpPr>
        <p:grpSpPr>
          <a:xfrm>
            <a:off x="1521404" y="4397848"/>
            <a:ext cx="4994048" cy="1147703"/>
            <a:chOff x="0" y="0"/>
            <a:chExt cx="1282594" cy="348018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282594" cy="348018"/>
            </a:xfrm>
            <a:custGeom>
              <a:avLst/>
              <a:gdLst/>
              <a:ahLst/>
              <a:cxnLst/>
              <a:rect l="l" t="t" r="r" b="b"/>
              <a:pathLst>
                <a:path w="1282594" h="348018">
                  <a:moveTo>
                    <a:pt x="43928" y="0"/>
                  </a:moveTo>
                  <a:lnTo>
                    <a:pt x="1238666" y="0"/>
                  </a:lnTo>
                  <a:cubicBezTo>
                    <a:pt x="1262927" y="0"/>
                    <a:pt x="1282594" y="19667"/>
                    <a:pt x="1282594" y="43928"/>
                  </a:cubicBezTo>
                  <a:lnTo>
                    <a:pt x="1282594" y="304090"/>
                  </a:lnTo>
                  <a:cubicBezTo>
                    <a:pt x="1282594" y="315740"/>
                    <a:pt x="1277966" y="326914"/>
                    <a:pt x="1269728" y="335152"/>
                  </a:cubicBezTo>
                  <a:cubicBezTo>
                    <a:pt x="1261490" y="343390"/>
                    <a:pt x="1250316" y="348018"/>
                    <a:pt x="1238666" y="348018"/>
                  </a:cubicBezTo>
                  <a:lnTo>
                    <a:pt x="43928" y="348018"/>
                  </a:lnTo>
                  <a:cubicBezTo>
                    <a:pt x="32278" y="348018"/>
                    <a:pt x="21104" y="343390"/>
                    <a:pt x="12866" y="335152"/>
                  </a:cubicBezTo>
                  <a:cubicBezTo>
                    <a:pt x="4628" y="326914"/>
                    <a:pt x="0" y="315740"/>
                    <a:pt x="0" y="304090"/>
                  </a:cubicBezTo>
                  <a:lnTo>
                    <a:pt x="0" y="43928"/>
                  </a:lnTo>
                  <a:cubicBezTo>
                    <a:pt x="0" y="32278"/>
                    <a:pt x="4628" y="21104"/>
                    <a:pt x="12866" y="12866"/>
                  </a:cubicBezTo>
                  <a:cubicBezTo>
                    <a:pt x="21104" y="4628"/>
                    <a:pt x="32278" y="0"/>
                    <a:pt x="43928" y="0"/>
                  </a:cubicBezTo>
                  <a:close/>
                </a:path>
              </a:pathLst>
            </a:custGeom>
            <a:solidFill>
              <a:srgbClr val="548CA8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47625"/>
              <a:ext cx="1282594" cy="3956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66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020741" y="4357512"/>
            <a:ext cx="1446900" cy="1228374"/>
            <a:chOff x="0" y="0"/>
            <a:chExt cx="957396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957396" cy="812800"/>
            </a:xfrm>
            <a:custGeom>
              <a:avLst/>
              <a:gdLst/>
              <a:ahLst/>
              <a:cxnLst/>
              <a:rect l="l" t="t" r="r" b="b"/>
              <a:pathLst>
                <a:path w="957396" h="812800">
                  <a:moveTo>
                    <a:pt x="478698" y="0"/>
                  </a:moveTo>
                  <a:cubicBezTo>
                    <a:pt x="214320" y="0"/>
                    <a:pt x="0" y="181951"/>
                    <a:pt x="0" y="406400"/>
                  </a:cubicBezTo>
                  <a:cubicBezTo>
                    <a:pt x="0" y="630849"/>
                    <a:pt x="214320" y="812800"/>
                    <a:pt x="478698" y="812800"/>
                  </a:cubicBezTo>
                  <a:cubicBezTo>
                    <a:pt x="743075" y="812800"/>
                    <a:pt x="957396" y="630849"/>
                    <a:pt x="957396" y="406400"/>
                  </a:cubicBezTo>
                  <a:cubicBezTo>
                    <a:pt x="957396" y="181951"/>
                    <a:pt x="743075" y="0"/>
                    <a:pt x="478698" y="0"/>
                  </a:cubicBezTo>
                  <a:close/>
                </a:path>
              </a:pathLst>
            </a:custGeom>
            <a:blipFill>
              <a:blip r:embed="rId5"/>
              <a:stretch>
                <a:fillRect l="-13712" r="-13712"/>
              </a:stretch>
            </a:blipFill>
            <a:ln w="85725" cap="sq">
              <a:solidFill>
                <a:srgbClr val="EEEEEE"/>
              </a:solidFill>
              <a:prstDash val="solid"/>
              <a:miter/>
            </a:ln>
          </p:spPr>
        </p:sp>
      </p:grpSp>
      <p:sp>
        <p:nvSpPr>
          <p:cNvPr id="18" name="Freeform 18"/>
          <p:cNvSpPr/>
          <p:nvPr/>
        </p:nvSpPr>
        <p:spPr>
          <a:xfrm>
            <a:off x="6515453" y="2789271"/>
            <a:ext cx="7200559" cy="1544847"/>
          </a:xfrm>
          <a:custGeom>
            <a:avLst/>
            <a:gdLst/>
            <a:ahLst/>
            <a:cxnLst/>
            <a:rect l="l" t="t" r="r" b="b"/>
            <a:pathLst>
              <a:path w="7200559" h="1544847">
                <a:moveTo>
                  <a:pt x="0" y="0"/>
                </a:moveTo>
                <a:lnTo>
                  <a:pt x="7200559" y="0"/>
                </a:lnTo>
                <a:lnTo>
                  <a:pt x="7200559" y="1544847"/>
                </a:lnTo>
                <a:lnTo>
                  <a:pt x="0" y="154484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flipH="1">
            <a:off x="6900890" y="3395420"/>
            <a:ext cx="767486" cy="406768"/>
          </a:xfrm>
          <a:custGeom>
            <a:avLst/>
            <a:gdLst/>
            <a:ahLst/>
            <a:cxnLst/>
            <a:rect l="l" t="t" r="r" b="b"/>
            <a:pathLst>
              <a:path w="767486" h="406768">
                <a:moveTo>
                  <a:pt x="767486" y="0"/>
                </a:moveTo>
                <a:lnTo>
                  <a:pt x="0" y="0"/>
                </a:lnTo>
                <a:lnTo>
                  <a:pt x="0" y="406768"/>
                </a:lnTo>
                <a:lnTo>
                  <a:pt x="767486" y="406768"/>
                </a:lnTo>
                <a:lnTo>
                  <a:pt x="767486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20" name="Group 20"/>
          <p:cNvGrpSpPr/>
          <p:nvPr/>
        </p:nvGrpSpPr>
        <p:grpSpPr>
          <a:xfrm>
            <a:off x="-930321" y="6583680"/>
            <a:ext cx="1375388" cy="964486"/>
            <a:chOff x="0" y="0"/>
            <a:chExt cx="509403" cy="35721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509403" cy="357217"/>
            </a:xfrm>
            <a:custGeom>
              <a:avLst/>
              <a:gdLst/>
              <a:ahLst/>
              <a:cxnLst/>
              <a:rect l="l" t="t" r="r" b="b"/>
              <a:pathLst>
                <a:path w="509403" h="357217">
                  <a:moveTo>
                    <a:pt x="45031" y="0"/>
                  </a:moveTo>
                  <a:lnTo>
                    <a:pt x="464372" y="0"/>
                  </a:lnTo>
                  <a:cubicBezTo>
                    <a:pt x="489242" y="0"/>
                    <a:pt x="509403" y="20161"/>
                    <a:pt x="509403" y="45031"/>
                  </a:cubicBezTo>
                  <a:lnTo>
                    <a:pt x="509403" y="312186"/>
                  </a:lnTo>
                  <a:cubicBezTo>
                    <a:pt x="509403" y="337056"/>
                    <a:pt x="489242" y="357217"/>
                    <a:pt x="464372" y="357217"/>
                  </a:cubicBezTo>
                  <a:lnTo>
                    <a:pt x="45031" y="357217"/>
                  </a:lnTo>
                  <a:cubicBezTo>
                    <a:pt x="20161" y="357217"/>
                    <a:pt x="0" y="337056"/>
                    <a:pt x="0" y="312186"/>
                  </a:cubicBezTo>
                  <a:lnTo>
                    <a:pt x="0" y="45031"/>
                  </a:lnTo>
                  <a:cubicBezTo>
                    <a:pt x="0" y="20161"/>
                    <a:pt x="20161" y="0"/>
                    <a:pt x="45031" y="0"/>
                  </a:cubicBezTo>
                  <a:close/>
                </a:path>
              </a:pathLst>
            </a:custGeom>
            <a:solidFill>
              <a:srgbClr val="548CA8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47625"/>
              <a:ext cx="509403" cy="4048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66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-930321" y="0"/>
            <a:ext cx="1375388" cy="964486"/>
            <a:chOff x="0" y="0"/>
            <a:chExt cx="509403" cy="357217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509403" cy="357217"/>
            </a:xfrm>
            <a:custGeom>
              <a:avLst/>
              <a:gdLst/>
              <a:ahLst/>
              <a:cxnLst/>
              <a:rect l="l" t="t" r="r" b="b"/>
              <a:pathLst>
                <a:path w="509403" h="357217">
                  <a:moveTo>
                    <a:pt x="45031" y="0"/>
                  </a:moveTo>
                  <a:lnTo>
                    <a:pt x="464372" y="0"/>
                  </a:lnTo>
                  <a:cubicBezTo>
                    <a:pt x="489242" y="0"/>
                    <a:pt x="509403" y="20161"/>
                    <a:pt x="509403" y="45031"/>
                  </a:cubicBezTo>
                  <a:lnTo>
                    <a:pt x="509403" y="312186"/>
                  </a:lnTo>
                  <a:cubicBezTo>
                    <a:pt x="509403" y="337056"/>
                    <a:pt x="489242" y="357217"/>
                    <a:pt x="464372" y="357217"/>
                  </a:cubicBezTo>
                  <a:lnTo>
                    <a:pt x="45031" y="357217"/>
                  </a:lnTo>
                  <a:cubicBezTo>
                    <a:pt x="20161" y="357217"/>
                    <a:pt x="0" y="337056"/>
                    <a:pt x="0" y="312186"/>
                  </a:cubicBezTo>
                  <a:lnTo>
                    <a:pt x="0" y="45031"/>
                  </a:lnTo>
                  <a:cubicBezTo>
                    <a:pt x="0" y="20161"/>
                    <a:pt x="20161" y="0"/>
                    <a:pt x="45031" y="0"/>
                  </a:cubicBezTo>
                  <a:close/>
                </a:path>
              </a:pathLst>
            </a:custGeom>
            <a:solidFill>
              <a:srgbClr val="548CA8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47625"/>
              <a:ext cx="509403" cy="4048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66"/>
                </a:lnSpc>
              </a:pPr>
              <a:endParaRPr/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1020741" y="664845"/>
            <a:ext cx="6932812" cy="780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48"/>
              </a:lnSpc>
            </a:pPr>
            <a:r>
              <a:rPr lang="en-US" sz="4999" dirty="0">
                <a:solidFill>
                  <a:srgbClr val="000000"/>
                </a:solidFill>
                <a:latin typeface="Arial" panose="020B0604020202020204" pitchFamily="34" charset="0"/>
                <a:ea typeface="League Spartan"/>
                <a:cs typeface="Arial" panose="020B0604020202020204" pitchFamily="34" charset="0"/>
                <a:sym typeface="League Spartan"/>
              </a:rPr>
              <a:t>Project Objectives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2721890" y="2008577"/>
            <a:ext cx="3485905" cy="9087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432"/>
              </a:lnSpc>
            </a:pP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ea typeface="Poppins Italics"/>
                <a:cs typeface="Arial" panose="020B0604020202020204" pitchFamily="34" charset="0"/>
                <a:sym typeface="Poppins Italics"/>
              </a:rPr>
              <a:t> Build a scalable web platform for initiating and tracking trade-related financial transactions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2664565" y="3290407"/>
            <a:ext cx="3600557" cy="5852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427"/>
              </a:lnSpc>
            </a:pP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ea typeface="Poppins Italics"/>
                <a:cs typeface="Arial" panose="020B0604020202020204" pitchFamily="34" charset="0"/>
                <a:sym typeface="Poppins Italics"/>
              </a:rPr>
              <a:t>Automate regulatory compliance workflows (BOE, SB regularizations)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2680124" y="4602591"/>
            <a:ext cx="3527671" cy="5892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427"/>
              </a:lnSpc>
            </a:pP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ea typeface="Poppins Italics"/>
                <a:cs typeface="Arial" panose="020B0604020202020204" pitchFamily="34" charset="0"/>
                <a:sym typeface="Poppins Italics"/>
              </a:rPr>
              <a:t>Provide a dashboard for real-time status tracking of requests</a:t>
            </a:r>
          </a:p>
        </p:txBody>
      </p:sp>
      <p:grpSp>
        <p:nvGrpSpPr>
          <p:cNvPr id="36" name="Group 16">
            <a:extLst>
              <a:ext uri="{FF2B5EF4-FFF2-40B4-BE49-F238E27FC236}">
                <a16:creationId xmlns:a16="http://schemas.microsoft.com/office/drawing/2014/main" id="{1CEA6E62-251E-8698-1EB2-E1B6529870B9}"/>
              </a:ext>
            </a:extLst>
          </p:cNvPr>
          <p:cNvGrpSpPr/>
          <p:nvPr/>
        </p:nvGrpSpPr>
        <p:grpSpPr>
          <a:xfrm>
            <a:off x="984646" y="1750583"/>
            <a:ext cx="1446900" cy="1228374"/>
            <a:chOff x="0" y="0"/>
            <a:chExt cx="957396" cy="812800"/>
          </a:xfrm>
        </p:grpSpPr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id="{0326E316-AC70-C1CA-334C-725447122B31}"/>
                </a:ext>
              </a:extLst>
            </p:cNvPr>
            <p:cNvSpPr/>
            <p:nvPr/>
          </p:nvSpPr>
          <p:spPr>
            <a:xfrm>
              <a:off x="0" y="0"/>
              <a:ext cx="957396" cy="812800"/>
            </a:xfrm>
            <a:custGeom>
              <a:avLst/>
              <a:gdLst/>
              <a:ahLst/>
              <a:cxnLst/>
              <a:rect l="l" t="t" r="r" b="b"/>
              <a:pathLst>
                <a:path w="957396" h="812800">
                  <a:moveTo>
                    <a:pt x="478698" y="0"/>
                  </a:moveTo>
                  <a:cubicBezTo>
                    <a:pt x="214320" y="0"/>
                    <a:pt x="0" y="181951"/>
                    <a:pt x="0" y="406400"/>
                  </a:cubicBezTo>
                  <a:cubicBezTo>
                    <a:pt x="0" y="630849"/>
                    <a:pt x="214320" y="812800"/>
                    <a:pt x="478698" y="812800"/>
                  </a:cubicBezTo>
                  <a:cubicBezTo>
                    <a:pt x="743075" y="812800"/>
                    <a:pt x="957396" y="630849"/>
                    <a:pt x="957396" y="406400"/>
                  </a:cubicBezTo>
                  <a:cubicBezTo>
                    <a:pt x="957396" y="181951"/>
                    <a:pt x="743075" y="0"/>
                    <a:pt x="478698" y="0"/>
                  </a:cubicBezTo>
                  <a:close/>
                </a:path>
              </a:pathLst>
            </a:custGeom>
            <a:blipFill>
              <a:blip r:embed="rId5"/>
              <a:stretch>
                <a:fillRect l="-13712" r="-13712"/>
              </a:stretch>
            </a:blipFill>
            <a:ln w="85725" cap="sq">
              <a:solidFill>
                <a:srgbClr val="EEEEEE"/>
              </a:solidFill>
              <a:prstDash val="solid"/>
              <a:miter/>
            </a:ln>
          </p:spPr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A2D32C9-C810-CD96-3856-79E7A19A03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6C47918-E1E2-A236-C278-4862BCA714C1}"/>
              </a:ext>
            </a:extLst>
          </p:cNvPr>
          <p:cNvSpPr/>
          <p:nvPr/>
        </p:nvSpPr>
        <p:spPr>
          <a:xfrm rot="-5400000">
            <a:off x="5424943" y="3306292"/>
            <a:ext cx="7846921" cy="984432"/>
          </a:xfrm>
          <a:custGeom>
            <a:avLst/>
            <a:gdLst/>
            <a:ahLst/>
            <a:cxnLst/>
            <a:rect l="l" t="t" r="r" b="b"/>
            <a:pathLst>
              <a:path w="7846921" h="984432">
                <a:moveTo>
                  <a:pt x="0" y="0"/>
                </a:moveTo>
                <a:lnTo>
                  <a:pt x="7846921" y="0"/>
                </a:lnTo>
                <a:lnTo>
                  <a:pt x="7846921" y="984432"/>
                </a:lnTo>
                <a:lnTo>
                  <a:pt x="0" y="9844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BD73E357-5D6E-6A93-5192-6C3DCAE950B9}"/>
              </a:ext>
            </a:extLst>
          </p:cNvPr>
          <p:cNvGrpSpPr/>
          <p:nvPr/>
        </p:nvGrpSpPr>
        <p:grpSpPr>
          <a:xfrm>
            <a:off x="1131749" y="1888421"/>
            <a:ext cx="6710795" cy="1707925"/>
            <a:chOff x="0" y="0"/>
            <a:chExt cx="1282594" cy="348018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5893AB13-7085-82F6-D12E-3A89678CF3DB}"/>
                </a:ext>
              </a:extLst>
            </p:cNvPr>
            <p:cNvSpPr/>
            <p:nvPr/>
          </p:nvSpPr>
          <p:spPr>
            <a:xfrm>
              <a:off x="0" y="0"/>
              <a:ext cx="1282594" cy="348018"/>
            </a:xfrm>
            <a:custGeom>
              <a:avLst/>
              <a:gdLst/>
              <a:ahLst/>
              <a:cxnLst/>
              <a:rect l="l" t="t" r="r" b="b"/>
              <a:pathLst>
                <a:path w="1282594" h="348018">
                  <a:moveTo>
                    <a:pt x="43928" y="0"/>
                  </a:moveTo>
                  <a:lnTo>
                    <a:pt x="1238666" y="0"/>
                  </a:lnTo>
                  <a:cubicBezTo>
                    <a:pt x="1262927" y="0"/>
                    <a:pt x="1282594" y="19667"/>
                    <a:pt x="1282594" y="43928"/>
                  </a:cubicBezTo>
                  <a:lnTo>
                    <a:pt x="1282594" y="304090"/>
                  </a:lnTo>
                  <a:cubicBezTo>
                    <a:pt x="1282594" y="315740"/>
                    <a:pt x="1277966" y="326914"/>
                    <a:pt x="1269728" y="335152"/>
                  </a:cubicBezTo>
                  <a:cubicBezTo>
                    <a:pt x="1261490" y="343390"/>
                    <a:pt x="1250316" y="348018"/>
                    <a:pt x="1238666" y="348018"/>
                  </a:cubicBezTo>
                  <a:lnTo>
                    <a:pt x="43928" y="348018"/>
                  </a:lnTo>
                  <a:cubicBezTo>
                    <a:pt x="32278" y="348018"/>
                    <a:pt x="21104" y="343390"/>
                    <a:pt x="12866" y="335152"/>
                  </a:cubicBezTo>
                  <a:cubicBezTo>
                    <a:pt x="4628" y="326914"/>
                    <a:pt x="0" y="315740"/>
                    <a:pt x="0" y="304090"/>
                  </a:cubicBezTo>
                  <a:lnTo>
                    <a:pt x="0" y="43928"/>
                  </a:lnTo>
                  <a:cubicBezTo>
                    <a:pt x="0" y="32278"/>
                    <a:pt x="4628" y="21104"/>
                    <a:pt x="12866" y="12866"/>
                  </a:cubicBezTo>
                  <a:cubicBezTo>
                    <a:pt x="21104" y="4628"/>
                    <a:pt x="32278" y="0"/>
                    <a:pt x="43928" y="0"/>
                  </a:cubicBezTo>
                  <a:close/>
                </a:path>
              </a:pathLst>
            </a:custGeom>
            <a:solidFill>
              <a:srgbClr val="548CA8"/>
            </a:solidFill>
          </p:spPr>
          <p:txBody>
            <a:bodyPr/>
            <a:lstStyle/>
            <a:p>
              <a:endParaRPr lang="en-IN" dirty="0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5D5D63D9-B893-CB5D-8AD2-3F3FCC1D5DB1}"/>
                </a:ext>
              </a:extLst>
            </p:cNvPr>
            <p:cNvSpPr txBox="1"/>
            <p:nvPr/>
          </p:nvSpPr>
          <p:spPr>
            <a:xfrm>
              <a:off x="0" y="-47625"/>
              <a:ext cx="1282594" cy="3956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66"/>
                </a:lnSpc>
              </a:pPr>
              <a:endParaRPr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1193D76B-9A37-A8E2-5D55-7980BF6ABB4E}"/>
              </a:ext>
            </a:extLst>
          </p:cNvPr>
          <p:cNvGrpSpPr/>
          <p:nvPr/>
        </p:nvGrpSpPr>
        <p:grpSpPr>
          <a:xfrm>
            <a:off x="1131749" y="3759048"/>
            <a:ext cx="6710794" cy="1323133"/>
            <a:chOff x="0" y="0"/>
            <a:chExt cx="1282594" cy="348018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06BDB46C-EB7C-0896-B7DB-9E458EA25635}"/>
                </a:ext>
              </a:extLst>
            </p:cNvPr>
            <p:cNvSpPr/>
            <p:nvPr/>
          </p:nvSpPr>
          <p:spPr>
            <a:xfrm>
              <a:off x="0" y="0"/>
              <a:ext cx="1282594" cy="348018"/>
            </a:xfrm>
            <a:custGeom>
              <a:avLst/>
              <a:gdLst/>
              <a:ahLst/>
              <a:cxnLst/>
              <a:rect l="l" t="t" r="r" b="b"/>
              <a:pathLst>
                <a:path w="1282594" h="348018">
                  <a:moveTo>
                    <a:pt x="43928" y="0"/>
                  </a:moveTo>
                  <a:lnTo>
                    <a:pt x="1238666" y="0"/>
                  </a:lnTo>
                  <a:cubicBezTo>
                    <a:pt x="1262927" y="0"/>
                    <a:pt x="1282594" y="19667"/>
                    <a:pt x="1282594" y="43928"/>
                  </a:cubicBezTo>
                  <a:lnTo>
                    <a:pt x="1282594" y="304090"/>
                  </a:lnTo>
                  <a:cubicBezTo>
                    <a:pt x="1282594" y="315740"/>
                    <a:pt x="1277966" y="326914"/>
                    <a:pt x="1269728" y="335152"/>
                  </a:cubicBezTo>
                  <a:cubicBezTo>
                    <a:pt x="1261490" y="343390"/>
                    <a:pt x="1250316" y="348018"/>
                    <a:pt x="1238666" y="348018"/>
                  </a:cubicBezTo>
                  <a:lnTo>
                    <a:pt x="43928" y="348018"/>
                  </a:lnTo>
                  <a:cubicBezTo>
                    <a:pt x="32278" y="348018"/>
                    <a:pt x="21104" y="343390"/>
                    <a:pt x="12866" y="335152"/>
                  </a:cubicBezTo>
                  <a:cubicBezTo>
                    <a:pt x="4628" y="326914"/>
                    <a:pt x="0" y="315740"/>
                    <a:pt x="0" y="304090"/>
                  </a:cubicBezTo>
                  <a:lnTo>
                    <a:pt x="0" y="43928"/>
                  </a:lnTo>
                  <a:cubicBezTo>
                    <a:pt x="0" y="32278"/>
                    <a:pt x="4628" y="21104"/>
                    <a:pt x="12866" y="12866"/>
                  </a:cubicBezTo>
                  <a:cubicBezTo>
                    <a:pt x="21104" y="4628"/>
                    <a:pt x="32278" y="0"/>
                    <a:pt x="43928" y="0"/>
                  </a:cubicBezTo>
                  <a:close/>
                </a:path>
              </a:pathLst>
            </a:custGeom>
            <a:solidFill>
              <a:srgbClr val="548CA8"/>
            </a:solidFill>
          </p:spPr>
          <p:txBody>
            <a:bodyPr/>
            <a:lstStyle/>
            <a:p>
              <a:endParaRPr lang="en-IN" dirty="0"/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412D9156-54B6-18E6-7743-6BD3E64AD020}"/>
                </a:ext>
              </a:extLst>
            </p:cNvPr>
            <p:cNvSpPr txBox="1"/>
            <p:nvPr/>
          </p:nvSpPr>
          <p:spPr>
            <a:xfrm>
              <a:off x="0" y="-47625"/>
              <a:ext cx="1282594" cy="3956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66"/>
                </a:lnSpc>
              </a:pPr>
              <a:endParaRPr/>
            </a:p>
          </p:txBody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37A3C517-EF47-B9F9-A465-78F9AD7B4CF6}"/>
              </a:ext>
            </a:extLst>
          </p:cNvPr>
          <p:cNvGrpSpPr/>
          <p:nvPr/>
        </p:nvGrpSpPr>
        <p:grpSpPr>
          <a:xfrm>
            <a:off x="1135760" y="5253039"/>
            <a:ext cx="6710795" cy="1202054"/>
            <a:chOff x="0" y="0"/>
            <a:chExt cx="1282594" cy="348018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9067F71D-CA14-08E5-681B-0358F0A0E44D}"/>
                </a:ext>
              </a:extLst>
            </p:cNvPr>
            <p:cNvSpPr/>
            <p:nvPr/>
          </p:nvSpPr>
          <p:spPr>
            <a:xfrm>
              <a:off x="0" y="0"/>
              <a:ext cx="1282594" cy="348018"/>
            </a:xfrm>
            <a:custGeom>
              <a:avLst/>
              <a:gdLst/>
              <a:ahLst/>
              <a:cxnLst/>
              <a:rect l="l" t="t" r="r" b="b"/>
              <a:pathLst>
                <a:path w="1282594" h="348018">
                  <a:moveTo>
                    <a:pt x="43928" y="0"/>
                  </a:moveTo>
                  <a:lnTo>
                    <a:pt x="1238666" y="0"/>
                  </a:lnTo>
                  <a:cubicBezTo>
                    <a:pt x="1262927" y="0"/>
                    <a:pt x="1282594" y="19667"/>
                    <a:pt x="1282594" y="43928"/>
                  </a:cubicBezTo>
                  <a:lnTo>
                    <a:pt x="1282594" y="304090"/>
                  </a:lnTo>
                  <a:cubicBezTo>
                    <a:pt x="1282594" y="315740"/>
                    <a:pt x="1277966" y="326914"/>
                    <a:pt x="1269728" y="335152"/>
                  </a:cubicBezTo>
                  <a:cubicBezTo>
                    <a:pt x="1261490" y="343390"/>
                    <a:pt x="1250316" y="348018"/>
                    <a:pt x="1238666" y="348018"/>
                  </a:cubicBezTo>
                  <a:lnTo>
                    <a:pt x="43928" y="348018"/>
                  </a:lnTo>
                  <a:cubicBezTo>
                    <a:pt x="32278" y="348018"/>
                    <a:pt x="21104" y="343390"/>
                    <a:pt x="12866" y="335152"/>
                  </a:cubicBezTo>
                  <a:cubicBezTo>
                    <a:pt x="4628" y="326914"/>
                    <a:pt x="0" y="315740"/>
                    <a:pt x="0" y="304090"/>
                  </a:cubicBezTo>
                  <a:lnTo>
                    <a:pt x="0" y="43928"/>
                  </a:lnTo>
                  <a:cubicBezTo>
                    <a:pt x="0" y="32278"/>
                    <a:pt x="4628" y="21104"/>
                    <a:pt x="12866" y="12866"/>
                  </a:cubicBezTo>
                  <a:cubicBezTo>
                    <a:pt x="21104" y="4628"/>
                    <a:pt x="32278" y="0"/>
                    <a:pt x="43928" y="0"/>
                  </a:cubicBezTo>
                  <a:close/>
                </a:path>
              </a:pathLst>
            </a:custGeom>
            <a:solidFill>
              <a:srgbClr val="548CA8"/>
            </a:solidFill>
          </p:spPr>
        </p:sp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id="{F6E65D88-808F-9004-8D4C-2BC7DD743698}"/>
                </a:ext>
              </a:extLst>
            </p:cNvPr>
            <p:cNvSpPr txBox="1"/>
            <p:nvPr/>
          </p:nvSpPr>
          <p:spPr>
            <a:xfrm>
              <a:off x="0" y="-47625"/>
              <a:ext cx="1282594" cy="3956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66"/>
                </a:lnSpc>
              </a:pPr>
              <a:endParaRPr/>
            </a:p>
          </p:txBody>
        </p:sp>
      </p:grpSp>
      <p:grpSp>
        <p:nvGrpSpPr>
          <p:cNvPr id="20" name="Group 20">
            <a:extLst>
              <a:ext uri="{FF2B5EF4-FFF2-40B4-BE49-F238E27FC236}">
                <a16:creationId xmlns:a16="http://schemas.microsoft.com/office/drawing/2014/main" id="{78A9C4C1-FCFB-950A-0C66-DF0E901F4B6F}"/>
              </a:ext>
            </a:extLst>
          </p:cNvPr>
          <p:cNvGrpSpPr/>
          <p:nvPr/>
        </p:nvGrpSpPr>
        <p:grpSpPr>
          <a:xfrm>
            <a:off x="-930321" y="6583680"/>
            <a:ext cx="1375388" cy="964486"/>
            <a:chOff x="0" y="0"/>
            <a:chExt cx="509403" cy="357217"/>
          </a:xfrm>
        </p:grpSpPr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D4434B19-BE0F-8760-F0A2-3F72E07F281C}"/>
                </a:ext>
              </a:extLst>
            </p:cNvPr>
            <p:cNvSpPr/>
            <p:nvPr/>
          </p:nvSpPr>
          <p:spPr>
            <a:xfrm>
              <a:off x="0" y="0"/>
              <a:ext cx="509403" cy="357217"/>
            </a:xfrm>
            <a:custGeom>
              <a:avLst/>
              <a:gdLst/>
              <a:ahLst/>
              <a:cxnLst/>
              <a:rect l="l" t="t" r="r" b="b"/>
              <a:pathLst>
                <a:path w="509403" h="357217">
                  <a:moveTo>
                    <a:pt x="45031" y="0"/>
                  </a:moveTo>
                  <a:lnTo>
                    <a:pt x="464372" y="0"/>
                  </a:lnTo>
                  <a:cubicBezTo>
                    <a:pt x="489242" y="0"/>
                    <a:pt x="509403" y="20161"/>
                    <a:pt x="509403" y="45031"/>
                  </a:cubicBezTo>
                  <a:lnTo>
                    <a:pt x="509403" y="312186"/>
                  </a:lnTo>
                  <a:cubicBezTo>
                    <a:pt x="509403" y="337056"/>
                    <a:pt x="489242" y="357217"/>
                    <a:pt x="464372" y="357217"/>
                  </a:cubicBezTo>
                  <a:lnTo>
                    <a:pt x="45031" y="357217"/>
                  </a:lnTo>
                  <a:cubicBezTo>
                    <a:pt x="20161" y="357217"/>
                    <a:pt x="0" y="337056"/>
                    <a:pt x="0" y="312186"/>
                  </a:cubicBezTo>
                  <a:lnTo>
                    <a:pt x="0" y="45031"/>
                  </a:lnTo>
                  <a:cubicBezTo>
                    <a:pt x="0" y="20161"/>
                    <a:pt x="20161" y="0"/>
                    <a:pt x="45031" y="0"/>
                  </a:cubicBezTo>
                  <a:close/>
                </a:path>
              </a:pathLst>
            </a:custGeom>
            <a:solidFill>
              <a:srgbClr val="548CA8"/>
            </a:solidFill>
          </p:spPr>
        </p:sp>
        <p:sp>
          <p:nvSpPr>
            <p:cNvPr id="22" name="TextBox 22">
              <a:extLst>
                <a:ext uri="{FF2B5EF4-FFF2-40B4-BE49-F238E27FC236}">
                  <a16:creationId xmlns:a16="http://schemas.microsoft.com/office/drawing/2014/main" id="{EDD23746-EB80-C45F-5ECE-D4F65444BB6F}"/>
                </a:ext>
              </a:extLst>
            </p:cNvPr>
            <p:cNvSpPr txBox="1"/>
            <p:nvPr/>
          </p:nvSpPr>
          <p:spPr>
            <a:xfrm>
              <a:off x="0" y="-47625"/>
              <a:ext cx="509403" cy="4048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66"/>
                </a:lnSpc>
              </a:pPr>
              <a:endParaRPr/>
            </a:p>
          </p:txBody>
        </p:sp>
      </p:grpSp>
      <p:grpSp>
        <p:nvGrpSpPr>
          <p:cNvPr id="23" name="Group 23">
            <a:extLst>
              <a:ext uri="{FF2B5EF4-FFF2-40B4-BE49-F238E27FC236}">
                <a16:creationId xmlns:a16="http://schemas.microsoft.com/office/drawing/2014/main" id="{5F239D97-19F2-2D16-6273-B9A64AA22CA6}"/>
              </a:ext>
            </a:extLst>
          </p:cNvPr>
          <p:cNvGrpSpPr/>
          <p:nvPr/>
        </p:nvGrpSpPr>
        <p:grpSpPr>
          <a:xfrm>
            <a:off x="-930321" y="0"/>
            <a:ext cx="1375388" cy="964486"/>
            <a:chOff x="0" y="0"/>
            <a:chExt cx="509403" cy="357217"/>
          </a:xfrm>
        </p:grpSpPr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A3B86931-AB90-36B7-7A07-E42A2003C458}"/>
                </a:ext>
              </a:extLst>
            </p:cNvPr>
            <p:cNvSpPr/>
            <p:nvPr/>
          </p:nvSpPr>
          <p:spPr>
            <a:xfrm>
              <a:off x="0" y="0"/>
              <a:ext cx="509403" cy="357217"/>
            </a:xfrm>
            <a:custGeom>
              <a:avLst/>
              <a:gdLst/>
              <a:ahLst/>
              <a:cxnLst/>
              <a:rect l="l" t="t" r="r" b="b"/>
              <a:pathLst>
                <a:path w="509403" h="357217">
                  <a:moveTo>
                    <a:pt x="45031" y="0"/>
                  </a:moveTo>
                  <a:lnTo>
                    <a:pt x="464372" y="0"/>
                  </a:lnTo>
                  <a:cubicBezTo>
                    <a:pt x="489242" y="0"/>
                    <a:pt x="509403" y="20161"/>
                    <a:pt x="509403" y="45031"/>
                  </a:cubicBezTo>
                  <a:lnTo>
                    <a:pt x="509403" y="312186"/>
                  </a:lnTo>
                  <a:cubicBezTo>
                    <a:pt x="509403" y="337056"/>
                    <a:pt x="489242" y="357217"/>
                    <a:pt x="464372" y="357217"/>
                  </a:cubicBezTo>
                  <a:lnTo>
                    <a:pt x="45031" y="357217"/>
                  </a:lnTo>
                  <a:cubicBezTo>
                    <a:pt x="20161" y="357217"/>
                    <a:pt x="0" y="337056"/>
                    <a:pt x="0" y="312186"/>
                  </a:cubicBezTo>
                  <a:lnTo>
                    <a:pt x="0" y="45031"/>
                  </a:lnTo>
                  <a:cubicBezTo>
                    <a:pt x="0" y="20161"/>
                    <a:pt x="20161" y="0"/>
                    <a:pt x="45031" y="0"/>
                  </a:cubicBezTo>
                  <a:close/>
                </a:path>
              </a:pathLst>
            </a:custGeom>
            <a:solidFill>
              <a:srgbClr val="548CA8"/>
            </a:solidFill>
          </p:spPr>
        </p:sp>
        <p:sp>
          <p:nvSpPr>
            <p:cNvPr id="25" name="TextBox 25">
              <a:extLst>
                <a:ext uri="{FF2B5EF4-FFF2-40B4-BE49-F238E27FC236}">
                  <a16:creationId xmlns:a16="http://schemas.microsoft.com/office/drawing/2014/main" id="{E3AD5619-D4FC-3A62-3578-682CFC7E63BD}"/>
                </a:ext>
              </a:extLst>
            </p:cNvPr>
            <p:cNvSpPr txBox="1"/>
            <p:nvPr/>
          </p:nvSpPr>
          <p:spPr>
            <a:xfrm>
              <a:off x="0" y="-47625"/>
              <a:ext cx="509403" cy="4048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66"/>
                </a:lnSpc>
              </a:pPr>
              <a:endParaRPr/>
            </a:p>
          </p:txBody>
        </p:sp>
      </p:grpSp>
      <p:sp>
        <p:nvSpPr>
          <p:cNvPr id="31" name="TextBox 31">
            <a:extLst>
              <a:ext uri="{FF2B5EF4-FFF2-40B4-BE49-F238E27FC236}">
                <a16:creationId xmlns:a16="http://schemas.microsoft.com/office/drawing/2014/main" id="{362A4C19-7902-2072-4C9C-EC4AB191D5BC}"/>
              </a:ext>
            </a:extLst>
          </p:cNvPr>
          <p:cNvSpPr txBox="1"/>
          <p:nvPr/>
        </p:nvSpPr>
        <p:spPr>
          <a:xfrm>
            <a:off x="1020741" y="664845"/>
            <a:ext cx="6932812" cy="780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48"/>
              </a:lnSpc>
            </a:pPr>
            <a:r>
              <a:rPr lang="en-US" sz="4999" dirty="0">
                <a:solidFill>
                  <a:srgbClr val="000000"/>
                </a:solidFill>
                <a:latin typeface="Arial" panose="020B0604020202020204" pitchFamily="34" charset="0"/>
                <a:ea typeface="League Spartan"/>
                <a:cs typeface="Arial" panose="020B0604020202020204" pitchFamily="34" charset="0"/>
                <a:sym typeface="League Spartan"/>
              </a:rPr>
              <a:t>Success Criteria</a:t>
            </a:r>
          </a:p>
        </p:txBody>
      </p:sp>
      <p:sp>
        <p:nvSpPr>
          <p:cNvPr id="32" name="TextBox 32">
            <a:extLst>
              <a:ext uri="{FF2B5EF4-FFF2-40B4-BE49-F238E27FC236}">
                <a16:creationId xmlns:a16="http://schemas.microsoft.com/office/drawing/2014/main" id="{97BABDA7-2BF6-5E25-419C-081B0A4A746F}"/>
              </a:ext>
            </a:extLst>
          </p:cNvPr>
          <p:cNvSpPr txBox="1"/>
          <p:nvPr/>
        </p:nvSpPr>
        <p:spPr>
          <a:xfrm>
            <a:off x="1332347" y="2027490"/>
            <a:ext cx="6432151" cy="15086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432"/>
              </a:lnSpc>
            </a:pP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ea typeface="Poppins Italics"/>
                <a:cs typeface="Arial" panose="020B0604020202020204" pitchFamily="34" charset="0"/>
                <a:sym typeface="Poppins Italics"/>
              </a:rPr>
              <a:t> </a:t>
            </a:r>
            <a:r>
              <a:rPr lang="en-US" sz="1600" b="1" u="sng" dirty="0">
                <a:solidFill>
                  <a:srgbClr val="FFFFFF"/>
                </a:solidFill>
                <a:latin typeface="Arial" panose="020B0604020202020204" pitchFamily="34" charset="0"/>
                <a:ea typeface="Poppins Italics"/>
                <a:cs typeface="Arial" panose="020B0604020202020204" pitchFamily="34" charset="0"/>
                <a:sym typeface="Poppins Italics"/>
              </a:rPr>
              <a:t>Performance Improvement</a:t>
            </a:r>
          </a:p>
          <a:p>
            <a:pPr algn="l">
              <a:lnSpc>
                <a:spcPts val="2432"/>
              </a:lnSpc>
            </a:pP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ea typeface="Poppins Italics"/>
                <a:cs typeface="Arial" panose="020B0604020202020204" pitchFamily="34" charset="0"/>
                <a:sym typeface="Poppins Italics"/>
              </a:rPr>
              <a:t>Enable customers to initiate trade requests 24x7 with reduced turnaround time</a:t>
            </a:r>
          </a:p>
          <a:p>
            <a:pPr algn="l">
              <a:lnSpc>
                <a:spcPts val="2432"/>
              </a:lnSpc>
            </a:pP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ea typeface="Poppins Italics"/>
                <a:cs typeface="Arial" panose="020B0604020202020204" pitchFamily="34" charset="0"/>
                <a:sym typeface="Poppins Italics"/>
              </a:rPr>
              <a:t>Achieve minimum 95% system uptime with automated monitoring and alerts</a:t>
            </a:r>
          </a:p>
        </p:txBody>
      </p:sp>
      <p:sp>
        <p:nvSpPr>
          <p:cNvPr id="33" name="TextBox 33">
            <a:extLst>
              <a:ext uri="{FF2B5EF4-FFF2-40B4-BE49-F238E27FC236}">
                <a16:creationId xmlns:a16="http://schemas.microsoft.com/office/drawing/2014/main" id="{16F6D8F9-105A-A37F-E03F-07F8A8F061DB}"/>
              </a:ext>
            </a:extLst>
          </p:cNvPr>
          <p:cNvSpPr txBox="1"/>
          <p:nvPr/>
        </p:nvSpPr>
        <p:spPr>
          <a:xfrm>
            <a:off x="1332347" y="3929905"/>
            <a:ext cx="6470943" cy="5852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427"/>
              </a:lnSpc>
            </a:pPr>
            <a:r>
              <a:rPr lang="en-US" sz="1600" b="1" u="sng" dirty="0">
                <a:solidFill>
                  <a:srgbClr val="FFFFFF"/>
                </a:solidFill>
                <a:latin typeface="Arial" panose="020B0604020202020204" pitchFamily="34" charset="0"/>
                <a:ea typeface="Poppins Italics"/>
                <a:cs typeface="Arial" panose="020B0604020202020204" pitchFamily="34" charset="0"/>
                <a:sym typeface="Poppins Italics"/>
              </a:rPr>
              <a:t>Compliance Effectiveness</a:t>
            </a:r>
          </a:p>
          <a:p>
            <a:pPr algn="l">
              <a:lnSpc>
                <a:spcPts val="2427"/>
              </a:lnSpc>
            </a:pP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ea typeface="Poppins Italics"/>
                <a:cs typeface="Arial" panose="020B0604020202020204" pitchFamily="34" charset="0"/>
                <a:sym typeface="Poppins Italics"/>
              </a:rPr>
              <a:t>Ensure 100% compliance with RBI and FEMA reporting standards</a:t>
            </a:r>
          </a:p>
        </p:txBody>
      </p:sp>
      <p:sp>
        <p:nvSpPr>
          <p:cNvPr id="34" name="TextBox 34">
            <a:extLst>
              <a:ext uri="{FF2B5EF4-FFF2-40B4-BE49-F238E27FC236}">
                <a16:creationId xmlns:a16="http://schemas.microsoft.com/office/drawing/2014/main" id="{58C58625-0580-8EC8-A547-D740849B84B9}"/>
              </a:ext>
            </a:extLst>
          </p:cNvPr>
          <p:cNvSpPr txBox="1"/>
          <p:nvPr/>
        </p:nvSpPr>
        <p:spPr>
          <a:xfrm>
            <a:off x="1332347" y="5380356"/>
            <a:ext cx="6348499" cy="5852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427"/>
              </a:lnSpc>
            </a:pPr>
            <a:r>
              <a:rPr lang="en-US" sz="1600" b="1" u="sng" dirty="0">
                <a:solidFill>
                  <a:srgbClr val="FFFFFF"/>
                </a:solidFill>
                <a:latin typeface="Arial" panose="020B0604020202020204" pitchFamily="34" charset="0"/>
                <a:ea typeface="Poppins Italics"/>
                <a:cs typeface="Arial" panose="020B0604020202020204" pitchFamily="34" charset="0"/>
                <a:sym typeface="Poppins Italics"/>
              </a:rPr>
              <a:t>User Adoption</a:t>
            </a:r>
          </a:p>
          <a:p>
            <a:pPr algn="l">
              <a:lnSpc>
                <a:spcPts val="2427"/>
              </a:lnSpc>
            </a:pP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ea typeface="Poppins Italics"/>
                <a:cs typeface="Arial" panose="020B0604020202020204" pitchFamily="34" charset="0"/>
                <a:sym typeface="Poppins Italics"/>
              </a:rPr>
              <a:t>Reduce manual intervention in trade processes by at least 60%</a:t>
            </a:r>
          </a:p>
        </p:txBody>
      </p:sp>
    </p:spTree>
    <p:extLst>
      <p:ext uri="{BB962C8B-B14F-4D97-AF65-F5344CB8AC3E}">
        <p14:creationId xmlns:p14="http://schemas.microsoft.com/office/powerpoint/2010/main" val="1550916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296165"/>
            <a:ext cx="4640726" cy="1608423"/>
            <a:chOff x="0" y="0"/>
            <a:chExt cx="1731369" cy="60007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31369" cy="600073"/>
            </a:xfrm>
            <a:custGeom>
              <a:avLst/>
              <a:gdLst/>
              <a:ahLst/>
              <a:cxnLst/>
              <a:rect l="l" t="t" r="r" b="b"/>
              <a:pathLst>
                <a:path w="1731369" h="600073">
                  <a:moveTo>
                    <a:pt x="0" y="0"/>
                  </a:moveTo>
                  <a:lnTo>
                    <a:pt x="1731369" y="0"/>
                  </a:lnTo>
                  <a:lnTo>
                    <a:pt x="1731369" y="600073"/>
                  </a:lnTo>
                  <a:lnTo>
                    <a:pt x="0" y="600073"/>
                  </a:lnTo>
                  <a:close/>
                </a:path>
              </a:pathLst>
            </a:custGeom>
            <a:solidFill>
              <a:srgbClr val="088395"/>
            </a:solidFill>
          </p:spPr>
          <p:txBody>
            <a:bodyPr/>
            <a:lstStyle/>
            <a:p>
              <a:endParaRPr lang="en-IN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731369" cy="6476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66"/>
                </a:lnSpc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60694" y="2891017"/>
            <a:ext cx="4801420" cy="2795860"/>
            <a:chOff x="0" y="-47625"/>
            <a:chExt cx="1791321" cy="1043084"/>
          </a:xfrm>
        </p:grpSpPr>
        <p:sp>
          <p:nvSpPr>
            <p:cNvPr id="6" name="Freeform 6"/>
            <p:cNvSpPr/>
            <p:nvPr/>
          </p:nvSpPr>
          <p:spPr>
            <a:xfrm>
              <a:off x="59952" y="395386"/>
              <a:ext cx="1731369" cy="600073"/>
            </a:xfrm>
            <a:custGeom>
              <a:avLst/>
              <a:gdLst/>
              <a:ahLst/>
              <a:cxnLst/>
              <a:rect l="l" t="t" r="r" b="b"/>
              <a:pathLst>
                <a:path w="1731369" h="600073">
                  <a:moveTo>
                    <a:pt x="0" y="0"/>
                  </a:moveTo>
                  <a:lnTo>
                    <a:pt x="1731369" y="0"/>
                  </a:lnTo>
                  <a:lnTo>
                    <a:pt x="1731369" y="600073"/>
                  </a:lnTo>
                  <a:lnTo>
                    <a:pt x="0" y="600073"/>
                  </a:lnTo>
                  <a:close/>
                </a:path>
              </a:pathLst>
            </a:custGeom>
            <a:solidFill>
              <a:srgbClr val="088395"/>
            </a:solidFill>
          </p:spPr>
          <p:txBody>
            <a:bodyPr/>
            <a:lstStyle/>
            <a:p>
              <a:endParaRPr lang="en-IN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731369" cy="6476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66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112874" y="2296165"/>
            <a:ext cx="4640726" cy="1608423"/>
            <a:chOff x="0" y="0"/>
            <a:chExt cx="1731369" cy="60007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731369" cy="600073"/>
            </a:xfrm>
            <a:custGeom>
              <a:avLst/>
              <a:gdLst/>
              <a:ahLst/>
              <a:cxnLst/>
              <a:rect l="l" t="t" r="r" b="b"/>
              <a:pathLst>
                <a:path w="1731369" h="600073">
                  <a:moveTo>
                    <a:pt x="0" y="0"/>
                  </a:moveTo>
                  <a:lnTo>
                    <a:pt x="1731369" y="0"/>
                  </a:lnTo>
                  <a:lnTo>
                    <a:pt x="1731369" y="600073"/>
                  </a:lnTo>
                  <a:lnTo>
                    <a:pt x="0" y="600073"/>
                  </a:lnTo>
                  <a:close/>
                </a:path>
              </a:pathLst>
            </a:custGeom>
            <a:solidFill>
              <a:srgbClr val="088395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1731369" cy="6476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66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5124906" y="2261004"/>
            <a:ext cx="5261537" cy="3425873"/>
            <a:chOff x="-231613" y="-47625"/>
            <a:chExt cx="1962982" cy="1278130"/>
          </a:xfrm>
        </p:grpSpPr>
        <p:sp>
          <p:nvSpPr>
            <p:cNvPr id="12" name="Freeform 12"/>
            <p:cNvSpPr/>
            <p:nvPr/>
          </p:nvSpPr>
          <p:spPr>
            <a:xfrm>
              <a:off x="-231613" y="630432"/>
              <a:ext cx="1731369" cy="600073"/>
            </a:xfrm>
            <a:custGeom>
              <a:avLst/>
              <a:gdLst/>
              <a:ahLst/>
              <a:cxnLst/>
              <a:rect l="l" t="t" r="r" b="b"/>
              <a:pathLst>
                <a:path w="1731369" h="600073">
                  <a:moveTo>
                    <a:pt x="0" y="0"/>
                  </a:moveTo>
                  <a:lnTo>
                    <a:pt x="1731369" y="0"/>
                  </a:lnTo>
                  <a:lnTo>
                    <a:pt x="1731369" y="600073"/>
                  </a:lnTo>
                  <a:lnTo>
                    <a:pt x="0" y="600073"/>
                  </a:lnTo>
                  <a:close/>
                </a:path>
              </a:pathLst>
            </a:custGeom>
            <a:solidFill>
              <a:srgbClr val="088395"/>
            </a:solidFill>
          </p:spPr>
          <p:txBody>
            <a:bodyPr/>
            <a:lstStyle/>
            <a:p>
              <a:endParaRPr lang="en-IN" dirty="0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1731369" cy="6476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66"/>
                </a:lnSpc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 flipV="1">
            <a:off x="605552" y="6506027"/>
            <a:ext cx="8542496" cy="1786158"/>
          </a:xfrm>
          <a:custGeom>
            <a:avLst/>
            <a:gdLst/>
            <a:ahLst/>
            <a:cxnLst/>
            <a:rect l="l" t="t" r="r" b="b"/>
            <a:pathLst>
              <a:path w="8542496" h="1786158">
                <a:moveTo>
                  <a:pt x="0" y="1786159"/>
                </a:moveTo>
                <a:lnTo>
                  <a:pt x="8542496" y="1786159"/>
                </a:lnTo>
                <a:lnTo>
                  <a:pt x="8542496" y="0"/>
                </a:lnTo>
                <a:lnTo>
                  <a:pt x="0" y="0"/>
                </a:lnTo>
                <a:lnTo>
                  <a:pt x="0" y="178615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1453689" y="1018220"/>
            <a:ext cx="6846222" cy="780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48"/>
              </a:lnSpc>
            </a:pPr>
            <a:r>
              <a:rPr lang="en-US" sz="4999" dirty="0">
                <a:solidFill>
                  <a:srgbClr val="000000"/>
                </a:solidFill>
                <a:latin typeface="Arial" panose="020B0604020202020204" pitchFamily="34" charset="0"/>
                <a:ea typeface="League Spartan"/>
                <a:cs typeface="Arial" panose="020B0604020202020204" pitchFamily="34" charset="0"/>
                <a:sym typeface="League Spartan"/>
              </a:rPr>
              <a:t>Methods/ Approach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5410201" y="2627629"/>
            <a:ext cx="3957292" cy="5404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212"/>
              </a:lnSpc>
            </a:pP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Conduct sprint-based requirement gathering, prioritization &amp; backlog grooming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48663" y="2627629"/>
            <a:ext cx="4343400" cy="5404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212"/>
              </a:lnSpc>
            </a:pP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Form Agile Scrum team (PO, Scrum Master, Dev, QA, UI/UX, BA)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48663" y="4274153"/>
            <a:ext cx="4343399" cy="11046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212"/>
              </a:lnSpc>
            </a:pP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Develop &amp; demo working product incrementally through 2-week sprints</a:t>
            </a:r>
          </a:p>
          <a:p>
            <a:pPr algn="just">
              <a:lnSpc>
                <a:spcPts val="2212"/>
              </a:lnSpc>
            </a:pP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▪ Integrate APIs and conduct end-to-end UAT with stakeholders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5429704" y="4401989"/>
            <a:ext cx="4007065" cy="5404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212"/>
              </a:lnSpc>
            </a:pP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Launch pilot release and transition to full production environment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876800" y="2609282"/>
            <a:ext cx="3659127" cy="1505483"/>
            <a:chOff x="0" y="0"/>
            <a:chExt cx="1365153" cy="56166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65153" cy="561668"/>
            </a:xfrm>
            <a:custGeom>
              <a:avLst/>
              <a:gdLst/>
              <a:ahLst/>
              <a:cxnLst/>
              <a:rect l="l" t="t" r="r" b="b"/>
              <a:pathLst>
                <a:path w="1365153" h="561668">
                  <a:moveTo>
                    <a:pt x="0" y="0"/>
                  </a:moveTo>
                  <a:lnTo>
                    <a:pt x="1365153" y="0"/>
                  </a:lnTo>
                  <a:lnTo>
                    <a:pt x="1365153" y="561668"/>
                  </a:lnTo>
                  <a:lnTo>
                    <a:pt x="0" y="561668"/>
                  </a:lnTo>
                  <a:close/>
                </a:path>
              </a:pathLst>
            </a:custGeom>
            <a:solidFill>
              <a:srgbClr val="548CA8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365153" cy="6092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66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17673" y="2564687"/>
            <a:ext cx="3659127" cy="1505483"/>
            <a:chOff x="0" y="0"/>
            <a:chExt cx="1365153" cy="56166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65153" cy="561668"/>
            </a:xfrm>
            <a:custGeom>
              <a:avLst/>
              <a:gdLst/>
              <a:ahLst/>
              <a:cxnLst/>
              <a:rect l="l" t="t" r="r" b="b"/>
              <a:pathLst>
                <a:path w="1365153" h="561668">
                  <a:moveTo>
                    <a:pt x="0" y="0"/>
                  </a:moveTo>
                  <a:lnTo>
                    <a:pt x="1365153" y="0"/>
                  </a:lnTo>
                  <a:lnTo>
                    <a:pt x="1365153" y="561668"/>
                  </a:lnTo>
                  <a:lnTo>
                    <a:pt x="0" y="561668"/>
                  </a:lnTo>
                  <a:close/>
                </a:path>
              </a:pathLst>
            </a:custGeom>
            <a:solidFill>
              <a:srgbClr val="088395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365153" cy="6092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66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876800" y="4415525"/>
            <a:ext cx="3659127" cy="1505483"/>
            <a:chOff x="0" y="0"/>
            <a:chExt cx="1365153" cy="56166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65153" cy="561668"/>
            </a:xfrm>
            <a:custGeom>
              <a:avLst/>
              <a:gdLst/>
              <a:ahLst/>
              <a:cxnLst/>
              <a:rect l="l" t="t" r="r" b="b"/>
              <a:pathLst>
                <a:path w="1365153" h="561668">
                  <a:moveTo>
                    <a:pt x="0" y="0"/>
                  </a:moveTo>
                  <a:lnTo>
                    <a:pt x="1365153" y="0"/>
                  </a:lnTo>
                  <a:lnTo>
                    <a:pt x="1365153" y="561668"/>
                  </a:lnTo>
                  <a:lnTo>
                    <a:pt x="0" y="561668"/>
                  </a:lnTo>
                  <a:close/>
                </a:path>
              </a:pathLst>
            </a:custGeom>
            <a:solidFill>
              <a:srgbClr val="548CA8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1365153" cy="6092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66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217673" y="4415525"/>
            <a:ext cx="3659127" cy="1505483"/>
            <a:chOff x="0" y="0"/>
            <a:chExt cx="1365153" cy="56166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365153" cy="561668"/>
            </a:xfrm>
            <a:custGeom>
              <a:avLst/>
              <a:gdLst/>
              <a:ahLst/>
              <a:cxnLst/>
              <a:rect l="l" t="t" r="r" b="b"/>
              <a:pathLst>
                <a:path w="1365153" h="561668">
                  <a:moveTo>
                    <a:pt x="0" y="0"/>
                  </a:moveTo>
                  <a:lnTo>
                    <a:pt x="1365153" y="0"/>
                  </a:lnTo>
                  <a:lnTo>
                    <a:pt x="1365153" y="561668"/>
                  </a:lnTo>
                  <a:lnTo>
                    <a:pt x="0" y="561668"/>
                  </a:lnTo>
                  <a:close/>
                </a:path>
              </a:pathLst>
            </a:custGeom>
            <a:solidFill>
              <a:srgbClr val="088395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1365153" cy="6092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66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661395" y="2805746"/>
            <a:ext cx="1112555" cy="1112555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88395"/>
            </a:solidFill>
            <a:ln w="228600" cap="sq">
              <a:solidFill>
                <a:srgbClr val="EEEEEE"/>
              </a:solidFill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66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661395" y="4611989"/>
            <a:ext cx="1112555" cy="1112555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88395"/>
            </a:solidFill>
            <a:ln w="228600" cap="sq">
              <a:solidFill>
                <a:srgbClr val="EEEEEE"/>
              </a:solidFill>
              <a:prstDash val="solid"/>
              <a:miter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66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7909525" y="2805746"/>
            <a:ext cx="1112555" cy="1112555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48CA8"/>
            </a:solidFill>
            <a:ln w="228600" cap="sq">
              <a:solidFill>
                <a:srgbClr val="EEEEEE"/>
              </a:solidFill>
              <a:prstDash val="solid"/>
              <a:miter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66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7909525" y="4611989"/>
            <a:ext cx="1112555" cy="1112555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48CA8"/>
            </a:solidFill>
            <a:ln w="228600" cap="sq">
              <a:solidFill>
                <a:srgbClr val="EEEEEE"/>
              </a:solidFill>
              <a:prstDash val="solid"/>
              <a:miter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66"/>
                </a:lnSpc>
              </a:pPr>
              <a:endParaRPr/>
            </a:p>
          </p:txBody>
        </p:sp>
      </p:grpSp>
      <p:sp>
        <p:nvSpPr>
          <p:cNvPr id="26" name="Freeform 26"/>
          <p:cNvSpPr/>
          <p:nvPr/>
        </p:nvSpPr>
        <p:spPr>
          <a:xfrm>
            <a:off x="6217232" y="928440"/>
            <a:ext cx="6381692" cy="1357560"/>
          </a:xfrm>
          <a:custGeom>
            <a:avLst/>
            <a:gdLst/>
            <a:ahLst/>
            <a:cxnLst/>
            <a:rect l="l" t="t" r="r" b="b"/>
            <a:pathLst>
              <a:path w="6381692" h="1357560">
                <a:moveTo>
                  <a:pt x="0" y="0"/>
                </a:moveTo>
                <a:lnTo>
                  <a:pt x="6381692" y="0"/>
                </a:lnTo>
                <a:lnTo>
                  <a:pt x="6381692" y="1357560"/>
                </a:lnTo>
                <a:lnTo>
                  <a:pt x="0" y="13575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6708064" y="1087209"/>
            <a:ext cx="560585" cy="695986"/>
          </a:xfrm>
          <a:custGeom>
            <a:avLst/>
            <a:gdLst/>
            <a:ahLst/>
            <a:cxnLst/>
            <a:rect l="l" t="t" r="r" b="b"/>
            <a:pathLst>
              <a:path w="560585" h="695986">
                <a:moveTo>
                  <a:pt x="0" y="0"/>
                </a:moveTo>
                <a:lnTo>
                  <a:pt x="560585" y="0"/>
                </a:lnTo>
                <a:lnTo>
                  <a:pt x="560585" y="695986"/>
                </a:lnTo>
                <a:lnTo>
                  <a:pt x="0" y="6959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28" name="Group 28"/>
          <p:cNvGrpSpPr/>
          <p:nvPr/>
        </p:nvGrpSpPr>
        <p:grpSpPr>
          <a:xfrm>
            <a:off x="9183427" y="5292358"/>
            <a:ext cx="1463040" cy="1257300"/>
            <a:chOff x="0" y="0"/>
            <a:chExt cx="812800" cy="6985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334257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114300" y="-47625"/>
              <a:ext cx="5842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66"/>
                </a:lnSpc>
              </a:pPr>
              <a:endParaRPr/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813512" y="689747"/>
            <a:ext cx="5579650" cy="780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48"/>
              </a:lnSpc>
            </a:pPr>
            <a:r>
              <a:rPr lang="en-US" sz="4999" dirty="0">
                <a:solidFill>
                  <a:srgbClr val="000000"/>
                </a:solidFill>
                <a:latin typeface="Arial" panose="020B0604020202020204" pitchFamily="34" charset="0"/>
                <a:ea typeface="League Spartan"/>
                <a:cs typeface="Arial" panose="020B0604020202020204" pitchFamily="34" charset="0"/>
                <a:sym typeface="League Spartan"/>
              </a:rPr>
              <a:t>Resources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892196" y="3150813"/>
            <a:ext cx="736123" cy="3448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64"/>
              </a:lnSpc>
            </a:pPr>
            <a:r>
              <a:rPr lang="en-US" sz="1600" b="1" dirty="0">
                <a:solidFill>
                  <a:srgbClr val="FFFFFF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People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8131933" y="3086985"/>
            <a:ext cx="736123" cy="3448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64"/>
              </a:lnSpc>
            </a:pPr>
            <a:r>
              <a:rPr lang="en-US" sz="1600" b="1" dirty="0">
                <a:solidFill>
                  <a:srgbClr val="FFFFFF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Time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813512" y="4945755"/>
            <a:ext cx="798795" cy="3448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64"/>
              </a:lnSpc>
            </a:pPr>
            <a:r>
              <a:rPr lang="en-US" sz="1600" b="1" dirty="0">
                <a:solidFill>
                  <a:srgbClr val="FFFFFF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Budget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965683" y="2586458"/>
            <a:ext cx="2608797" cy="1461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5750" indent="-285750" algn="l">
              <a:lnSpc>
                <a:spcPts val="192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Business Analyst</a:t>
            </a:r>
          </a:p>
          <a:p>
            <a:pPr marL="285750" indent="-285750" algn="l">
              <a:lnSpc>
                <a:spcPts val="192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Developer</a:t>
            </a:r>
          </a:p>
          <a:p>
            <a:pPr marL="285750" indent="-285750" algn="l">
              <a:lnSpc>
                <a:spcPts val="192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Testers</a:t>
            </a:r>
          </a:p>
          <a:p>
            <a:pPr marL="285750" indent="-285750" algn="l">
              <a:lnSpc>
                <a:spcPts val="192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Trade Ops SME</a:t>
            </a:r>
          </a:p>
          <a:p>
            <a:pPr marL="285750" indent="-285750" algn="l">
              <a:lnSpc>
                <a:spcPts val="192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Scrum Master</a:t>
            </a:r>
          </a:p>
          <a:p>
            <a:pPr marL="285750" indent="-285750" algn="l">
              <a:lnSpc>
                <a:spcPts val="192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Product Owner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4981102" y="2982499"/>
            <a:ext cx="2700595" cy="9746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919"/>
              </a:lnSpc>
            </a:pP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6 Months. </a:t>
            </a:r>
          </a:p>
          <a:p>
            <a:pPr algn="l">
              <a:lnSpc>
                <a:spcPts val="1919"/>
              </a:lnSpc>
            </a:pP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Minimum Viable Product (MVP) in 5 months and final rollout in 6th month.</a:t>
            </a:r>
            <a:r>
              <a:rPr lang="en-US" sz="1600" baseline="30000" dirty="0">
                <a:solidFill>
                  <a:srgbClr val="FFFFFF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	</a:t>
            </a:r>
            <a:endParaRPr lang="en-US" sz="1600" dirty="0">
              <a:solidFill>
                <a:srgbClr val="FFFFFF"/>
              </a:solidFill>
              <a:latin typeface="Arial" panose="020B0604020202020204" pitchFamily="34" charset="0"/>
              <a:ea typeface="Poppins"/>
              <a:cs typeface="Arial" panose="020B0604020202020204" pitchFamily="34" charset="0"/>
              <a:sym typeface="Poppins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1930129" y="4443387"/>
            <a:ext cx="3058753" cy="17055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919"/>
              </a:lnSpc>
            </a:pP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 - Development Cost: Rs. 10 L</a:t>
            </a:r>
          </a:p>
          <a:p>
            <a:pPr algn="l">
              <a:lnSpc>
                <a:spcPts val="1919"/>
              </a:lnSpc>
            </a:pP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 - API Licensing/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Integ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: Rs. 2L</a:t>
            </a:r>
          </a:p>
          <a:p>
            <a:pPr algn="l">
              <a:lnSpc>
                <a:spcPts val="1919"/>
              </a:lnSpc>
            </a:pP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 - Training &amp; UAT: Rs. 0.5 L</a:t>
            </a:r>
          </a:p>
          <a:p>
            <a:pPr algn="l">
              <a:lnSpc>
                <a:spcPts val="1919"/>
              </a:lnSpc>
            </a:pP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 - Contingency: Rs. 0.5 L</a:t>
            </a:r>
          </a:p>
          <a:p>
            <a:pPr algn="l">
              <a:lnSpc>
                <a:spcPts val="1919"/>
              </a:lnSpc>
            </a:pPr>
            <a:endParaRPr lang="en-US" sz="1600" dirty="0">
              <a:solidFill>
                <a:srgbClr val="FFFFFF"/>
              </a:solidFill>
              <a:latin typeface="Arial" panose="020B0604020202020204" pitchFamily="34" charset="0"/>
              <a:ea typeface="Poppins"/>
              <a:cs typeface="Arial" panose="020B0604020202020204" pitchFamily="34" charset="0"/>
              <a:sym typeface="Poppins"/>
            </a:endParaRPr>
          </a:p>
          <a:p>
            <a:pPr algn="l">
              <a:lnSpc>
                <a:spcPts val="1919"/>
              </a:lnSpc>
            </a:pP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Total Est Budget = Rs. 13 Lakhs</a:t>
            </a:r>
          </a:p>
          <a:p>
            <a:pPr algn="l">
              <a:lnSpc>
                <a:spcPts val="1919"/>
              </a:lnSpc>
            </a:pPr>
            <a:endParaRPr lang="en-US" sz="1600" dirty="0">
              <a:solidFill>
                <a:srgbClr val="FFFFFF"/>
              </a:solidFill>
              <a:latin typeface="Arial" panose="020B0604020202020204" pitchFamily="34" charset="0"/>
              <a:ea typeface="Poppins"/>
              <a:cs typeface="Arial" panose="020B0604020202020204" pitchFamily="34" charset="0"/>
              <a:sym typeface="Poppins"/>
            </a:endParaRPr>
          </a:p>
        </p:txBody>
      </p:sp>
      <p:grpSp>
        <p:nvGrpSpPr>
          <p:cNvPr id="40" name="Group 40"/>
          <p:cNvGrpSpPr/>
          <p:nvPr/>
        </p:nvGrpSpPr>
        <p:grpSpPr>
          <a:xfrm>
            <a:off x="-963684" y="3028950"/>
            <a:ext cx="1463040" cy="1257300"/>
            <a:chOff x="0" y="0"/>
            <a:chExt cx="812800" cy="698500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334257"/>
            </a:solidFill>
          </p:spPr>
        </p:sp>
        <p:sp>
          <p:nvSpPr>
            <p:cNvPr id="42" name="TextBox 42"/>
            <p:cNvSpPr txBox="1"/>
            <p:nvPr/>
          </p:nvSpPr>
          <p:spPr>
            <a:xfrm>
              <a:off x="114300" y="-47625"/>
              <a:ext cx="5842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66"/>
                </a:lnSpc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1553</TotalTime>
  <Words>451</Words>
  <Application>Microsoft Office PowerPoint</Application>
  <PresentationFormat>Custom</PresentationFormat>
  <Paragraphs>68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League Spartan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Grey and Blue Professional Business Report Presentation</dc:title>
  <dc:creator>Ritesh Singh</dc:creator>
  <cp:lastModifiedBy>Ritesh Singh</cp:lastModifiedBy>
  <cp:revision>6</cp:revision>
  <dcterms:created xsi:type="dcterms:W3CDTF">2006-08-16T00:00:00Z</dcterms:created>
  <dcterms:modified xsi:type="dcterms:W3CDTF">2025-07-20T14:29:45Z</dcterms:modified>
  <dc:identifier>DAGr9uQZz6I</dc:identifier>
</cp:coreProperties>
</file>