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B40C8-E083-41B4-917C-7685410173B2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F8BE6-1F05-4946-93E2-E391329AEC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14290"/>
            <a:ext cx="7772400" cy="1470025"/>
          </a:xfrm>
        </p:spPr>
        <p:txBody>
          <a:bodyPr/>
          <a:lstStyle/>
          <a:p>
            <a:r>
              <a:rPr lang="en-US" b="1" u="sng" dirty="0" smtClean="0"/>
              <a:t>PROJECT TITLE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40" y="1571612"/>
            <a:ext cx="8572560" cy="3429024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SIBIL ENHANCEMENT</a:t>
            </a:r>
          </a:p>
          <a:p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WATERFALL PROJECT </a:t>
            </a:r>
          </a:p>
          <a:p>
            <a:endParaRPr lang="en-US" sz="36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36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Prepared by :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Merugu</a:t>
            </a:r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Bhavana</a:t>
            </a:r>
            <a:endParaRPr lang="en-US" sz="36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36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Date 11-10-2025</a:t>
            </a:r>
          </a:p>
          <a:p>
            <a:pPr algn="l"/>
            <a:endParaRPr lang="en-US" sz="36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opportunity is to enhance SIBIL to improve user experience, process efficiency, and transparency through workflow automation, dashboard analytics, and integration with internal systems (HRMS, CRM, etc.).</a:t>
            </a:r>
          </a:p>
          <a:p>
            <a:r>
              <a:rPr lang="en-US" b="1" dirty="0" smtClean="0"/>
              <a:t>Example : </a:t>
            </a:r>
            <a:r>
              <a:rPr lang="en-US" dirty="0" smtClean="0"/>
              <a:t>Customer visited the branch for address change with valid proof like </a:t>
            </a:r>
            <a:r>
              <a:rPr lang="en-US" dirty="0" err="1" smtClean="0"/>
              <a:t>Aadhar</a:t>
            </a:r>
            <a:r>
              <a:rPr lang="en-US" dirty="0" smtClean="0"/>
              <a:t>, DL , Passport and Voter Id.</a:t>
            </a:r>
          </a:p>
          <a:p>
            <a:r>
              <a:rPr lang="en-US" dirty="0" smtClean="0"/>
              <a:t>Branch can update the request instantly via biometric , </a:t>
            </a:r>
            <a:r>
              <a:rPr lang="en-US" dirty="0" err="1" smtClean="0"/>
              <a:t>sms</a:t>
            </a:r>
            <a:r>
              <a:rPr lang="en-US" dirty="0" smtClean="0"/>
              <a:t> , link based and face authentication features .</a:t>
            </a:r>
          </a:p>
          <a:p>
            <a:r>
              <a:rPr lang="en-US" dirty="0" smtClean="0"/>
              <a:t>More focused for reducing of TAT and efficiently and accuracy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Purpose Statement (Goals):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primary goal is to enhance operational efficiency and transparency within </a:t>
            </a:r>
            <a:r>
              <a:rPr lang="en-US" dirty="0" err="1" smtClean="0"/>
              <a:t>Kotak</a:t>
            </a:r>
            <a:r>
              <a:rPr lang="en-US" dirty="0" smtClean="0"/>
              <a:t> Mahindra Bank by upgrading the SIBIL platform using the Waterfall approach, enabling automated workflows, real-time tracking, and improved service turnaround for business users.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latin typeface="Arial" pitchFamily="34" charset="0"/>
                <a:cs typeface="Arial" pitchFamily="34" charset="0"/>
              </a:rPr>
              <a:t>Project Objectives:</a:t>
            </a:r>
            <a:endParaRPr lang="en-US" sz="32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automate and streamline internal service request workflows within the SIBIL application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</a:t>
            </a:r>
            <a:r>
              <a:rPr lang="en-US" dirty="0" smtClean="0"/>
              <a:t>reduce manual intervention and improve response time for service request approvals and resolutions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enhance data accuracy and visibility by introducing real-time dashboards and analytical reports.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14290"/>
            <a:ext cx="8258204" cy="5911873"/>
          </a:xfrm>
        </p:spPr>
        <p:txBody>
          <a:bodyPr/>
          <a:lstStyle/>
          <a:p>
            <a:r>
              <a:rPr lang="en-US" dirty="0" smtClean="0"/>
              <a:t>To strengthen system security and compliance as per </a:t>
            </a:r>
            <a:r>
              <a:rPr lang="en-US" dirty="0" err="1" smtClean="0"/>
              <a:t>Kotak</a:t>
            </a:r>
            <a:r>
              <a:rPr lang="en-US" dirty="0" smtClean="0"/>
              <a:t> Mahindra Bank’s IT and </a:t>
            </a:r>
            <a:r>
              <a:rPr lang="en-US" dirty="0" smtClean="0"/>
              <a:t>policies.</a:t>
            </a:r>
          </a:p>
          <a:p>
            <a:r>
              <a:rPr lang="en-US" dirty="0" smtClean="0"/>
              <a:t>To integrate SIBIL with existing enterprise systems such as HRMS, CRM, and </a:t>
            </a:r>
            <a:r>
              <a:rPr lang="en-US" dirty="0" err="1" smtClean="0"/>
              <a:t>Finacle</a:t>
            </a:r>
            <a:r>
              <a:rPr lang="en-US" dirty="0" smtClean="0"/>
              <a:t> for seamless data flow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improve user experience (UX) by redesigning forms, menus, and navigation for faster accessibility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implement automated escalation mechanisms for delayed or pending requests.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r>
              <a:rPr lang="en-US" dirty="0" smtClean="0"/>
              <a:t>To standardize documentation and approval processes using a consistent Waterfall </a:t>
            </a:r>
            <a:r>
              <a:rPr lang="en-US" dirty="0" smtClean="0"/>
              <a:t>framework.</a:t>
            </a:r>
          </a:p>
          <a:p>
            <a:r>
              <a:rPr lang="en-US" dirty="0" smtClean="0"/>
              <a:t>To enhance system stability and uptime, ensuring </a:t>
            </a:r>
            <a:r>
              <a:rPr lang="en-US" dirty="0" smtClean="0"/>
              <a:t>reliable </a:t>
            </a:r>
            <a:r>
              <a:rPr lang="en-US" dirty="0" smtClean="0"/>
              <a:t>performance under high load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deliver measurable business value by achieving higher operational efficiency .</a:t>
            </a:r>
            <a:r>
              <a:rPr lang="en-US" dirty="0" smtClean="0"/>
              <a:t>and </a:t>
            </a:r>
            <a:r>
              <a:rPr lang="en-US" dirty="0" smtClean="0"/>
              <a:t>user satisfaction across all </a:t>
            </a:r>
            <a:r>
              <a:rPr lang="en-US" dirty="0" smtClean="0"/>
              <a:t>departments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 smtClean="0"/>
              <a:t>Success Criteria: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Reduction in average service request turnaround </a:t>
            </a:r>
            <a:r>
              <a:rPr lang="en-US" dirty="0" smtClean="0"/>
              <a:t>time (TAT)  </a:t>
            </a:r>
            <a:r>
              <a:rPr lang="en-US" dirty="0" smtClean="0"/>
              <a:t>by at least </a:t>
            </a:r>
            <a:r>
              <a:rPr lang="en-US" dirty="0" smtClean="0"/>
              <a:t>25–30%.</a:t>
            </a:r>
          </a:p>
          <a:p>
            <a:r>
              <a:rPr lang="en-US" dirty="0" smtClean="0"/>
              <a:t>Increase in user satisfaction scores from branch operations and IT teams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Improved system uptime and performance through optimized backend processes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enhancements successfully deployed and adopted bank-wide within the planned timeframe.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/>
          <a:lstStyle/>
          <a:p>
            <a:r>
              <a:rPr lang="en-US" dirty="0" smtClean="0"/>
              <a:t>Reduction in  collection of documentation for raising service request . </a:t>
            </a:r>
          </a:p>
          <a:p>
            <a:r>
              <a:rPr lang="en-US" dirty="0" smtClean="0"/>
              <a:t> Post-implementation reduction in manual escalations by 50%.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u="sng" dirty="0" smtClean="0"/>
              <a:t>Methods/Approach: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/>
          <a:lstStyle/>
          <a:p>
            <a:r>
              <a:rPr lang="en-US" dirty="0" smtClean="0"/>
              <a:t>Establish a committee from different departments like Branch banking operations team, compliance, credit , IT and audit . </a:t>
            </a:r>
          </a:p>
          <a:p>
            <a:r>
              <a:rPr lang="en-US" dirty="0" smtClean="0"/>
              <a:t>Gather the requirements by conducting JAD sessions, </a:t>
            </a:r>
            <a:r>
              <a:rPr lang="en-US" dirty="0" smtClean="0"/>
              <a:t>Questionnaires are survey </a:t>
            </a:r>
            <a:r>
              <a:rPr lang="en-US" dirty="0" smtClean="0"/>
              <a:t>forms like sending the links over the mails to get more requirements gather.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Prepare the documents as per waterfall model like </a:t>
            </a:r>
          </a:p>
          <a:p>
            <a:r>
              <a:rPr lang="en-US" dirty="0" smtClean="0"/>
              <a:t>BRD – Business Requirement Documents,</a:t>
            </a:r>
          </a:p>
          <a:p>
            <a:r>
              <a:rPr lang="en-US" dirty="0" smtClean="0"/>
              <a:t>System Requirement Specification (SRS), </a:t>
            </a:r>
            <a:endParaRPr lang="en-US" dirty="0" smtClean="0"/>
          </a:p>
          <a:p>
            <a:r>
              <a:rPr lang="en-US" dirty="0" smtClean="0"/>
              <a:t>followed </a:t>
            </a:r>
            <a:r>
              <a:rPr lang="en-US" dirty="0" smtClean="0"/>
              <a:t>by Design (HLD, LLD), </a:t>
            </a:r>
            <a:endParaRPr lang="en-US" dirty="0" smtClean="0"/>
          </a:p>
          <a:p>
            <a:r>
              <a:rPr lang="en-US" dirty="0" smtClean="0"/>
              <a:t>Development</a:t>
            </a:r>
            <a:r>
              <a:rPr lang="en-US" dirty="0" smtClean="0"/>
              <a:t>, Testing, UAT, and </a:t>
            </a:r>
            <a:r>
              <a:rPr lang="en-US" dirty="0" smtClean="0"/>
              <a:t>Deployment.</a:t>
            </a:r>
          </a:p>
          <a:p>
            <a:endParaRPr lang="en-US" dirty="0" smtClean="0"/>
          </a:p>
          <a:p>
            <a:r>
              <a:rPr lang="en-US" dirty="0" smtClean="0"/>
              <a:t>Conduct training sessions for key users and technical staff</a:t>
            </a:r>
            <a:r>
              <a:rPr lang="en-US" dirty="0" smtClean="0"/>
              <a:t>.</a:t>
            </a:r>
          </a:p>
          <a:p>
            <a:r>
              <a:rPr lang="en-US" dirty="0" smtClean="0"/>
              <a:t> Go Live with the enhanced SIBIL system and initiate post-implementation support and monitoring.</a:t>
            </a: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u="sng" dirty="0" smtClean="0">
                <a:latin typeface="+mn-lt"/>
              </a:rPr>
              <a:t>Resources:</a:t>
            </a:r>
            <a:endParaRPr lang="en-US" sz="32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643998" cy="535785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  <a:buNone/>
            </a:pPr>
            <a:r>
              <a:rPr lang="en-US" dirty="0" smtClean="0"/>
              <a:t>• </a:t>
            </a:r>
            <a:r>
              <a:rPr lang="en-US" dirty="0" smtClean="0"/>
              <a:t>People: </a:t>
            </a:r>
            <a:r>
              <a:rPr lang="en-US" dirty="0" smtClean="0"/>
              <a:t>Business Analysts, Developers, QA Testers, IT Support, and Business Users from </a:t>
            </a:r>
            <a:r>
              <a:rPr lang="en-US" dirty="0" err="1" smtClean="0"/>
              <a:t>Kotak</a:t>
            </a:r>
            <a:r>
              <a:rPr lang="en-US" dirty="0" smtClean="0"/>
              <a:t> departments.</a:t>
            </a:r>
          </a:p>
          <a:p>
            <a:pPr>
              <a:spcAft>
                <a:spcPts val="600"/>
              </a:spcAft>
              <a:buNone/>
            </a:pPr>
            <a:r>
              <a:rPr lang="en-US" dirty="0" smtClean="0"/>
              <a:t>• Time: Estimated 6 months implementation timeline including UAT and deployment.</a:t>
            </a:r>
          </a:p>
          <a:p>
            <a:pPr>
              <a:spcAft>
                <a:spcPts val="600"/>
              </a:spcAft>
              <a:buNone/>
            </a:pPr>
            <a:r>
              <a:rPr lang="en-US" dirty="0" smtClean="0"/>
              <a:t>• Budget: Allocation for development, testing, training, and deployment – within approved IT enhancement limits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Time and Budget are interlinked: Delays in timeline often increase cost due to extended resource usage.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SIBIL in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Kotak</a:t>
            </a:r>
            <a:r>
              <a:rPr lang="en-US" dirty="0" smtClean="0"/>
              <a:t> Mahindra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SIBIL is an Internal software designed for service request management software use by KOTAK Mahindra Bank Employees to raise customer service requests to different departments like operations, credits, compliance etc. </a:t>
            </a:r>
          </a:p>
          <a:p>
            <a:r>
              <a:rPr lang="en-US" dirty="0" smtClean="0"/>
              <a:t>Each request is tracked through its life cycle create – assigned – work in progress – resolved – closed 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Risks and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Risks </a:t>
            </a:r>
          </a:p>
          <a:p>
            <a:r>
              <a:rPr lang="en-US" dirty="0" smtClean="0"/>
              <a:t>Downtime during enhancement </a:t>
            </a:r>
            <a:r>
              <a:rPr lang="en-US" dirty="0" smtClean="0"/>
              <a:t>deployment.</a:t>
            </a:r>
          </a:p>
          <a:p>
            <a:r>
              <a:rPr lang="en-US" dirty="0" smtClean="0"/>
              <a:t>Misunderstanding business needs or incomplete </a:t>
            </a:r>
            <a:r>
              <a:rPr lang="en-US" dirty="0" smtClean="0"/>
              <a:t>requirements.</a:t>
            </a:r>
          </a:p>
          <a:p>
            <a:r>
              <a:rPr lang="en-US" dirty="0" smtClean="0"/>
              <a:t>Integration with existing SIBIL modules may fail or create </a:t>
            </a:r>
            <a:r>
              <a:rPr lang="en-US" dirty="0" smtClean="0"/>
              <a:t>errors.</a:t>
            </a:r>
          </a:p>
          <a:p>
            <a:r>
              <a:rPr lang="en-US" dirty="0" smtClean="0"/>
              <a:t>Loss or corruption of existing SIBIL data during upgrade</a:t>
            </a:r>
            <a:endParaRPr lang="en-US" b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Delay in approvals from Business Owner or </a:t>
            </a:r>
            <a:r>
              <a:rPr lang="en-US" dirty="0" smtClean="0"/>
              <a:t>Admin.</a:t>
            </a:r>
          </a:p>
          <a:p>
            <a:r>
              <a:rPr lang="en-US" dirty="0" smtClean="0"/>
              <a:t>Changes in compliance or RBI guidelines impacting </a:t>
            </a:r>
            <a:r>
              <a:rPr lang="en-US" dirty="0" smtClean="0"/>
              <a:t>SIBIL</a:t>
            </a:r>
          </a:p>
          <a:p>
            <a:r>
              <a:rPr lang="en-US" dirty="0" smtClean="0"/>
              <a:t>Additional features requested during project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5768997"/>
          </a:xfrm>
        </p:spPr>
        <p:txBody>
          <a:bodyPr/>
          <a:lstStyle/>
          <a:p>
            <a:r>
              <a:rPr lang="en-US" b="1" u="sng" dirty="0" smtClean="0"/>
              <a:t>Dependencies</a:t>
            </a:r>
          </a:p>
          <a:p>
            <a:r>
              <a:rPr lang="en-US" dirty="0" smtClean="0"/>
              <a:t>Plan </a:t>
            </a:r>
            <a:r>
              <a:rPr lang="en-US" dirty="0" smtClean="0"/>
              <a:t>enhancement in a sandbox/test </a:t>
            </a:r>
            <a:r>
              <a:rPr lang="en-US" dirty="0" smtClean="0"/>
              <a:t>environment.</a:t>
            </a:r>
          </a:p>
          <a:p>
            <a:r>
              <a:rPr lang="en-US" dirty="0" smtClean="0"/>
              <a:t>Schedule approvals in advance and follow up </a:t>
            </a:r>
            <a:r>
              <a:rPr lang="en-US" dirty="0" smtClean="0"/>
              <a:t>periodically.</a:t>
            </a:r>
          </a:p>
          <a:p>
            <a:r>
              <a:rPr lang="en-US" dirty="0" smtClean="0"/>
              <a:t>Prepare </a:t>
            </a:r>
            <a:r>
              <a:rPr lang="en-US" dirty="0" smtClean="0"/>
              <a:t>mock/test </a:t>
            </a:r>
            <a:r>
              <a:rPr lang="en-US" dirty="0" smtClean="0"/>
              <a:t>data </a:t>
            </a:r>
            <a:r>
              <a:rPr lang="en-US" dirty="0" smtClean="0"/>
              <a:t>beforehand.</a:t>
            </a:r>
          </a:p>
          <a:p>
            <a:r>
              <a:rPr lang="en-US" dirty="0" smtClean="0"/>
              <a:t>Align design and testing with compliance from the </a:t>
            </a:r>
            <a:r>
              <a:rPr lang="en-US" dirty="0" smtClean="0"/>
              <a:t>start.</a:t>
            </a:r>
          </a:p>
          <a:p>
            <a:r>
              <a:rPr lang="en-US" dirty="0" smtClean="0"/>
              <a:t>Prepare training materials and conduct sessions before release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428604"/>
            <a:ext cx="8543956" cy="5697559"/>
          </a:xfrm>
        </p:spPr>
        <p:txBody>
          <a:bodyPr/>
          <a:lstStyle/>
          <a:p>
            <a:r>
              <a:rPr lang="en-US" dirty="0" smtClean="0"/>
              <a:t>To Be Completed by </a:t>
            </a:r>
            <a:r>
              <a:rPr lang="en-US" dirty="0" smtClean="0"/>
              <a:t>Appropriate Manager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Project Sponsor :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smtClean="0"/>
              <a:t>Mahindra Bank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Project Manager : </a:t>
            </a:r>
            <a:r>
              <a:rPr lang="en-US" dirty="0" err="1" smtClean="0"/>
              <a:t>Pabbu</a:t>
            </a:r>
            <a:r>
              <a:rPr lang="en-US" dirty="0" smtClean="0"/>
              <a:t> </a:t>
            </a:r>
            <a:r>
              <a:rPr lang="en-US" dirty="0" err="1" smtClean="0"/>
              <a:t>Naveen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Enhancement is Required 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Change or Improvement to the existing SIBIL application to introduce new features , improve usability automate a manual process, or integrate with other internal systems. </a:t>
            </a:r>
          </a:p>
          <a:p>
            <a:r>
              <a:rPr lang="en-US" b="1" u="sng" dirty="0" smtClean="0"/>
              <a:t>Examples :</a:t>
            </a:r>
          </a:p>
          <a:p>
            <a:pPr>
              <a:buNone/>
            </a:pPr>
            <a:r>
              <a:rPr lang="en-US" dirty="0" smtClean="0"/>
              <a:t>Adding a new service request type </a:t>
            </a:r>
          </a:p>
          <a:p>
            <a:pPr>
              <a:buNone/>
            </a:pPr>
            <a:r>
              <a:rPr lang="en-US" dirty="0" smtClean="0"/>
              <a:t>Modifying the approval workflow for a particular requests </a:t>
            </a:r>
          </a:p>
          <a:p>
            <a:pPr>
              <a:buNone/>
            </a:pPr>
            <a:r>
              <a:rPr lang="en-US" dirty="0" smtClean="0"/>
              <a:t>Adding validation rules in the request submission form.</a:t>
            </a:r>
          </a:p>
          <a:p>
            <a:pPr>
              <a:buNone/>
            </a:pPr>
            <a:r>
              <a:rPr lang="en-US" dirty="0" smtClean="0"/>
              <a:t>Integrating SIBIL with other software's for ease of flow. </a:t>
            </a:r>
          </a:p>
          <a:p>
            <a:pPr>
              <a:buNone/>
            </a:pPr>
            <a:r>
              <a:rPr lang="en-US" dirty="0" smtClean="0"/>
              <a:t>Purpose: </a:t>
            </a:r>
            <a:r>
              <a:rPr lang="en-US" b="1" dirty="0" smtClean="0"/>
              <a:t>Increase efficiency, reduce errors, and enhance user experience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Waterfall Model for SIBIL Enhancement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u="sng" dirty="0" smtClean="0"/>
              <a:t>Requirements Gathering :</a:t>
            </a:r>
          </a:p>
          <a:p>
            <a:r>
              <a:rPr lang="en-US" dirty="0" smtClean="0"/>
              <a:t>Gather the requirements from branch operations team, credit, compliance team for enhancement team. </a:t>
            </a:r>
          </a:p>
          <a:p>
            <a:r>
              <a:rPr lang="en-US" dirty="0" smtClean="0"/>
              <a:t>The (BA) gathers detailed requirements through discussions, workshops, and JAD sessions.</a:t>
            </a:r>
          </a:p>
          <a:p>
            <a:r>
              <a:rPr lang="en-US" dirty="0" smtClean="0"/>
              <a:t>Requirements are documented in a Business Requirement Document (BRD) and signed off by Business, IT, and Compliance teams.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Requirement Analysis : </a:t>
            </a:r>
          </a:p>
          <a:p>
            <a:r>
              <a:rPr lang="en-US" dirty="0" smtClean="0"/>
              <a:t>The IT and BA teams analyze technical feasibility, risk, and impact on existing SIBIL workflows, databases, and UI.</a:t>
            </a:r>
          </a:p>
          <a:p>
            <a:r>
              <a:rPr lang="en-US" dirty="0" smtClean="0"/>
              <a:t>The outcome is a System Requirement Specification (SRS) and an Effort Estimation Sheet approved by the Solution Architect.</a:t>
            </a:r>
          </a:p>
          <a:p>
            <a:r>
              <a:rPr lang="en-US" b="1" u="sng" dirty="0" smtClean="0"/>
              <a:t>Design : </a:t>
            </a:r>
          </a:p>
          <a:p>
            <a:r>
              <a:rPr lang="en-US" dirty="0" smtClean="0"/>
              <a:t>Designs include new workflow logic, database changes, and interface modifications aligned with bank’s security and compliance standards.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 fontScale="92500" lnSpcReduction="10000"/>
          </a:bodyPr>
          <a:lstStyle/>
          <a:p>
            <a:r>
              <a:rPr lang="en-US" b="1" u="sng" dirty="0" smtClean="0"/>
              <a:t>Development : </a:t>
            </a:r>
          </a:p>
          <a:p>
            <a:r>
              <a:rPr lang="en-US" dirty="0" smtClean="0"/>
              <a:t>Developers code the enhancement in a secure development environment, adhering to company guidelines </a:t>
            </a:r>
          </a:p>
          <a:p>
            <a:r>
              <a:rPr lang="en-US" b="1" u="sng" dirty="0" smtClean="0"/>
              <a:t>Testing: </a:t>
            </a:r>
            <a:endParaRPr lang="en-US" dirty="0" smtClean="0"/>
          </a:p>
          <a:p>
            <a:r>
              <a:rPr lang="en-US" dirty="0" smtClean="0"/>
              <a:t>The QA Team conducts Functional, Integration, and Regression Testing.</a:t>
            </a:r>
          </a:p>
          <a:p>
            <a:r>
              <a:rPr lang="en-US" dirty="0" smtClean="0"/>
              <a:t>Business Users perform User Acceptance Testing (UAT) to ensure the enhancement meets business needs.</a:t>
            </a:r>
          </a:p>
          <a:p>
            <a:r>
              <a:rPr lang="en-US" dirty="0" smtClean="0"/>
              <a:t>All test cases are recorded in JIRA or Excel, and issues are resolved before sign-off</a:t>
            </a:r>
          </a:p>
          <a:p>
            <a:endParaRPr lang="en-US" b="1" u="sn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/>
          <a:lstStyle/>
          <a:p>
            <a:r>
              <a:rPr lang="en-US" b="1" u="sng" dirty="0" smtClean="0"/>
              <a:t>Deployment / Implementation:</a:t>
            </a:r>
          </a:p>
          <a:p>
            <a:r>
              <a:rPr lang="en-US" dirty="0" smtClean="0"/>
              <a:t>The release is planned during non-peak hours or weekends, approved by the Change Advisory Board (CAB).</a:t>
            </a:r>
          </a:p>
          <a:p>
            <a:r>
              <a:rPr lang="en-US" dirty="0" smtClean="0"/>
              <a:t>The enhancement is deployed into Production SIBIL environment by the IT Infrastructure team, followed by post-deployment verification.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/>
          <a:lstStyle/>
          <a:p>
            <a:r>
              <a:rPr lang="en-US" b="1" u="sng" dirty="0" smtClean="0"/>
              <a:t>Maintenance / Support: </a:t>
            </a:r>
          </a:p>
          <a:p>
            <a:r>
              <a:rPr lang="en-US" dirty="0" smtClean="0"/>
              <a:t>Post go-live, the system is monitored for stability and performance for 2–4 weeks.</a:t>
            </a:r>
          </a:p>
          <a:p>
            <a:r>
              <a:rPr lang="en-US" dirty="0" smtClean="0"/>
              <a:t>Minor issues or feedback are logged via SIBIL Support Tickets and resolved through Minor CRs.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Situation/Problem/Opportunity: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existing SIBIL application, used for raising and tracking internal service requests across </a:t>
            </a:r>
            <a:r>
              <a:rPr lang="en-US" dirty="0" err="1" smtClean="0"/>
              <a:t>Kotak</a:t>
            </a:r>
            <a:r>
              <a:rPr lang="en-US" dirty="0" smtClean="0"/>
              <a:t> Mahindra Bank departments, has limited workflow automation, restricted reporting, and manual escalation handling.</a:t>
            </a:r>
          </a:p>
          <a:p>
            <a:r>
              <a:rPr lang="en-US" dirty="0" smtClean="0"/>
              <a:t>Users face delays in request assignment, status visibility, and closure tracking.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1130</Words>
  <Application>Microsoft Office PowerPoint</Application>
  <PresentationFormat>On-screen Show (4:3)</PresentationFormat>
  <Paragraphs>106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PROJECT TITLE </vt:lpstr>
      <vt:lpstr>What is SIBIL in Kotak Mahindra Bank</vt:lpstr>
      <vt:lpstr>Why Enhancement is Required ? </vt:lpstr>
      <vt:lpstr>Using Waterfall Model for SIBIL Enhancement </vt:lpstr>
      <vt:lpstr>Slide 5</vt:lpstr>
      <vt:lpstr>Slide 6</vt:lpstr>
      <vt:lpstr>Slide 7</vt:lpstr>
      <vt:lpstr>Slide 8</vt:lpstr>
      <vt:lpstr>Situation/Problem/Opportunity: </vt:lpstr>
      <vt:lpstr>Slide 10</vt:lpstr>
      <vt:lpstr>Purpose Statement (Goals):</vt:lpstr>
      <vt:lpstr>Project Objectives:</vt:lpstr>
      <vt:lpstr>Slide 13</vt:lpstr>
      <vt:lpstr>Slide 14</vt:lpstr>
      <vt:lpstr>Success Criteria:</vt:lpstr>
      <vt:lpstr>Slide 16</vt:lpstr>
      <vt:lpstr>Methods/Approach:</vt:lpstr>
      <vt:lpstr>Slide 18</vt:lpstr>
      <vt:lpstr>Resources:</vt:lpstr>
      <vt:lpstr>Risks and Dependencies</vt:lpstr>
      <vt:lpstr>Slide 21</vt:lpstr>
      <vt:lpstr>Slide 22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</dc:title>
  <dc:creator>Dell</dc:creator>
  <cp:lastModifiedBy>Dell</cp:lastModifiedBy>
  <cp:revision>37</cp:revision>
  <dcterms:created xsi:type="dcterms:W3CDTF">2025-10-11T09:24:26Z</dcterms:created>
  <dcterms:modified xsi:type="dcterms:W3CDTF">2025-10-12T13:22:07Z</dcterms:modified>
</cp:coreProperties>
</file>