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56" r:id="rId5"/>
    <p:sldId id="271" r:id="rId6"/>
    <p:sldId id="283" r:id="rId7"/>
    <p:sldId id="284" r:id="rId8"/>
    <p:sldId id="279" r:id="rId9"/>
    <p:sldId id="281" r:id="rId10"/>
    <p:sldId id="280" r:id="rId11"/>
    <p:sldId id="257" r:id="rId12"/>
    <p:sldId id="275" r:id="rId13"/>
    <p:sldId id="276" r:id="rId14"/>
    <p:sldId id="28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41" autoAdjust="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si Gunjar" userId="15a8acdda7bf79dc" providerId="LiveId" clId="{C5477D3E-253B-4B26-9E89-75DC98F414F2}"/>
    <pc:docChg chg="undo custSel addSld modSld">
      <pc:chgData name="Mansi Gunjar" userId="15a8acdda7bf79dc" providerId="LiveId" clId="{C5477D3E-253B-4B26-9E89-75DC98F414F2}" dt="2025-07-18T16:15:02.464" v="1996" actId="13926"/>
      <pc:docMkLst>
        <pc:docMk/>
      </pc:docMkLst>
      <pc:sldChg chg="modSp mod">
        <pc:chgData name="Mansi Gunjar" userId="15a8acdda7bf79dc" providerId="LiveId" clId="{C5477D3E-253B-4B26-9E89-75DC98F414F2}" dt="2025-07-18T16:05:30.166" v="1886" actId="20577"/>
        <pc:sldMkLst>
          <pc:docMk/>
          <pc:sldMk cId="1328676004" sldId="257"/>
        </pc:sldMkLst>
        <pc:spChg chg="mod">
          <ac:chgData name="Mansi Gunjar" userId="15a8acdda7bf79dc" providerId="LiveId" clId="{C5477D3E-253B-4B26-9E89-75DC98F414F2}" dt="2025-07-18T16:05:30.166" v="1886" actId="20577"/>
          <ac:spMkLst>
            <pc:docMk/>
            <pc:sldMk cId="1328676004" sldId="257"/>
            <ac:spMk id="19" creationId="{6565856F-222E-4AA9-9025-FDA1E389A594}"/>
          </ac:spMkLst>
        </pc:spChg>
      </pc:sldChg>
      <pc:sldChg chg="modSp mod">
        <pc:chgData name="Mansi Gunjar" userId="15a8acdda7bf79dc" providerId="LiveId" clId="{C5477D3E-253B-4B26-9E89-75DC98F414F2}" dt="2025-07-18T16:13:33.216" v="1989" actId="20577"/>
        <pc:sldMkLst>
          <pc:docMk/>
          <pc:sldMk cId="3457616166" sldId="271"/>
        </pc:sldMkLst>
        <pc:spChg chg="mod">
          <ac:chgData name="Mansi Gunjar" userId="15a8acdda7bf79dc" providerId="LiveId" clId="{C5477D3E-253B-4B26-9E89-75DC98F414F2}" dt="2025-07-18T16:13:33.216" v="1989" actId="20577"/>
          <ac:spMkLst>
            <pc:docMk/>
            <pc:sldMk cId="3457616166" sldId="271"/>
            <ac:spMk id="8" creationId="{00000000-0000-0000-0000-000000000000}"/>
          </ac:spMkLst>
        </pc:spChg>
        <pc:spChg chg="mod">
          <ac:chgData name="Mansi Gunjar" userId="15a8acdda7bf79dc" providerId="LiveId" clId="{C5477D3E-253B-4B26-9E89-75DC98F414F2}" dt="2025-07-18T16:12:26.100" v="1986" actId="20577"/>
          <ac:spMkLst>
            <pc:docMk/>
            <pc:sldMk cId="3457616166" sldId="271"/>
            <ac:spMk id="38" creationId="{00000000-0000-0000-0000-000000000000}"/>
          </ac:spMkLst>
        </pc:spChg>
      </pc:sldChg>
      <pc:sldChg chg="modSp mod">
        <pc:chgData name="Mansi Gunjar" userId="15a8acdda7bf79dc" providerId="LiveId" clId="{C5477D3E-253B-4B26-9E89-75DC98F414F2}" dt="2025-07-18T16:06:03.993" v="1891" actId="20577"/>
        <pc:sldMkLst>
          <pc:docMk/>
          <pc:sldMk cId="727668169" sldId="275"/>
        </pc:sldMkLst>
        <pc:spChg chg="mod">
          <ac:chgData name="Mansi Gunjar" userId="15a8acdda7bf79dc" providerId="LiveId" clId="{C5477D3E-253B-4B26-9E89-75DC98F414F2}" dt="2025-07-18T16:06:03.993" v="1891" actId="20577"/>
          <ac:spMkLst>
            <pc:docMk/>
            <pc:sldMk cId="727668169" sldId="275"/>
            <ac:spMk id="26" creationId="{11D8350E-9879-4089-953B-CD69E6CB98B0}"/>
          </ac:spMkLst>
        </pc:spChg>
      </pc:sldChg>
      <pc:sldChg chg="modSp mod">
        <pc:chgData name="Mansi Gunjar" userId="15a8acdda7bf79dc" providerId="LiveId" clId="{C5477D3E-253B-4B26-9E89-75DC98F414F2}" dt="2025-07-18T16:08:58.968" v="1957" actId="20577"/>
        <pc:sldMkLst>
          <pc:docMk/>
          <pc:sldMk cId="1769326051" sldId="276"/>
        </pc:sldMkLst>
        <pc:spChg chg="mod">
          <ac:chgData name="Mansi Gunjar" userId="15a8acdda7bf79dc" providerId="LiveId" clId="{C5477D3E-253B-4B26-9E89-75DC98F414F2}" dt="2025-07-18T16:08:58.968" v="1957" actId="20577"/>
          <ac:spMkLst>
            <pc:docMk/>
            <pc:sldMk cId="1769326051" sldId="276"/>
            <ac:spMk id="17" creationId="{33A2B651-880B-410B-AB72-85030AF98BE4}"/>
          </ac:spMkLst>
        </pc:spChg>
      </pc:sldChg>
      <pc:sldChg chg="modSp mod">
        <pc:chgData name="Mansi Gunjar" userId="15a8acdda7bf79dc" providerId="LiveId" clId="{C5477D3E-253B-4B26-9E89-75DC98F414F2}" dt="2025-07-18T16:03:34.861" v="1823" actId="20577"/>
        <pc:sldMkLst>
          <pc:docMk/>
          <pc:sldMk cId="1107001750" sldId="279"/>
        </pc:sldMkLst>
        <pc:spChg chg="mod">
          <ac:chgData name="Mansi Gunjar" userId="15a8acdda7bf79dc" providerId="LiveId" clId="{C5477D3E-253B-4B26-9E89-75DC98F414F2}" dt="2025-07-18T16:03:34.861" v="1823" actId="20577"/>
          <ac:spMkLst>
            <pc:docMk/>
            <pc:sldMk cId="1107001750" sldId="279"/>
            <ac:spMk id="26" creationId="{FA46ECCF-AFC7-47EE-B5A8-E187CBE64A0D}"/>
          </ac:spMkLst>
        </pc:spChg>
      </pc:sldChg>
      <pc:sldChg chg="modSp mod">
        <pc:chgData name="Mansi Gunjar" userId="15a8acdda7bf79dc" providerId="LiveId" clId="{C5477D3E-253B-4B26-9E89-75DC98F414F2}" dt="2025-07-18T16:04:15.526" v="1834" actId="20577"/>
        <pc:sldMkLst>
          <pc:docMk/>
          <pc:sldMk cId="2596833607" sldId="280"/>
        </pc:sldMkLst>
        <pc:spChg chg="mod">
          <ac:chgData name="Mansi Gunjar" userId="15a8acdda7bf79dc" providerId="LiveId" clId="{C5477D3E-253B-4B26-9E89-75DC98F414F2}" dt="2025-07-18T16:04:15.526" v="1834" actId="20577"/>
          <ac:spMkLst>
            <pc:docMk/>
            <pc:sldMk cId="2596833607" sldId="280"/>
            <ac:spMk id="31" creationId="{5656CA8F-8812-4F72-B5A7-169BCDA339FC}"/>
          </ac:spMkLst>
        </pc:spChg>
      </pc:sldChg>
      <pc:sldChg chg="modSp mod">
        <pc:chgData name="Mansi Gunjar" userId="15a8acdda7bf79dc" providerId="LiveId" clId="{C5477D3E-253B-4B26-9E89-75DC98F414F2}" dt="2025-07-18T16:04:04.136" v="1825" actId="33524"/>
        <pc:sldMkLst>
          <pc:docMk/>
          <pc:sldMk cId="958036878" sldId="281"/>
        </pc:sldMkLst>
        <pc:spChg chg="mod">
          <ac:chgData name="Mansi Gunjar" userId="15a8acdda7bf79dc" providerId="LiveId" clId="{C5477D3E-253B-4B26-9E89-75DC98F414F2}" dt="2025-07-18T16:04:04.136" v="1825" actId="33524"/>
          <ac:spMkLst>
            <pc:docMk/>
            <pc:sldMk cId="958036878" sldId="281"/>
            <ac:spMk id="9" creationId="{A34355A0-9DE5-444D-AB3D-79DE4D0AF8C9}"/>
          </ac:spMkLst>
        </pc:spChg>
      </pc:sldChg>
      <pc:sldChg chg="modSp mod">
        <pc:chgData name="Mansi Gunjar" userId="15a8acdda7bf79dc" providerId="LiveId" clId="{C5477D3E-253B-4B26-9E89-75DC98F414F2}" dt="2025-07-18T16:09:48.603" v="1982" actId="20577"/>
        <pc:sldMkLst>
          <pc:docMk/>
          <pc:sldMk cId="806419071" sldId="282"/>
        </pc:sldMkLst>
        <pc:spChg chg="mod">
          <ac:chgData name="Mansi Gunjar" userId="15a8acdda7bf79dc" providerId="LiveId" clId="{C5477D3E-253B-4B26-9E89-75DC98F414F2}" dt="2025-07-18T16:09:48.603" v="1982" actId="20577"/>
          <ac:spMkLst>
            <pc:docMk/>
            <pc:sldMk cId="806419071" sldId="282"/>
            <ac:spMk id="3" creationId="{49CDCA03-68CE-4CC5-BEC6-9590044F1BC9}"/>
          </ac:spMkLst>
        </pc:spChg>
      </pc:sldChg>
      <pc:sldChg chg="modSp new mod">
        <pc:chgData name="Mansi Gunjar" userId="15a8acdda7bf79dc" providerId="LiveId" clId="{C5477D3E-253B-4B26-9E89-75DC98F414F2}" dt="2025-07-18T15:36:44.956" v="767" actId="20577"/>
        <pc:sldMkLst>
          <pc:docMk/>
          <pc:sldMk cId="282573854" sldId="283"/>
        </pc:sldMkLst>
        <pc:spChg chg="mod">
          <ac:chgData name="Mansi Gunjar" userId="15a8acdda7bf79dc" providerId="LiveId" clId="{C5477D3E-253B-4B26-9E89-75DC98F414F2}" dt="2025-07-18T15:16:50.816" v="7" actId="20577"/>
          <ac:spMkLst>
            <pc:docMk/>
            <pc:sldMk cId="282573854" sldId="283"/>
            <ac:spMk id="2" creationId="{6240C9B3-00B5-F6AF-85F7-4154CA0B4C20}"/>
          </ac:spMkLst>
        </pc:spChg>
        <pc:spChg chg="mod">
          <ac:chgData name="Mansi Gunjar" userId="15a8acdda7bf79dc" providerId="LiveId" clId="{C5477D3E-253B-4B26-9E89-75DC98F414F2}" dt="2025-07-18T15:36:44.956" v="767" actId="20577"/>
          <ac:spMkLst>
            <pc:docMk/>
            <pc:sldMk cId="282573854" sldId="283"/>
            <ac:spMk id="3" creationId="{EA12E0BC-FEDC-08D8-C810-CC2CA00329C3}"/>
          </ac:spMkLst>
        </pc:spChg>
      </pc:sldChg>
      <pc:sldChg chg="modSp new mod">
        <pc:chgData name="Mansi Gunjar" userId="15a8acdda7bf79dc" providerId="LiveId" clId="{C5477D3E-253B-4B26-9E89-75DC98F414F2}" dt="2025-07-18T16:15:02.464" v="1996" actId="13926"/>
        <pc:sldMkLst>
          <pc:docMk/>
          <pc:sldMk cId="3673850139" sldId="284"/>
        </pc:sldMkLst>
        <pc:spChg chg="mod">
          <ac:chgData name="Mansi Gunjar" userId="15a8acdda7bf79dc" providerId="LiveId" clId="{C5477D3E-253B-4B26-9E89-75DC98F414F2}" dt="2025-07-18T16:13:50.851" v="1990" actId="255"/>
          <ac:spMkLst>
            <pc:docMk/>
            <pc:sldMk cId="3673850139" sldId="284"/>
            <ac:spMk id="2" creationId="{D003CBA2-D303-D0E1-4EB0-8F7A03CDEEA1}"/>
          </ac:spMkLst>
        </pc:spChg>
        <pc:spChg chg="mod">
          <ac:chgData name="Mansi Gunjar" userId="15a8acdda7bf79dc" providerId="LiveId" clId="{C5477D3E-253B-4B26-9E89-75DC98F414F2}" dt="2025-07-18T16:15:02.464" v="1996" actId="13926"/>
          <ac:spMkLst>
            <pc:docMk/>
            <pc:sldMk cId="3673850139" sldId="284"/>
            <ac:spMk id="3" creationId="{8A507595-1E9F-33C5-1275-7D6BB9193DF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7/18/2025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7/18/2025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7/18/2025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83178"/>
            <a:ext cx="10515600" cy="2387600"/>
          </a:xfrm>
        </p:spPr>
        <p:txBody>
          <a:bodyPr anchor="ctr" anchorCtr="0"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Jocata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002943" y="5272321"/>
            <a:ext cx="1771136" cy="113779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Mansi Gunjar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18/07/2025</a:t>
            </a: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Risks and Dependencies</a:t>
            </a:r>
          </a:p>
        </p:txBody>
      </p:sp>
      <p:sp>
        <p:nvSpPr>
          <p:cNvPr id="17" name="Content Placeholder 17">
            <a:extLst>
              <a:ext uri="{FF2B5EF4-FFF2-40B4-BE49-F238E27FC236}">
                <a16:creationId xmlns:a16="http://schemas.microsoft.com/office/drawing/2014/main" id="{33A2B651-880B-410B-AB72-85030AF98BE4}"/>
              </a:ext>
            </a:extLst>
          </p:cNvPr>
          <p:cNvSpPr txBox="1">
            <a:spLocks/>
          </p:cNvSpPr>
          <p:nvPr/>
        </p:nvSpPr>
        <p:spPr>
          <a:xfrm>
            <a:off x="541610" y="1524708"/>
            <a:ext cx="6856716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It is a first of its kind enhancement, user acceptance.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Vendor dependencies may increase.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Customer data security and compliance.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Justifying the cost in terms of ease of use, accessibility speed, ease of support and maintenance is difficult to quantify in a way management can see improvements in utilization of systems.</a:t>
            </a:r>
          </a:p>
        </p:txBody>
      </p:sp>
    </p:spTree>
    <p:extLst>
      <p:ext uri="{BB962C8B-B14F-4D97-AF65-F5344CB8AC3E}">
        <p14:creationId xmlns:p14="http://schemas.microsoft.com/office/powerpoint/2010/main" val="176932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18B3C-9DBA-4227-8C50-9268C0454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 Be Completed by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DCA03-68CE-4CC5-BEC6-9590044F1BC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IN" dirty="0"/>
              <a:t>Project Sponsor: Bank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IN" dirty="0"/>
              <a:t>Project Manager: Ms. Mansi Gunjar</a:t>
            </a:r>
          </a:p>
        </p:txBody>
      </p:sp>
    </p:spTree>
    <p:extLst>
      <p:ext uri="{BB962C8B-B14F-4D97-AF65-F5344CB8AC3E}">
        <p14:creationId xmlns:p14="http://schemas.microsoft.com/office/powerpoint/2010/main" val="806419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Situation</a:t>
            </a: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21207" y="1668143"/>
            <a:ext cx="9633331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At present loan application process is a completely physical process which includes loads of paperwork and has to be done by sales managers.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process is time taking and also hold the chance of mistakes from bank side.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At times customer’s get furious about how long it takes to process a file.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Customers often complain about not having real time updates regarding their application.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Sales team has to solve the mitigation which a application might have, this often makes the customer furious and also might create a chance of customer backing off.</a:t>
            </a:r>
          </a:p>
        </p:txBody>
      </p:sp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0C9B3-00B5-F6AF-85F7-4154CA0B4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2E0BC-FEDC-08D8-C810-CC2CA00329C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9495" y="1435608"/>
            <a:ext cx="9940245" cy="3977640"/>
          </a:xfrm>
        </p:spPr>
        <p:txBody>
          <a:bodyPr/>
          <a:lstStyle/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At times customer’s get furious about how long it takes to process a file.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Customers often complain about not having real time updates regarding their application.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Sales team has to solve the gaps/errors which an application might have; this often makes the customer furious and also might create a chance of customer backing off and team losing client.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2573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3CBA2-D303-D0E1-4EB0-8F7A03CDE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07595-1E9F-33C5-1275-7D6BB9193DF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21207" y="1650760"/>
            <a:ext cx="10953257" cy="4552815"/>
          </a:xfrm>
        </p:spPr>
        <p:txBody>
          <a:bodyPr>
            <a:no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IN" sz="1400" dirty="0"/>
              <a:t>To do the enhancement in existing application i.e. </a:t>
            </a:r>
            <a:r>
              <a:rPr lang="en-IN" sz="1400" dirty="0" err="1"/>
              <a:t>Jocata</a:t>
            </a:r>
            <a:r>
              <a:rPr lang="en-IN" sz="1400" dirty="0"/>
              <a:t>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IN" sz="1400" dirty="0"/>
              <a:t>Adding on the feature where customer can itself register by using sales managers unique code, following are the steps</a:t>
            </a:r>
          </a:p>
          <a:p>
            <a:pPr lvl="5">
              <a:lnSpc>
                <a:spcPct val="100000"/>
              </a:lnSpc>
            </a:pPr>
            <a:r>
              <a:rPr lang="en-IN" sz="1400" dirty="0">
                <a:highlight>
                  <a:srgbClr val="C0C0C0"/>
                </a:highlight>
              </a:rPr>
              <a:t>Login &amp; password (text message to be sent on registered contact number and registered email id)</a:t>
            </a:r>
          </a:p>
          <a:p>
            <a:pPr lvl="5">
              <a:lnSpc>
                <a:spcPct val="100000"/>
              </a:lnSpc>
            </a:pPr>
            <a:r>
              <a:rPr lang="en-IN" sz="1400" dirty="0">
                <a:highlight>
                  <a:srgbClr val="C0C0C0"/>
                </a:highlight>
              </a:rPr>
              <a:t>Upload KYC </a:t>
            </a:r>
          </a:p>
          <a:p>
            <a:pPr lvl="5">
              <a:lnSpc>
                <a:spcPct val="100000"/>
              </a:lnSpc>
            </a:pPr>
            <a:r>
              <a:rPr lang="en-IN" sz="1400" dirty="0">
                <a:highlight>
                  <a:srgbClr val="C0C0C0"/>
                </a:highlight>
              </a:rPr>
              <a:t>Upload real time photo with signature</a:t>
            </a:r>
          </a:p>
          <a:p>
            <a:pPr lvl="5">
              <a:lnSpc>
                <a:spcPct val="100000"/>
              </a:lnSpc>
            </a:pPr>
            <a:r>
              <a:rPr lang="en-IN" sz="1400" dirty="0">
                <a:highlight>
                  <a:srgbClr val="C0C0C0"/>
                </a:highlight>
              </a:rPr>
              <a:t>Upload Banking/ financials or all related documents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IN" sz="1400" dirty="0"/>
              <a:t>Customer can monitor the journey and complete the queries generated by credit or operation managers.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IN" sz="1400" dirty="0"/>
              <a:t>Sales manager can login the </a:t>
            </a:r>
            <a:r>
              <a:rPr lang="en-IN" sz="1400" dirty="0" err="1"/>
              <a:t>Jocata</a:t>
            </a:r>
            <a:r>
              <a:rPr lang="en-IN" sz="1400" dirty="0"/>
              <a:t> application and keep an eye  on the loan application process to guide the applicant</a:t>
            </a:r>
          </a:p>
          <a:p>
            <a:endParaRPr lang="en-IN" sz="1400" dirty="0"/>
          </a:p>
          <a:p>
            <a:endParaRPr lang="en-IN" sz="1400" dirty="0"/>
          </a:p>
          <a:p>
            <a:r>
              <a:rPr lang="en-IN" sz="1400" dirty="0"/>
              <a:t>                                         </a:t>
            </a:r>
          </a:p>
          <a:p>
            <a:endParaRPr lang="en-IN" sz="1400" dirty="0"/>
          </a:p>
          <a:p>
            <a:endParaRPr lang="en-IN" sz="1400" dirty="0"/>
          </a:p>
          <a:p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3673850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Purpose Statement (Goals)</a:t>
            </a:r>
          </a:p>
        </p:txBody>
      </p:sp>
      <p:sp>
        <p:nvSpPr>
          <p:cNvPr id="26" name="Content Placeholder 17">
            <a:extLst>
              <a:ext uri="{FF2B5EF4-FFF2-40B4-BE49-F238E27FC236}">
                <a16:creationId xmlns:a16="http://schemas.microsoft.com/office/drawing/2014/main" id="{FA46ECCF-AFC7-47EE-B5A8-E187CBE64A0D}"/>
              </a:ext>
            </a:extLst>
          </p:cNvPr>
          <p:cNvSpPr txBox="1">
            <a:spLocks/>
          </p:cNvSpPr>
          <p:nvPr/>
        </p:nvSpPr>
        <p:spPr>
          <a:xfrm>
            <a:off x="541610" y="1524708"/>
            <a:ext cx="6856716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Replacing the physical loan application process with an enhancement of automated Loan Management System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Increasing the transparency and customer experience.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Reducing the turn around time in overall loan processing and resolving queries.</a:t>
            </a:r>
          </a:p>
        </p:txBody>
      </p:sp>
    </p:spTree>
    <p:extLst>
      <p:ext uri="{BB962C8B-B14F-4D97-AF65-F5344CB8AC3E}">
        <p14:creationId xmlns:p14="http://schemas.microsoft.com/office/powerpoint/2010/main" val="110700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Project Objectives</a:t>
            </a:r>
          </a:p>
        </p:txBody>
      </p:sp>
      <p:sp>
        <p:nvSpPr>
          <p:cNvPr id="9" name="Content Placeholder 17">
            <a:extLst>
              <a:ext uri="{FF2B5EF4-FFF2-40B4-BE49-F238E27FC236}">
                <a16:creationId xmlns:a16="http://schemas.microsoft.com/office/drawing/2014/main" id="{A34355A0-9DE5-444D-AB3D-79DE4D0AF8C9}"/>
              </a:ext>
            </a:extLst>
          </p:cNvPr>
          <p:cNvSpPr txBox="1">
            <a:spLocks/>
          </p:cNvSpPr>
          <p:nvPr/>
        </p:nvSpPr>
        <p:spPr>
          <a:xfrm>
            <a:off x="541609" y="1524708"/>
            <a:ext cx="6877119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main objective of the project is to handle all the loan related functionalities online.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Loan Management System will smoothen the complete loan process in the bank.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Loan management System will automate the loan processes from both customers as well as bankers' side.</a:t>
            </a:r>
          </a:p>
        </p:txBody>
      </p:sp>
    </p:spTree>
    <p:extLst>
      <p:ext uri="{BB962C8B-B14F-4D97-AF65-F5344CB8AC3E}">
        <p14:creationId xmlns:p14="http://schemas.microsoft.com/office/powerpoint/2010/main" val="95803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1" name="Content Placeholder 17">
            <a:extLst>
              <a:ext uri="{FF2B5EF4-FFF2-40B4-BE49-F238E27FC236}">
                <a16:creationId xmlns:a16="http://schemas.microsoft.com/office/drawing/2014/main" id="{5656CA8F-8812-4F72-B5A7-169BCDA339FC}"/>
              </a:ext>
            </a:extLst>
          </p:cNvPr>
          <p:cNvSpPr txBox="1">
            <a:spLocks/>
          </p:cNvSpPr>
          <p:nvPr/>
        </p:nvSpPr>
        <p:spPr>
          <a:xfrm>
            <a:off x="541610" y="1524708"/>
            <a:ext cx="7555468" cy="48852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Client is able to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Apply for the loan through the Jocata.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Track the progress of the loan application.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Raise service requests post loan disbursement.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Bank is able to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View the loan application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Verify the uploaded documents, schedule pickup if any original documents to be taken as collateral.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Complete the legal and technical process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Either approve or reject the loan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In case of approval get the loan sanctioned and disburse the loan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Post loan disbursement provide loan servicing and handle customer queries.</a:t>
            </a:r>
          </a:p>
        </p:txBody>
      </p:sp>
    </p:spTree>
    <p:extLst>
      <p:ext uri="{BB962C8B-B14F-4D97-AF65-F5344CB8AC3E}">
        <p14:creationId xmlns:p14="http://schemas.microsoft.com/office/powerpoint/2010/main" val="2596833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Methods/Approach</a:t>
            </a:r>
          </a:p>
        </p:txBody>
      </p:sp>
      <p:sp>
        <p:nvSpPr>
          <p:cNvPr id="19" name="Content Placeholder 17">
            <a:extLst>
              <a:ext uri="{FF2B5EF4-FFF2-40B4-BE49-F238E27FC236}">
                <a16:creationId xmlns:a16="http://schemas.microsoft.com/office/drawing/2014/main" id="{6565856F-222E-4AA9-9025-FDA1E389A594}"/>
              </a:ext>
            </a:extLst>
          </p:cNvPr>
          <p:cNvSpPr txBox="1">
            <a:spLocks/>
          </p:cNvSpPr>
          <p:nvPr/>
        </p:nvSpPr>
        <p:spPr>
          <a:xfrm>
            <a:off x="541610" y="1524708"/>
            <a:ext cx="7091642" cy="4558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SDLC Methodology used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Waterfall Methodology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Approach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Need to establish a selection committee and a selection process need to be defined.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Define the requirements.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Jocata vendors should be informed about enhancement and finalized through RFP, demonstration and reviews.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Best possible solution need to be selected and implemented.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Training provided to the bank users and technical staff and establish support processes.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Demo videos for the customers.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Go live with the new system.</a:t>
            </a:r>
          </a:p>
        </p:txBody>
      </p:sp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Resources</a:t>
            </a:r>
          </a:p>
        </p:txBody>
      </p:sp>
      <p:sp>
        <p:nvSpPr>
          <p:cNvPr id="26" name="Content Placeholder 17">
            <a:extLst>
              <a:ext uri="{FF2B5EF4-FFF2-40B4-BE49-F238E27FC236}">
                <a16:creationId xmlns:a16="http://schemas.microsoft.com/office/drawing/2014/main" id="{11D8350E-9879-4089-953B-CD69E6CB98B0}"/>
              </a:ext>
            </a:extLst>
          </p:cNvPr>
          <p:cNvSpPr txBox="1">
            <a:spLocks/>
          </p:cNvSpPr>
          <p:nvPr/>
        </p:nvSpPr>
        <p:spPr>
          <a:xfrm>
            <a:off x="541610" y="1524708"/>
            <a:ext cx="6856716" cy="5061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People: Project team members for completing and implementing the project.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1 Project Manager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2 Business Analysts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6 Developers and Testers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1 Database and Network Administrator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Time: Project should be completed and implemented within 3 months.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Budget: All hardware, software, training and services not to exceed Rs. 100 Lakhs.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Other: Solution evaluation , Dataquest reports should not exceed Rs. 10 Lakhs.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Technologies and Tools: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Programming Language: Python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Database: MySQL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Tools: MS Visio, Balsamiq, Power BI</a:t>
            </a:r>
          </a:p>
        </p:txBody>
      </p:sp>
    </p:spTree>
    <p:extLst>
      <p:ext uri="{BB962C8B-B14F-4D97-AF65-F5344CB8AC3E}">
        <p14:creationId xmlns:p14="http://schemas.microsoft.com/office/powerpoint/2010/main" val="727668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elcome to Powerpoint 2016_CLR_v2" id="{CAB9082A-965C-42BE-8170-C940D3319B60}" vid="{82B84162-888A-4FD2-BEC9-B29B6DB2C7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0072C5-DDE0-4258-BA7A-4D4B80DFA632}">
  <ds:schemaRefs>
    <ds:schemaRef ds:uri="71af3243-3dd4-4a8d-8c0d-dd76da1f02a5"/>
    <ds:schemaRef ds:uri="http://www.w3.org/XML/1998/namespace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16c05727-aa75-4e4a-9b5f-8a80a116589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104</TotalTime>
  <Words>701</Words>
  <Application>Microsoft Office PowerPoint</Application>
  <PresentationFormat>Widescreen</PresentationFormat>
  <Paragraphs>79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Segoe UI</vt:lpstr>
      <vt:lpstr>Segoe UI Light</vt:lpstr>
      <vt:lpstr>Wingdings</vt:lpstr>
      <vt:lpstr>WelcomeDoc</vt:lpstr>
      <vt:lpstr>Jocata</vt:lpstr>
      <vt:lpstr>Situation</vt:lpstr>
      <vt:lpstr>Problem</vt:lpstr>
      <vt:lpstr>Opportunity</vt:lpstr>
      <vt:lpstr>Purpose Statement (Goals)</vt:lpstr>
      <vt:lpstr>Project Objectives</vt:lpstr>
      <vt:lpstr>Success Criteria</vt:lpstr>
      <vt:lpstr>Methods/Approach</vt:lpstr>
      <vt:lpstr>Resources</vt:lpstr>
      <vt:lpstr>Risks and Dependencies</vt:lpstr>
      <vt:lpstr>To Be Completed by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Mansi Gunjar</cp:lastModifiedBy>
  <cp:revision>2</cp:revision>
  <dcterms:created xsi:type="dcterms:W3CDTF">2023-06-29T00:29:42Z</dcterms:created>
  <dcterms:modified xsi:type="dcterms:W3CDTF">2025-07-18T16:15:12Z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