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4630400" cy="8229600"/>
  <p:notesSz cx="8229600" cy="14630400"/>
  <p:embeddedFontLst>
    <p:embeddedFont>
      <p:font typeface="Inter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13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38EF6-8B90-E1CD-448B-C6F30F55F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580F58-8723-FF05-7602-14AEDB667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CB91E8-F938-98FD-D8F7-8E11D0AF2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8F022-EF56-50AA-86AB-19299FD9FA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03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86332"/>
            <a:ext cx="7556421" cy="23388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Agile Healthcare Integration at Axia Women's Health</a:t>
            </a:r>
            <a:endParaRPr lang="en-US" sz="4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76535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Unifying healthcare operations, IT, and HR on secure, compliant platforms.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763220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793790" y="5763220"/>
            <a:ext cx="318337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Saifullah Aamir</a:t>
            </a: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5CB56C-B197-AEB5-E98C-C69E3952E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64" y="6511991"/>
            <a:ext cx="394335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6041" y="554950"/>
            <a:ext cx="5848350" cy="693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Agile Project Approach</a:t>
            </a:r>
            <a:endParaRPr lang="en-US" sz="43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7303770" y="1651635"/>
            <a:ext cx="22860" cy="6023015"/>
          </a:xfrm>
          <a:prstGeom prst="roundRect">
            <a:avLst>
              <a:gd name="adj" fmla="val 370634"/>
            </a:avLst>
          </a:prstGeom>
          <a:solidFill>
            <a:srgbClr val="C6BDDA"/>
          </a:solidFill>
          <a:ln/>
        </p:spPr>
      </p:sp>
      <p:sp>
        <p:nvSpPr>
          <p:cNvPr id="4" name="Shape 2"/>
          <p:cNvSpPr/>
          <p:nvPr/>
        </p:nvSpPr>
        <p:spPr>
          <a:xfrm>
            <a:off x="6506051" y="1867138"/>
            <a:ext cx="605076" cy="22860"/>
          </a:xfrm>
          <a:prstGeom prst="roundRect">
            <a:avLst>
              <a:gd name="adj" fmla="val 370634"/>
            </a:avLst>
          </a:prstGeom>
          <a:solidFill>
            <a:srgbClr val="C6BDDA"/>
          </a:solidFill>
          <a:ln/>
        </p:spPr>
      </p:sp>
      <p:sp>
        <p:nvSpPr>
          <p:cNvPr id="5" name="Shape 3"/>
          <p:cNvSpPr/>
          <p:nvPr/>
        </p:nvSpPr>
        <p:spPr>
          <a:xfrm>
            <a:off x="7088267" y="1651635"/>
            <a:ext cx="453866" cy="453866"/>
          </a:xfrm>
          <a:prstGeom prst="roundRect">
            <a:avLst>
              <a:gd name="adj" fmla="val 18668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148810" y="1670566"/>
            <a:ext cx="332780" cy="416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532823" y="1720929"/>
            <a:ext cx="277379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Sprint 0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706041" y="2188607"/>
            <a:ext cx="5600581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Agile setup, stakeholder alignment.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519273" y="3077408"/>
            <a:ext cx="605076" cy="22860"/>
          </a:xfrm>
          <a:prstGeom prst="roundRect">
            <a:avLst>
              <a:gd name="adj" fmla="val 370634"/>
            </a:avLst>
          </a:prstGeom>
          <a:solidFill>
            <a:srgbClr val="C6BDDA"/>
          </a:solidFill>
          <a:ln/>
        </p:spPr>
      </p:sp>
      <p:sp>
        <p:nvSpPr>
          <p:cNvPr id="10" name="Shape 8"/>
          <p:cNvSpPr/>
          <p:nvPr/>
        </p:nvSpPr>
        <p:spPr>
          <a:xfrm>
            <a:off x="7088267" y="2861905"/>
            <a:ext cx="453866" cy="453866"/>
          </a:xfrm>
          <a:prstGeom prst="roundRect">
            <a:avLst>
              <a:gd name="adj" fmla="val 18668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148810" y="2880836"/>
            <a:ext cx="332780" cy="416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8323778" y="2931200"/>
            <a:ext cx="277379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Sprint 1</a:t>
            </a:r>
            <a:endParaRPr lang="en-US" sz="2150" dirty="0"/>
          </a:p>
        </p:txBody>
      </p:sp>
      <p:sp>
        <p:nvSpPr>
          <p:cNvPr id="13" name="Text 11"/>
          <p:cNvSpPr/>
          <p:nvPr/>
        </p:nvSpPr>
        <p:spPr>
          <a:xfrm>
            <a:off x="8323778" y="3398877"/>
            <a:ext cx="5600581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HL7/FHIR framework, ServiceNow foundation.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6506051" y="4120634"/>
            <a:ext cx="605076" cy="22860"/>
          </a:xfrm>
          <a:prstGeom prst="roundRect">
            <a:avLst>
              <a:gd name="adj" fmla="val 370634"/>
            </a:avLst>
          </a:prstGeom>
          <a:solidFill>
            <a:srgbClr val="C6BDDA"/>
          </a:solidFill>
          <a:ln/>
        </p:spPr>
      </p:sp>
      <p:sp>
        <p:nvSpPr>
          <p:cNvPr id="15" name="Shape 13"/>
          <p:cNvSpPr/>
          <p:nvPr/>
        </p:nvSpPr>
        <p:spPr>
          <a:xfrm>
            <a:off x="7088267" y="3905131"/>
            <a:ext cx="453866" cy="453866"/>
          </a:xfrm>
          <a:prstGeom prst="roundRect">
            <a:avLst>
              <a:gd name="adj" fmla="val 18668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148810" y="3924062"/>
            <a:ext cx="332780" cy="416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600" dirty="0"/>
          </a:p>
        </p:txBody>
      </p:sp>
      <p:sp>
        <p:nvSpPr>
          <p:cNvPr id="17" name="Text 15"/>
          <p:cNvSpPr/>
          <p:nvPr/>
        </p:nvSpPr>
        <p:spPr>
          <a:xfrm>
            <a:off x="3532823" y="3974425"/>
            <a:ext cx="277379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Sprints 2-4</a:t>
            </a:r>
            <a:endParaRPr lang="en-US" sz="2150" dirty="0"/>
          </a:p>
        </p:txBody>
      </p:sp>
      <p:sp>
        <p:nvSpPr>
          <p:cNvPr id="18" name="Text 16"/>
          <p:cNvSpPr/>
          <p:nvPr/>
        </p:nvSpPr>
        <p:spPr>
          <a:xfrm>
            <a:off x="706041" y="4442103"/>
            <a:ext cx="5600581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Build integrations, configure workflows, test handoffs.</a:t>
            </a:r>
            <a:endParaRPr lang="en-US" sz="1550" dirty="0"/>
          </a:p>
        </p:txBody>
      </p:sp>
      <p:sp>
        <p:nvSpPr>
          <p:cNvPr id="19" name="Shape 17"/>
          <p:cNvSpPr/>
          <p:nvPr/>
        </p:nvSpPr>
        <p:spPr>
          <a:xfrm>
            <a:off x="7519273" y="5163860"/>
            <a:ext cx="605076" cy="22860"/>
          </a:xfrm>
          <a:prstGeom prst="roundRect">
            <a:avLst>
              <a:gd name="adj" fmla="val 370634"/>
            </a:avLst>
          </a:prstGeom>
          <a:solidFill>
            <a:srgbClr val="C6BDDA"/>
          </a:solidFill>
          <a:ln/>
        </p:spPr>
      </p:sp>
      <p:sp>
        <p:nvSpPr>
          <p:cNvPr id="20" name="Shape 18"/>
          <p:cNvSpPr/>
          <p:nvPr/>
        </p:nvSpPr>
        <p:spPr>
          <a:xfrm>
            <a:off x="7088267" y="4948357"/>
            <a:ext cx="453866" cy="453866"/>
          </a:xfrm>
          <a:prstGeom prst="roundRect">
            <a:avLst>
              <a:gd name="adj" fmla="val 18668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148810" y="4967288"/>
            <a:ext cx="332780" cy="416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600" dirty="0"/>
          </a:p>
        </p:txBody>
      </p:sp>
      <p:sp>
        <p:nvSpPr>
          <p:cNvPr id="22" name="Text 20"/>
          <p:cNvSpPr/>
          <p:nvPr/>
        </p:nvSpPr>
        <p:spPr>
          <a:xfrm>
            <a:off x="8323778" y="5017651"/>
            <a:ext cx="277379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Sprint 5</a:t>
            </a:r>
            <a:endParaRPr lang="en-US" sz="2150" dirty="0"/>
          </a:p>
        </p:txBody>
      </p:sp>
      <p:sp>
        <p:nvSpPr>
          <p:cNvPr id="23" name="Text 21"/>
          <p:cNvSpPr/>
          <p:nvPr/>
        </p:nvSpPr>
        <p:spPr>
          <a:xfrm>
            <a:off x="8323778" y="5485328"/>
            <a:ext cx="5600581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UAT, performance validation, go-live prep.</a:t>
            </a:r>
            <a:endParaRPr lang="en-US" sz="1550" dirty="0"/>
          </a:p>
        </p:txBody>
      </p:sp>
      <p:sp>
        <p:nvSpPr>
          <p:cNvPr id="24" name="Shape 22"/>
          <p:cNvSpPr/>
          <p:nvPr/>
        </p:nvSpPr>
        <p:spPr>
          <a:xfrm>
            <a:off x="6506051" y="6207085"/>
            <a:ext cx="605076" cy="22860"/>
          </a:xfrm>
          <a:prstGeom prst="roundRect">
            <a:avLst>
              <a:gd name="adj" fmla="val 370634"/>
            </a:avLst>
          </a:prstGeom>
          <a:solidFill>
            <a:srgbClr val="C6BDDA"/>
          </a:solidFill>
          <a:ln/>
        </p:spPr>
      </p:sp>
      <p:sp>
        <p:nvSpPr>
          <p:cNvPr id="25" name="Shape 23"/>
          <p:cNvSpPr/>
          <p:nvPr/>
        </p:nvSpPr>
        <p:spPr>
          <a:xfrm>
            <a:off x="7088267" y="5991582"/>
            <a:ext cx="453866" cy="453866"/>
          </a:xfrm>
          <a:prstGeom prst="roundRect">
            <a:avLst>
              <a:gd name="adj" fmla="val 18668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148810" y="6010513"/>
            <a:ext cx="332780" cy="416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5</a:t>
            </a:r>
            <a:endParaRPr lang="en-US" sz="2600" dirty="0"/>
          </a:p>
        </p:txBody>
      </p:sp>
      <p:sp>
        <p:nvSpPr>
          <p:cNvPr id="27" name="Text 25"/>
          <p:cNvSpPr/>
          <p:nvPr/>
        </p:nvSpPr>
        <p:spPr>
          <a:xfrm>
            <a:off x="3532823" y="6060877"/>
            <a:ext cx="277379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Post-Go-Live</a:t>
            </a:r>
            <a:endParaRPr lang="en-US" sz="2150" dirty="0"/>
          </a:p>
        </p:txBody>
      </p:sp>
      <p:sp>
        <p:nvSpPr>
          <p:cNvPr id="28" name="Text 26"/>
          <p:cNvSpPr/>
          <p:nvPr/>
        </p:nvSpPr>
        <p:spPr>
          <a:xfrm>
            <a:off x="706041" y="6528554"/>
            <a:ext cx="5600581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Hypercare, retrospectives, backlog grooming.</a:t>
            </a:r>
            <a:endParaRPr lang="en-US" sz="155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37B6A5F-185D-9E40-3F36-2441039B8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5885" y="7715611"/>
            <a:ext cx="1317911" cy="3629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40832"/>
            <a:ext cx="6237684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Executive Summary</a:t>
            </a:r>
            <a:endParaRPr lang="en-US" sz="4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206061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530906" y="2138482"/>
            <a:ext cx="3318153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Digital Transformation</a:t>
            </a:r>
            <a:endParaRPr lang="en-US" sz="2450" dirty="0"/>
          </a:p>
        </p:txBody>
      </p:sp>
      <p:sp>
        <p:nvSpPr>
          <p:cNvPr id="6" name="Text 3"/>
          <p:cNvSpPr/>
          <p:nvPr/>
        </p:nvSpPr>
        <p:spPr>
          <a:xfrm>
            <a:off x="1530906" y="266450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Unify healthcare, IT, and HR services.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348103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530906" y="3558897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System Integration</a:t>
            </a:r>
            <a:endParaRPr lang="en-US" sz="2450" dirty="0"/>
          </a:p>
        </p:txBody>
      </p:sp>
      <p:sp>
        <p:nvSpPr>
          <p:cNvPr id="9" name="Text 6"/>
          <p:cNvSpPr/>
          <p:nvPr/>
        </p:nvSpPr>
        <p:spPr>
          <a:xfrm>
            <a:off x="1530906" y="408491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EHR/EMR with HL7/FHIR, RCM with EDI.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90144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530906" y="4979313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ServiceNow Modules</a:t>
            </a:r>
            <a:endParaRPr lang="en-US" sz="2450" dirty="0"/>
          </a:p>
        </p:txBody>
      </p:sp>
      <p:sp>
        <p:nvSpPr>
          <p:cNvPr id="12" name="Text 9"/>
          <p:cNvSpPr/>
          <p:nvPr/>
        </p:nvSpPr>
        <p:spPr>
          <a:xfrm>
            <a:off x="1530906" y="550533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ITSM, HRSD, ITOM for workflows.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93790" y="632186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530906" y="6399728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Agile Scrum</a:t>
            </a:r>
            <a:endParaRPr lang="en-US" sz="2450" dirty="0"/>
          </a:p>
        </p:txBody>
      </p:sp>
      <p:sp>
        <p:nvSpPr>
          <p:cNvPr id="15" name="Text 12"/>
          <p:cNvSpPr/>
          <p:nvPr/>
        </p:nvSpPr>
        <p:spPr>
          <a:xfrm>
            <a:off x="1530906" y="692574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Iterative value delivery, stakeholder alignment.</a:t>
            </a:r>
            <a:endParaRPr lang="en-US" sz="17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8E8A2A-F602-9B0F-D9BF-2E42A76E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5885" y="7715611"/>
            <a:ext cx="1317911" cy="3629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65246"/>
            <a:ext cx="10944106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Current Challenges and Opportunities</a:t>
            </a:r>
            <a:endParaRPr lang="en-US" sz="4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311843"/>
            <a:ext cx="3678079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Fragmented Environment</a:t>
            </a:r>
            <a:endParaRPr lang="en-US" sz="24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92858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Legacy tools lack interoperability, compliance, scalability.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4955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Inefficient IT ticketing, HR case resolution.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93776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unified visibility.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37995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Delayed clinician support.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3311843"/>
            <a:ext cx="3521154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ServiceNow Opportunity</a:t>
            </a:r>
            <a:endParaRPr lang="en-US" sz="24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7599521" y="392858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Automate and streamline operations.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44955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ITSM: incident, request, change management.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93776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HRSD: onboarding, benefits, personnel services.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537995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ITOM: proactive infrastructure management.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582215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Align IT/HR with clinical priorities.</a:t>
            </a:r>
            <a:endParaRPr lang="en-US" sz="17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317005-3085-A2F7-7133-D7B2B134E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5885" y="7715611"/>
            <a:ext cx="1317911" cy="3629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4116" y="427553"/>
            <a:ext cx="5561648" cy="534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Project Goals and Objectives</a:t>
            </a:r>
            <a:endParaRPr lang="en-US" sz="335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16" y="1272778"/>
            <a:ext cx="777359" cy="93285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76851" y="1428155"/>
            <a:ext cx="2137767" cy="267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Unify Processes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1476851" y="1788676"/>
            <a:ext cx="12609433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Clinical, IT, HR on secure, scalable platforms.</a:t>
            </a: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16" y="2205633"/>
            <a:ext cx="777359" cy="93285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476851" y="2361009"/>
            <a:ext cx="2137767" cy="267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Ensure Compliance</a:t>
            </a:r>
            <a:endParaRPr lang="en-US" sz="1650" dirty="0"/>
          </a:p>
        </p:txBody>
      </p:sp>
      <p:sp>
        <p:nvSpPr>
          <p:cNvPr id="8" name="Text 4"/>
          <p:cNvSpPr/>
          <p:nvPr/>
        </p:nvSpPr>
        <p:spPr>
          <a:xfrm>
            <a:off x="1476851" y="2721531"/>
            <a:ext cx="12609433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Regulatory standards, automation, user satisfaction.</a:t>
            </a:r>
            <a:endParaRPr lang="en-US" sz="12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16" y="3138488"/>
            <a:ext cx="777359" cy="93285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476851" y="3293864"/>
            <a:ext cx="2137767" cy="267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Clinical</a:t>
            </a:r>
            <a:endParaRPr lang="en-US" sz="1650" dirty="0"/>
          </a:p>
        </p:txBody>
      </p:sp>
      <p:sp>
        <p:nvSpPr>
          <p:cNvPr id="11" name="Text 6"/>
          <p:cNvSpPr/>
          <p:nvPr/>
        </p:nvSpPr>
        <p:spPr>
          <a:xfrm>
            <a:off x="1476851" y="3654385"/>
            <a:ext cx="12609433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EMR/EHR, eRx, patient portals.</a:t>
            </a:r>
            <a:endParaRPr lang="en-US" sz="12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16" y="4071342"/>
            <a:ext cx="777359" cy="93285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476851" y="4226719"/>
            <a:ext cx="2137767" cy="267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Revenue</a:t>
            </a:r>
            <a:endParaRPr lang="en-US" sz="1650" dirty="0"/>
          </a:p>
        </p:txBody>
      </p:sp>
      <p:sp>
        <p:nvSpPr>
          <p:cNvPr id="14" name="Text 8"/>
          <p:cNvSpPr/>
          <p:nvPr/>
        </p:nvSpPr>
        <p:spPr>
          <a:xfrm>
            <a:off x="1476851" y="4587240"/>
            <a:ext cx="12609433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Automate RCM via EDI standards.</a:t>
            </a:r>
            <a:endParaRPr lang="en-US" sz="12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116" y="5004197"/>
            <a:ext cx="777359" cy="932855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476851" y="5159573"/>
            <a:ext cx="2137767" cy="267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IT Operations</a:t>
            </a:r>
            <a:endParaRPr lang="en-US" sz="1650" dirty="0"/>
          </a:p>
        </p:txBody>
      </p:sp>
      <p:sp>
        <p:nvSpPr>
          <p:cNvPr id="17" name="Text 10"/>
          <p:cNvSpPr/>
          <p:nvPr/>
        </p:nvSpPr>
        <p:spPr>
          <a:xfrm>
            <a:off x="1476851" y="5520095"/>
            <a:ext cx="12609433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Migrate BMC Remedy to ServiceNow.</a:t>
            </a:r>
            <a:endParaRPr lang="en-US" sz="12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116" y="5937052"/>
            <a:ext cx="777359" cy="932855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1476851" y="6092428"/>
            <a:ext cx="2137767" cy="267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Human Resources</a:t>
            </a:r>
            <a:endParaRPr lang="en-US" sz="1650" dirty="0"/>
          </a:p>
        </p:txBody>
      </p:sp>
      <p:sp>
        <p:nvSpPr>
          <p:cNvPr id="20" name="Text 12"/>
          <p:cNvSpPr/>
          <p:nvPr/>
        </p:nvSpPr>
        <p:spPr>
          <a:xfrm>
            <a:off x="1476851" y="6452949"/>
            <a:ext cx="12609433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ServiceNow HRSD for service delivery.</a:t>
            </a:r>
            <a:endParaRPr lang="en-US" sz="12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116" y="6869906"/>
            <a:ext cx="777359" cy="932855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1476851" y="7025283"/>
            <a:ext cx="2248376" cy="267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Security &amp; Compliance</a:t>
            </a:r>
            <a:endParaRPr lang="en-US" sz="1650" dirty="0"/>
          </a:p>
        </p:txBody>
      </p:sp>
      <p:sp>
        <p:nvSpPr>
          <p:cNvPr id="23" name="Text 14"/>
          <p:cNvSpPr/>
          <p:nvPr/>
        </p:nvSpPr>
        <p:spPr>
          <a:xfrm>
            <a:off x="1476851" y="7385804"/>
            <a:ext cx="12609433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HIPAA, HITECH, SOC 2 controls.</a:t>
            </a:r>
            <a:endParaRPr lang="en-US" sz="1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44A916-5E76-034C-28C9-9CB11BBCFB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25885" y="7715611"/>
            <a:ext cx="1317911" cy="3629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2464" y="520422"/>
            <a:ext cx="5205055" cy="650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Key Success Criteria</a:t>
            </a:r>
            <a:endParaRPr lang="en-US" sz="405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64" y="1549598"/>
            <a:ext cx="473154" cy="47315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372195" y="1661874"/>
            <a:ext cx="2602468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Full Compliance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1372195" y="2100620"/>
            <a:ext cx="12595741" cy="302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HIPAA, HITECH, EDI standards.</a:t>
            </a:r>
            <a:endParaRPr lang="en-US" sz="14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64" y="2876669"/>
            <a:ext cx="473154" cy="47315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72195" y="2988945"/>
            <a:ext cx="2602468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Low Incident Backlog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1372195" y="3427690"/>
            <a:ext cx="12595741" cy="302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&lt;5% in ITSM post-implementation.</a:t>
            </a:r>
            <a:endParaRPr lang="en-US" sz="14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64" y="4203740"/>
            <a:ext cx="473154" cy="47315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72195" y="4316016"/>
            <a:ext cx="2602468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High Resolution Rate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1372195" y="4754761"/>
            <a:ext cx="12595741" cy="302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90%+ first-contact resolution in HRSD.</a:t>
            </a:r>
            <a:endParaRPr lang="en-US" sz="14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64" y="5530810"/>
            <a:ext cx="473154" cy="47315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372195" y="5643086"/>
            <a:ext cx="2602468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High Uptime</a:t>
            </a:r>
            <a:endParaRPr lang="en-US" sz="2000" dirty="0"/>
          </a:p>
        </p:txBody>
      </p:sp>
      <p:sp>
        <p:nvSpPr>
          <p:cNvPr id="14" name="Text 8"/>
          <p:cNvSpPr/>
          <p:nvPr/>
        </p:nvSpPr>
        <p:spPr>
          <a:xfrm>
            <a:off x="1372195" y="6081832"/>
            <a:ext cx="12595741" cy="302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99.9% via ITOM real-time monitoring.</a:t>
            </a:r>
            <a:endParaRPr lang="en-US" sz="14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464" y="6857881"/>
            <a:ext cx="473154" cy="473154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372195" y="6970157"/>
            <a:ext cx="2709267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Reduced Billing Errors</a:t>
            </a:r>
            <a:endParaRPr lang="en-US" sz="2000" dirty="0"/>
          </a:p>
        </p:txBody>
      </p:sp>
      <p:sp>
        <p:nvSpPr>
          <p:cNvPr id="17" name="Text 10"/>
          <p:cNvSpPr/>
          <p:nvPr/>
        </p:nvSpPr>
        <p:spPr>
          <a:xfrm>
            <a:off x="1372195" y="7408902"/>
            <a:ext cx="12595741" cy="302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50% reduction via RCM, EDI.</a:t>
            </a:r>
            <a:endParaRPr lang="en-US" sz="14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A10DB2-803A-4412-7B12-0BD25C92E4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25885" y="7715611"/>
            <a:ext cx="1317911" cy="3629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3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0058" y="544949"/>
            <a:ext cx="6342221" cy="681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Proposed Solution Stacks</a:t>
            </a:r>
            <a:endParaRPr lang="en-US" sz="42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6180058" y="1523405"/>
            <a:ext cx="3779282" cy="3616285"/>
          </a:xfrm>
          <a:prstGeom prst="roundRect">
            <a:avLst>
              <a:gd name="adj" fmla="val 230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85798" y="1729145"/>
            <a:ext cx="2725222" cy="340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Clinical Stack</a:t>
            </a:r>
            <a:endParaRPr lang="en-US" sz="2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6385798" y="2188607"/>
            <a:ext cx="3367802" cy="634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chemeClr val="accent5">
                    <a:lumMod val="7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FHIR APIs for EMR/EHR, PACS/LIS.</a:t>
            </a:r>
            <a:endParaRPr lang="en-US" sz="15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6385798" y="2892266"/>
            <a:ext cx="3367802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chemeClr val="accent5">
                    <a:lumMod val="7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Mirth Connect middleware.</a:t>
            </a:r>
            <a:endParaRPr lang="en-US" sz="15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6385798" y="3278743"/>
            <a:ext cx="3367802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chemeClr val="accent5">
                    <a:lumMod val="7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Tableau for population health.</a:t>
            </a:r>
            <a:endParaRPr lang="en-US" sz="15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6385798" y="3665220"/>
            <a:ext cx="3367802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chemeClr val="accent5">
                    <a:lumMod val="7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CCD/CCR &amp; eRx, patient portals.</a:t>
            </a:r>
            <a:endParaRPr lang="en-US" sz="15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Shape 7"/>
          <p:cNvSpPr/>
          <p:nvPr/>
        </p:nvSpPr>
        <p:spPr>
          <a:xfrm>
            <a:off x="10157460" y="1523405"/>
            <a:ext cx="3779282" cy="3616285"/>
          </a:xfrm>
          <a:prstGeom prst="roundRect">
            <a:avLst>
              <a:gd name="adj" fmla="val 230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363200" y="1729145"/>
            <a:ext cx="2725222" cy="340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ServiceNow Stack</a:t>
            </a:r>
            <a:endParaRPr lang="en-US" sz="2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10363200" y="2188607"/>
            <a:ext cx="3367802" cy="634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chemeClr val="accent5">
                    <a:lumMod val="7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ITSM: Incident, Change, Request, Knowledge.</a:t>
            </a:r>
            <a:endParaRPr lang="en-US" sz="15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363200" y="2892266"/>
            <a:ext cx="3367802" cy="634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chemeClr val="accent5">
                    <a:lumMod val="7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HRSD: HR case, onboarding, benefits.</a:t>
            </a:r>
            <a:endParaRPr lang="en-US" sz="15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363200" y="3595926"/>
            <a:ext cx="3367802" cy="634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chemeClr val="accent5">
                    <a:lumMod val="7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ITOM: Discovery, CMDB, Health Monitoring.</a:t>
            </a:r>
            <a:endParaRPr lang="en-US" sz="15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363200" y="4299585"/>
            <a:ext cx="3367802" cy="634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chemeClr val="accent5">
                    <a:lumMod val="7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Role-based access, service catalogs.</a:t>
            </a:r>
            <a:endParaRPr lang="en-US" sz="15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180058" y="5337810"/>
            <a:ext cx="7756684" cy="2347555"/>
          </a:xfrm>
          <a:prstGeom prst="roundRect">
            <a:avLst>
              <a:gd name="adj" fmla="val 3546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385798" y="5543550"/>
            <a:ext cx="2725222" cy="340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Revenue Systems</a:t>
            </a:r>
            <a:endParaRPr lang="en-US" sz="2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 15"/>
          <p:cNvSpPr/>
          <p:nvPr/>
        </p:nvSpPr>
        <p:spPr>
          <a:xfrm>
            <a:off x="6385798" y="6003012"/>
            <a:ext cx="7345204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chemeClr val="accent5">
                    <a:lumMod val="7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RCM automation for claims (837/835).</a:t>
            </a:r>
            <a:endParaRPr lang="en-US" sz="15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 16"/>
          <p:cNvSpPr/>
          <p:nvPr/>
        </p:nvSpPr>
        <p:spPr>
          <a:xfrm>
            <a:off x="6385798" y="6389489"/>
            <a:ext cx="7345204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chemeClr val="accent5">
                    <a:lumMod val="7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Real-time eligibility (270/271).</a:t>
            </a:r>
            <a:endParaRPr lang="en-US" sz="15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 17"/>
          <p:cNvSpPr/>
          <p:nvPr/>
        </p:nvSpPr>
        <p:spPr>
          <a:xfrm>
            <a:off x="6385798" y="6775966"/>
            <a:ext cx="7345204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chemeClr val="accent5">
                    <a:lumMod val="7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EOB parsing, reconciliation.</a:t>
            </a:r>
            <a:endParaRPr lang="en-US" sz="15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 18"/>
          <p:cNvSpPr/>
          <p:nvPr/>
        </p:nvSpPr>
        <p:spPr>
          <a:xfrm>
            <a:off x="6385798" y="7162443"/>
            <a:ext cx="7345204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50" dirty="0">
                <a:solidFill>
                  <a:schemeClr val="accent5">
                    <a:lumMod val="7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EDI engine for X12 formats.</a:t>
            </a:r>
            <a:endParaRPr lang="en-US" sz="155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8581BD2-D21A-6051-CF0A-BB98A8979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5885" y="7715611"/>
            <a:ext cx="1317911" cy="3629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8060" y="985465"/>
            <a:ext cx="11323915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Key Deliverables</a:t>
            </a:r>
            <a:endParaRPr lang="en-US" sz="4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907781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Deliverables</a:t>
            </a:r>
            <a:endParaRPr lang="en-US" sz="24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668060" y="2583100"/>
            <a:ext cx="11141035" cy="55243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 algn="l">
              <a:lnSpc>
                <a:spcPts val="285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FHIR-integrated EMR/EHR system with patient and physician dashboards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Full deployment of ServiceNow ITSM, HRSD, ITOM modules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Secure PHI/PII audit &amp; access control systems with SOC2 reporting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Real-time Tableau dashboards for clinical, HR, and IT operations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Agile sprint artifacts: product backlog, burndown charts, sprint reviews, retrospectives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HRSD knowledge base and self-service portal with SOPs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RCM module with automated EDI transaction reporting and claim denial insights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HL7 interface engine configurations and message routing documentation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UAT test cases and validation reports for EHR, RCM, ServiceNow workflows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Post-implementation support guide with escalation matrix and change request templates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ServiceNow CMDB architecture with dependency mapping and uptime reports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Comprehensive compliance checklist covering HIPAA, SOC2, HITECH, and PHI security controls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Training manuals for clinicians, HR personnel, IT support, and billing staff</a:t>
            </a: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17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57C239-EC3B-6D1D-8F53-B052108F8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5885" y="7715611"/>
            <a:ext cx="1317911" cy="3629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3363A-8B32-DD82-3B6B-9CC7FC993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0E7A804-3018-F102-F78C-0A266E5B9B04}"/>
              </a:ext>
            </a:extLst>
          </p:cNvPr>
          <p:cNvSpPr/>
          <p:nvPr/>
        </p:nvSpPr>
        <p:spPr>
          <a:xfrm>
            <a:off x="793790" y="2027634"/>
            <a:ext cx="11323915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SMART Objectives</a:t>
            </a:r>
            <a:endParaRPr lang="en-US" sz="4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28126B5-5C6D-3643-2C15-4B697D1780D9}"/>
              </a:ext>
            </a:extLst>
          </p:cNvPr>
          <p:cNvSpPr/>
          <p:nvPr/>
        </p:nvSpPr>
        <p:spPr>
          <a:xfrm>
            <a:off x="793790" y="399097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17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09D490-AA2B-54CE-0F1F-EDC218104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5885" y="7715611"/>
            <a:ext cx="1317911" cy="362903"/>
          </a:xfrm>
          <a:prstGeom prst="rect">
            <a:avLst/>
          </a:prstGeom>
        </p:spPr>
      </p:pic>
      <p:sp>
        <p:nvSpPr>
          <p:cNvPr id="9" name="Text 7"/>
          <p:cNvSpPr/>
          <p:nvPr/>
        </p:nvSpPr>
        <p:spPr>
          <a:xfrm>
            <a:off x="2514565" y="3273870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SMART Objectives</a:t>
            </a:r>
            <a:endParaRPr lang="en-US" sz="24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2514565" y="389061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S: ServiceNow ITSM onboarding by Sprint 2.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2514565" y="433281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M: 90% SLA compliance in HRSD by Sprint 5.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2514565" y="477501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A: Full PACS/LIS integration by Sprint 4.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2514565" y="521720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R: Migrate all IT assets to ServiceNow CMDB.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2514565" y="565940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T: Go-live within 12 weeks + 2-week stabilization.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93354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48733"/>
            <a:ext cx="6237684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Resources and Risks</a:t>
            </a:r>
            <a:endParaRPr lang="en-US" sz="4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595330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Resources Needed</a:t>
            </a:r>
            <a:endParaRPr lang="en-US" sz="24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212074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People: Scrum Master, Product Owner, BA, Architect, QA, DevOps.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1717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Tools: ServiceNow, Mirth, Tableau, HL7/FHIR libraries.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45937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Budget: ~$205,000.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595330"/>
            <a:ext cx="3474720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chemeClr val="accent5">
                    <a:lumMod val="75000"/>
                  </a:schemeClr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Risks and Dependencies</a:t>
            </a:r>
            <a:endParaRPr lang="en-US" sz="24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7599521" y="421207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mapping inconsistencies.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65427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EHR vendors’ FHIR/HL7 variance.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09647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ServiceNow module delays.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553866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Resistance to Agile ceremonies.</a:t>
            </a:r>
            <a:endParaRPr lang="en-US" sz="17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A8EF58-FB44-0496-B713-882D6D24C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5885" y="7715611"/>
            <a:ext cx="1317911" cy="362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701</Words>
  <PresentationFormat>Custom</PresentationFormat>
  <Paragraphs>124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Inter Bold</vt:lpstr>
      <vt:lpstr>Petrona Bold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2025-06-15T08:08:07Z</dcterms:created>
  <dcterms:modified xsi:type="dcterms:W3CDTF">2025-06-15T17:45:42Z</dcterms:modified>
</cp:coreProperties>
</file>