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23"/>
  </p:notesMasterIdLst>
  <p:handoutMasterIdLst>
    <p:handoutMasterId r:id="rId24"/>
  </p:handoutMasterIdLst>
  <p:sldIdLst>
    <p:sldId id="336" r:id="rId5"/>
    <p:sldId id="337" r:id="rId6"/>
    <p:sldId id="338" r:id="rId7"/>
    <p:sldId id="339" r:id="rId8"/>
    <p:sldId id="340" r:id="rId9"/>
    <p:sldId id="341" r:id="rId10"/>
    <p:sldId id="342" r:id="rId11"/>
    <p:sldId id="322" r:id="rId12"/>
    <p:sldId id="326" r:id="rId13"/>
    <p:sldId id="327" r:id="rId14"/>
    <p:sldId id="328" r:id="rId15"/>
    <p:sldId id="324" r:id="rId16"/>
    <p:sldId id="335" r:id="rId17"/>
    <p:sldId id="331" r:id="rId18"/>
    <p:sldId id="332" r:id="rId19"/>
    <p:sldId id="333" r:id="rId20"/>
    <p:sldId id="334" r:id="rId21"/>
    <p:sldId id="3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5388" autoAdjust="0"/>
  </p:normalViewPr>
  <p:slideViewPr>
    <p:cSldViewPr snapToGrid="0">
      <p:cViewPr varScale="1">
        <p:scale>
          <a:sx n="83" d="100"/>
          <a:sy n="83" d="100"/>
        </p:scale>
        <p:origin x="917" y="77"/>
      </p:cViewPr>
      <p:guideLst>
        <p:guide orient="horz" pos="3360"/>
        <p:guide pos="3840"/>
      </p:guideLst>
    </p:cSldViewPr>
  </p:slideViewPr>
  <p:outlineViewPr>
    <p:cViewPr>
      <p:scale>
        <a:sx n="33" d="100"/>
        <a:sy n="33" d="100"/>
      </p:scale>
      <p:origin x="0" y="-12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IKA JAGTAP" userId="317c2e7c290d562c" providerId="LiveId" clId="{1EC50F57-A9DE-4001-9741-2F73BC6B10F5}"/>
    <pc:docChg chg="undo redo custSel addSld delSld modSld">
      <pc:chgData name="KANIKA JAGTAP" userId="317c2e7c290d562c" providerId="LiveId" clId="{1EC50F57-A9DE-4001-9741-2F73BC6B10F5}" dt="2025-07-24T21:42:44.201" v="502" actId="20577"/>
      <pc:docMkLst>
        <pc:docMk/>
      </pc:docMkLst>
      <pc:sldChg chg="modSp mod">
        <pc:chgData name="KANIKA JAGTAP" userId="317c2e7c290d562c" providerId="LiveId" clId="{1EC50F57-A9DE-4001-9741-2F73BC6B10F5}" dt="2025-07-24T21:41:05.011" v="498" actId="20577"/>
        <pc:sldMkLst>
          <pc:docMk/>
          <pc:sldMk cId="769932640" sldId="309"/>
        </pc:sldMkLst>
        <pc:spChg chg="mod">
          <ac:chgData name="KANIKA JAGTAP" userId="317c2e7c290d562c" providerId="LiveId" clId="{1EC50F57-A9DE-4001-9741-2F73BC6B10F5}" dt="2025-07-24T21:41:05.011" v="498" actId="20577"/>
          <ac:spMkLst>
            <pc:docMk/>
            <pc:sldMk cId="769932640" sldId="309"/>
            <ac:spMk id="10" creationId="{1F398FDD-E639-CF6A-B875-443655F2B31B}"/>
          </ac:spMkLst>
        </pc:spChg>
      </pc:sldChg>
      <pc:sldChg chg="modSp del mod">
        <pc:chgData name="KANIKA JAGTAP" userId="317c2e7c290d562c" providerId="LiveId" clId="{1EC50F57-A9DE-4001-9741-2F73BC6B10F5}" dt="2025-07-24T17:58:24.398" v="77" actId="2696"/>
        <pc:sldMkLst>
          <pc:docMk/>
          <pc:sldMk cId="2945390068" sldId="314"/>
        </pc:sldMkLst>
        <pc:spChg chg="mod">
          <ac:chgData name="KANIKA JAGTAP" userId="317c2e7c290d562c" providerId="LiveId" clId="{1EC50F57-A9DE-4001-9741-2F73BC6B10F5}" dt="2025-07-24T17:35:11.068" v="25" actId="20577"/>
          <ac:spMkLst>
            <pc:docMk/>
            <pc:sldMk cId="2945390068" sldId="314"/>
            <ac:spMk id="2" creationId="{35440D96-BFFB-05BD-30ED-0352500CD058}"/>
          </ac:spMkLst>
        </pc:spChg>
      </pc:sldChg>
      <pc:sldChg chg="modSp del mod">
        <pc:chgData name="KANIKA JAGTAP" userId="317c2e7c290d562c" providerId="LiveId" clId="{1EC50F57-A9DE-4001-9741-2F73BC6B10F5}" dt="2025-07-24T17:58:49.218" v="79" actId="47"/>
        <pc:sldMkLst>
          <pc:docMk/>
          <pc:sldMk cId="542059410" sldId="315"/>
        </pc:sldMkLst>
        <pc:spChg chg="mod">
          <ac:chgData name="KANIKA JAGTAP" userId="317c2e7c290d562c" providerId="LiveId" clId="{1EC50F57-A9DE-4001-9741-2F73BC6B10F5}" dt="2025-07-24T17:40:14.248" v="50" actId="5793"/>
          <ac:spMkLst>
            <pc:docMk/>
            <pc:sldMk cId="542059410" sldId="315"/>
            <ac:spMk id="4" creationId="{B20C1E08-E337-110E-DB8E-41BA4A3341A1}"/>
          </ac:spMkLst>
        </pc:spChg>
      </pc:sldChg>
      <pc:sldChg chg="modSp del mod">
        <pc:chgData name="KANIKA JAGTAP" userId="317c2e7c290d562c" providerId="LiveId" clId="{1EC50F57-A9DE-4001-9741-2F73BC6B10F5}" dt="2025-07-24T17:59:17.884" v="81" actId="47"/>
        <pc:sldMkLst>
          <pc:docMk/>
          <pc:sldMk cId="4293742996" sldId="316"/>
        </pc:sldMkLst>
        <pc:spChg chg="mod">
          <ac:chgData name="KANIKA JAGTAP" userId="317c2e7c290d562c" providerId="LiveId" clId="{1EC50F57-A9DE-4001-9741-2F73BC6B10F5}" dt="2025-07-24T17:42:08.471" v="75" actId="255"/>
          <ac:spMkLst>
            <pc:docMk/>
            <pc:sldMk cId="4293742996" sldId="316"/>
            <ac:spMk id="5" creationId="{5A7AEB53-0D25-00BA-13E5-D853FCDD1D1D}"/>
          </ac:spMkLst>
        </pc:spChg>
      </pc:sldChg>
      <pc:sldChg chg="del">
        <pc:chgData name="KANIKA JAGTAP" userId="317c2e7c290d562c" providerId="LiveId" clId="{1EC50F57-A9DE-4001-9741-2F73BC6B10F5}" dt="2025-07-24T17:59:36.458" v="83" actId="47"/>
        <pc:sldMkLst>
          <pc:docMk/>
          <pc:sldMk cId="56176599" sldId="317"/>
        </pc:sldMkLst>
      </pc:sldChg>
      <pc:sldChg chg="del">
        <pc:chgData name="KANIKA JAGTAP" userId="317c2e7c290d562c" providerId="LiveId" clId="{1EC50F57-A9DE-4001-9741-2F73BC6B10F5}" dt="2025-07-24T17:59:53.003" v="85" actId="47"/>
        <pc:sldMkLst>
          <pc:docMk/>
          <pc:sldMk cId="412000632" sldId="318"/>
        </pc:sldMkLst>
      </pc:sldChg>
      <pc:sldChg chg="del">
        <pc:chgData name="KANIKA JAGTAP" userId="317c2e7c290d562c" providerId="LiveId" clId="{1EC50F57-A9DE-4001-9741-2F73BC6B10F5}" dt="2025-07-24T18:00:39.692" v="87" actId="47"/>
        <pc:sldMkLst>
          <pc:docMk/>
          <pc:sldMk cId="1760417424" sldId="319"/>
        </pc:sldMkLst>
      </pc:sldChg>
      <pc:sldChg chg="del">
        <pc:chgData name="KANIKA JAGTAP" userId="317c2e7c290d562c" providerId="LiveId" clId="{1EC50F57-A9DE-4001-9741-2F73BC6B10F5}" dt="2025-07-24T18:00:57.951" v="89" actId="47"/>
        <pc:sldMkLst>
          <pc:docMk/>
          <pc:sldMk cId="430403476" sldId="320"/>
        </pc:sldMkLst>
      </pc:sldChg>
      <pc:sldChg chg="del">
        <pc:chgData name="KANIKA JAGTAP" userId="317c2e7c290d562c" providerId="LiveId" clId="{1EC50F57-A9DE-4001-9741-2F73BC6B10F5}" dt="2025-07-24T18:01:15.027" v="90" actId="2696"/>
        <pc:sldMkLst>
          <pc:docMk/>
          <pc:sldMk cId="569699605" sldId="321"/>
        </pc:sldMkLst>
      </pc:sldChg>
      <pc:sldChg chg="addSp delSp modSp mod">
        <pc:chgData name="KANIKA JAGTAP" userId="317c2e7c290d562c" providerId="LiveId" clId="{1EC50F57-A9DE-4001-9741-2F73BC6B10F5}" dt="2025-07-24T18:08:34.188" v="100" actId="5793"/>
        <pc:sldMkLst>
          <pc:docMk/>
          <pc:sldMk cId="1517447069" sldId="322"/>
        </pc:sldMkLst>
        <pc:spChg chg="mod">
          <ac:chgData name="KANIKA JAGTAP" userId="317c2e7c290d562c" providerId="LiveId" clId="{1EC50F57-A9DE-4001-9741-2F73BC6B10F5}" dt="2025-07-24T18:08:34.188" v="100" actId="5793"/>
          <ac:spMkLst>
            <pc:docMk/>
            <pc:sldMk cId="1517447069" sldId="322"/>
            <ac:spMk id="3" creationId="{05E26637-007F-EC9E-F644-AAFBA0900F3C}"/>
          </ac:spMkLst>
        </pc:spChg>
        <pc:spChg chg="add del mod">
          <ac:chgData name="KANIKA JAGTAP" userId="317c2e7c290d562c" providerId="LiveId" clId="{1EC50F57-A9DE-4001-9741-2F73BC6B10F5}" dt="2025-07-24T18:01:47.136" v="92" actId="21"/>
          <ac:spMkLst>
            <pc:docMk/>
            <pc:sldMk cId="1517447069" sldId="322"/>
            <ac:spMk id="4" creationId="{91233549-DCD4-3538-13A3-4F6F1C1E38D4}"/>
          </ac:spMkLst>
        </pc:spChg>
        <pc:spChg chg="mod">
          <ac:chgData name="KANIKA JAGTAP" userId="317c2e7c290d562c" providerId="LiveId" clId="{1EC50F57-A9DE-4001-9741-2F73BC6B10F5}" dt="2025-07-24T18:02:20.006" v="99" actId="27636"/>
          <ac:spMkLst>
            <pc:docMk/>
            <pc:sldMk cId="1517447069" sldId="322"/>
            <ac:spMk id="6" creationId="{FBBC38A7-97B0-DF32-08DE-328FE9F40B15}"/>
          </ac:spMkLst>
        </pc:spChg>
        <pc:picChg chg="del">
          <ac:chgData name="KANIKA JAGTAP" userId="317c2e7c290d562c" providerId="LiveId" clId="{1EC50F57-A9DE-4001-9741-2F73BC6B10F5}" dt="2025-07-24T18:01:44.836" v="91" actId="478"/>
          <ac:picMkLst>
            <pc:docMk/>
            <pc:sldMk cId="1517447069" sldId="322"/>
            <ac:picMk id="18" creationId="{1609D79A-E8EF-302E-E8CA-07C644CE0E0F}"/>
          </ac:picMkLst>
        </pc:picChg>
      </pc:sldChg>
      <pc:sldChg chg="modSp mod">
        <pc:chgData name="KANIKA JAGTAP" userId="317c2e7c290d562c" providerId="LiveId" clId="{1EC50F57-A9DE-4001-9741-2F73BC6B10F5}" dt="2025-07-24T21:24:12.807" v="235" actId="20577"/>
        <pc:sldMkLst>
          <pc:docMk/>
          <pc:sldMk cId="2398406067" sldId="324"/>
        </pc:sldMkLst>
        <pc:graphicFrameChg chg="modGraphic">
          <ac:chgData name="KANIKA JAGTAP" userId="317c2e7c290d562c" providerId="LiveId" clId="{1EC50F57-A9DE-4001-9741-2F73BC6B10F5}" dt="2025-07-24T21:24:12.807" v="235" actId="20577"/>
          <ac:graphicFrameMkLst>
            <pc:docMk/>
            <pc:sldMk cId="2398406067" sldId="324"/>
            <ac:graphicFrameMk id="4" creationId="{D7CAE3CC-7825-8B29-8EE9-4498D8794873}"/>
          </ac:graphicFrameMkLst>
        </pc:graphicFrameChg>
      </pc:sldChg>
      <pc:sldChg chg="modSp mod">
        <pc:chgData name="KANIKA JAGTAP" userId="317c2e7c290d562c" providerId="LiveId" clId="{1EC50F57-A9DE-4001-9741-2F73BC6B10F5}" dt="2025-07-24T20:58:35.888" v="130" actId="1076"/>
        <pc:sldMkLst>
          <pc:docMk/>
          <pc:sldMk cId="2391827410" sldId="326"/>
        </pc:sldMkLst>
        <pc:graphicFrameChg chg="mod modGraphic">
          <ac:chgData name="KANIKA JAGTAP" userId="317c2e7c290d562c" providerId="LiveId" clId="{1EC50F57-A9DE-4001-9741-2F73BC6B10F5}" dt="2025-07-24T20:58:35.888" v="130" actId="1076"/>
          <ac:graphicFrameMkLst>
            <pc:docMk/>
            <pc:sldMk cId="2391827410" sldId="326"/>
            <ac:graphicFrameMk id="5" creationId="{ECC6BF46-32BC-355C-3190-783212D6DD57}"/>
          </ac:graphicFrameMkLst>
        </pc:graphicFrameChg>
      </pc:sldChg>
      <pc:sldChg chg="modSp mod">
        <pc:chgData name="KANIKA JAGTAP" userId="317c2e7c290d562c" providerId="LiveId" clId="{1EC50F57-A9DE-4001-9741-2F73BC6B10F5}" dt="2025-07-24T21:20:56.550" v="223" actId="113"/>
        <pc:sldMkLst>
          <pc:docMk/>
          <pc:sldMk cId="2005493792" sldId="327"/>
        </pc:sldMkLst>
        <pc:spChg chg="mod">
          <ac:chgData name="KANIKA JAGTAP" userId="317c2e7c290d562c" providerId="LiveId" clId="{1EC50F57-A9DE-4001-9741-2F73BC6B10F5}" dt="2025-07-24T21:20:56.550" v="223" actId="113"/>
          <ac:spMkLst>
            <pc:docMk/>
            <pc:sldMk cId="2005493792" sldId="327"/>
            <ac:spMk id="3" creationId="{D8E5CB6A-AF2F-5AE6-C62F-C07B076974A5}"/>
          </ac:spMkLst>
        </pc:spChg>
      </pc:sldChg>
      <pc:sldChg chg="modSp mod">
        <pc:chgData name="KANIKA JAGTAP" userId="317c2e7c290d562c" providerId="LiveId" clId="{1EC50F57-A9DE-4001-9741-2F73BC6B10F5}" dt="2025-07-24T21:23:26.833" v="233" actId="1076"/>
        <pc:sldMkLst>
          <pc:docMk/>
          <pc:sldMk cId="810116616" sldId="328"/>
        </pc:sldMkLst>
        <pc:spChg chg="mod">
          <ac:chgData name="KANIKA JAGTAP" userId="317c2e7c290d562c" providerId="LiveId" clId="{1EC50F57-A9DE-4001-9741-2F73BC6B10F5}" dt="2025-07-24T21:23:10.479" v="231" actId="1076"/>
          <ac:spMkLst>
            <pc:docMk/>
            <pc:sldMk cId="810116616" sldId="328"/>
            <ac:spMk id="6" creationId="{32765F6F-B45C-AD33-7789-176FC4DD62E9}"/>
          </ac:spMkLst>
        </pc:spChg>
        <pc:spChg chg="mod">
          <ac:chgData name="KANIKA JAGTAP" userId="317c2e7c290d562c" providerId="LiveId" clId="{1EC50F57-A9DE-4001-9741-2F73BC6B10F5}" dt="2025-07-24T21:23:17.178" v="232" actId="1076"/>
          <ac:spMkLst>
            <pc:docMk/>
            <pc:sldMk cId="810116616" sldId="328"/>
            <ac:spMk id="7" creationId="{FFD6148D-BD6E-3528-2486-695F6FDB578C}"/>
          </ac:spMkLst>
        </pc:spChg>
        <pc:graphicFrameChg chg="mod modGraphic">
          <ac:chgData name="KANIKA JAGTAP" userId="317c2e7c290d562c" providerId="LiveId" clId="{1EC50F57-A9DE-4001-9741-2F73BC6B10F5}" dt="2025-07-24T21:23:26.833" v="233" actId="1076"/>
          <ac:graphicFrameMkLst>
            <pc:docMk/>
            <pc:sldMk cId="810116616" sldId="328"/>
            <ac:graphicFrameMk id="4" creationId="{4D7E0F31-70B5-DBF1-7E67-359BD0581B45}"/>
          </ac:graphicFrameMkLst>
        </pc:graphicFrameChg>
      </pc:sldChg>
      <pc:sldChg chg="modSp mod">
        <pc:chgData name="KANIKA JAGTAP" userId="317c2e7c290d562c" providerId="LiveId" clId="{1EC50F57-A9DE-4001-9741-2F73BC6B10F5}" dt="2025-07-24T21:42:44.201" v="502" actId="20577"/>
        <pc:sldMkLst>
          <pc:docMk/>
          <pc:sldMk cId="2006847520" sldId="331"/>
        </pc:sldMkLst>
        <pc:spChg chg="mod">
          <ac:chgData name="KANIKA JAGTAP" userId="317c2e7c290d562c" providerId="LiveId" clId="{1EC50F57-A9DE-4001-9741-2F73BC6B10F5}" dt="2025-07-24T21:42:44.201" v="502" actId="20577"/>
          <ac:spMkLst>
            <pc:docMk/>
            <pc:sldMk cId="2006847520" sldId="331"/>
            <ac:spMk id="5" creationId="{47D12A8C-AE55-0ACC-0834-BD863168914A}"/>
          </ac:spMkLst>
        </pc:spChg>
      </pc:sldChg>
      <pc:sldChg chg="modSp mod">
        <pc:chgData name="KANIKA JAGTAP" userId="317c2e7c290d562c" providerId="LiveId" clId="{1EC50F57-A9DE-4001-9741-2F73BC6B10F5}" dt="2025-07-24T21:29:30.572" v="313" actId="27636"/>
        <pc:sldMkLst>
          <pc:docMk/>
          <pc:sldMk cId="1950330665" sldId="332"/>
        </pc:sldMkLst>
        <pc:spChg chg="mod">
          <ac:chgData name="KANIKA JAGTAP" userId="317c2e7c290d562c" providerId="LiveId" clId="{1EC50F57-A9DE-4001-9741-2F73BC6B10F5}" dt="2025-07-24T21:29:30.572" v="313" actId="27636"/>
          <ac:spMkLst>
            <pc:docMk/>
            <pc:sldMk cId="1950330665" sldId="332"/>
            <ac:spMk id="3" creationId="{516B6A6B-80C3-3257-80BA-3AD900335B28}"/>
          </ac:spMkLst>
        </pc:spChg>
      </pc:sldChg>
      <pc:sldChg chg="modSp mod">
        <pc:chgData name="KANIKA JAGTAP" userId="317c2e7c290d562c" providerId="LiveId" clId="{1EC50F57-A9DE-4001-9741-2F73BC6B10F5}" dt="2025-07-24T21:37:31.250" v="415" actId="20577"/>
        <pc:sldMkLst>
          <pc:docMk/>
          <pc:sldMk cId="2337458085" sldId="333"/>
        </pc:sldMkLst>
        <pc:spChg chg="mod">
          <ac:chgData name="KANIKA JAGTAP" userId="317c2e7c290d562c" providerId="LiveId" clId="{1EC50F57-A9DE-4001-9741-2F73BC6B10F5}" dt="2025-07-24T21:37:31.250" v="415" actId="20577"/>
          <ac:spMkLst>
            <pc:docMk/>
            <pc:sldMk cId="2337458085" sldId="333"/>
            <ac:spMk id="3" creationId="{A2DF4161-389A-7CFB-BAD0-9519FB120863}"/>
          </ac:spMkLst>
        </pc:spChg>
      </pc:sldChg>
      <pc:sldChg chg="modSp mod">
        <pc:chgData name="KANIKA JAGTAP" userId="317c2e7c290d562c" providerId="LiveId" clId="{1EC50F57-A9DE-4001-9741-2F73BC6B10F5}" dt="2025-07-24T21:40:37.182" v="462" actId="5793"/>
        <pc:sldMkLst>
          <pc:docMk/>
          <pc:sldMk cId="4033045920" sldId="334"/>
        </pc:sldMkLst>
        <pc:spChg chg="mod">
          <ac:chgData name="KANIKA JAGTAP" userId="317c2e7c290d562c" providerId="LiveId" clId="{1EC50F57-A9DE-4001-9741-2F73BC6B10F5}" dt="2025-07-24T21:40:37.182" v="462" actId="5793"/>
          <ac:spMkLst>
            <pc:docMk/>
            <pc:sldMk cId="4033045920" sldId="334"/>
            <ac:spMk id="3" creationId="{C79ECD0A-CEBB-5FC6-D344-C2F17A3F3604}"/>
          </ac:spMkLst>
        </pc:spChg>
        <pc:spChg chg="mod">
          <ac:chgData name="KANIKA JAGTAP" userId="317c2e7c290d562c" providerId="LiveId" clId="{1EC50F57-A9DE-4001-9741-2F73BC6B10F5}" dt="2025-07-24T21:40:01.923" v="449" actId="1076"/>
          <ac:spMkLst>
            <pc:docMk/>
            <pc:sldMk cId="4033045920" sldId="334"/>
            <ac:spMk id="5" creationId="{598DD499-C9B7-C4C6-DCBA-12B7507F15E1}"/>
          </ac:spMkLst>
        </pc:spChg>
      </pc:sldChg>
      <pc:sldChg chg="modSp mod">
        <pc:chgData name="KANIKA JAGTAP" userId="317c2e7c290d562c" providerId="LiveId" clId="{1EC50F57-A9DE-4001-9741-2F73BC6B10F5}" dt="2025-07-24T21:26:26.602" v="264" actId="20577"/>
        <pc:sldMkLst>
          <pc:docMk/>
          <pc:sldMk cId="3052516659" sldId="335"/>
        </pc:sldMkLst>
        <pc:spChg chg="mod">
          <ac:chgData name="KANIKA JAGTAP" userId="317c2e7c290d562c" providerId="LiveId" clId="{1EC50F57-A9DE-4001-9741-2F73BC6B10F5}" dt="2025-07-24T21:26:26.602" v="264" actId="20577"/>
          <ac:spMkLst>
            <pc:docMk/>
            <pc:sldMk cId="3052516659" sldId="335"/>
            <ac:spMk id="8" creationId="{1CC7BA02-CBFD-4B70-FE29-BA03E70D6600}"/>
          </ac:spMkLst>
        </pc:spChg>
        <pc:graphicFrameChg chg="mod modGraphic">
          <ac:chgData name="KANIKA JAGTAP" userId="317c2e7c290d562c" providerId="LiveId" clId="{1EC50F57-A9DE-4001-9741-2F73BC6B10F5}" dt="2025-07-24T21:25:41.436" v="262" actId="1076"/>
          <ac:graphicFrameMkLst>
            <pc:docMk/>
            <pc:sldMk cId="3052516659" sldId="335"/>
            <ac:graphicFrameMk id="7" creationId="{8AB900B9-3344-506A-7F09-C4C586E45B0D}"/>
          </ac:graphicFrameMkLst>
        </pc:graphicFrameChg>
      </pc:sldChg>
      <pc:sldChg chg="modSp add mod">
        <pc:chgData name="KANIKA JAGTAP" userId="317c2e7c290d562c" providerId="LiveId" clId="{1EC50F57-A9DE-4001-9741-2F73BC6B10F5}" dt="2025-07-24T21:41:20.486" v="500" actId="20577"/>
        <pc:sldMkLst>
          <pc:docMk/>
          <pc:sldMk cId="3446517211" sldId="336"/>
        </pc:sldMkLst>
        <pc:spChg chg="mod">
          <ac:chgData name="KANIKA JAGTAP" userId="317c2e7c290d562c" providerId="LiveId" clId="{1EC50F57-A9DE-4001-9741-2F73BC6B10F5}" dt="2025-07-24T21:41:20.486" v="500" actId="20577"/>
          <ac:spMkLst>
            <pc:docMk/>
            <pc:sldMk cId="3446517211" sldId="336"/>
            <ac:spMk id="2" creationId="{35440D96-BFFB-05BD-30ED-0352500CD058}"/>
          </ac:spMkLst>
        </pc:spChg>
        <pc:spChg chg="mod">
          <ac:chgData name="KANIKA JAGTAP" userId="317c2e7c290d562c" providerId="LiveId" clId="{1EC50F57-A9DE-4001-9741-2F73BC6B10F5}" dt="2025-07-24T20:17:48.631" v="120" actId="20577"/>
          <ac:spMkLst>
            <pc:docMk/>
            <pc:sldMk cId="3446517211" sldId="336"/>
            <ac:spMk id="3" creationId="{188D0407-A2D0-BB1C-5C78-C98EE98AE3FF}"/>
          </ac:spMkLst>
        </pc:spChg>
      </pc:sldChg>
      <pc:sldChg chg="add">
        <pc:chgData name="KANIKA JAGTAP" userId="317c2e7c290d562c" providerId="LiveId" clId="{1EC50F57-A9DE-4001-9741-2F73BC6B10F5}" dt="2025-07-24T17:58:39.587" v="78"/>
        <pc:sldMkLst>
          <pc:docMk/>
          <pc:sldMk cId="2254021015" sldId="337"/>
        </pc:sldMkLst>
      </pc:sldChg>
      <pc:sldChg chg="add">
        <pc:chgData name="KANIKA JAGTAP" userId="317c2e7c290d562c" providerId="LiveId" clId="{1EC50F57-A9DE-4001-9741-2F73BC6B10F5}" dt="2025-07-24T17:59:01.070" v="80"/>
        <pc:sldMkLst>
          <pc:docMk/>
          <pc:sldMk cId="1285160915" sldId="338"/>
        </pc:sldMkLst>
      </pc:sldChg>
      <pc:sldChg chg="add">
        <pc:chgData name="KANIKA JAGTAP" userId="317c2e7c290d562c" providerId="LiveId" clId="{1EC50F57-A9DE-4001-9741-2F73BC6B10F5}" dt="2025-07-24T17:59:33.858" v="82"/>
        <pc:sldMkLst>
          <pc:docMk/>
          <pc:sldMk cId="582713130" sldId="339"/>
        </pc:sldMkLst>
      </pc:sldChg>
      <pc:sldChg chg="add">
        <pc:chgData name="KANIKA JAGTAP" userId="317c2e7c290d562c" providerId="LiveId" clId="{1EC50F57-A9DE-4001-9741-2F73BC6B10F5}" dt="2025-07-24T17:59:49.663" v="84"/>
        <pc:sldMkLst>
          <pc:docMk/>
          <pc:sldMk cId="2795604352" sldId="340"/>
        </pc:sldMkLst>
      </pc:sldChg>
      <pc:sldChg chg="add">
        <pc:chgData name="KANIKA JAGTAP" userId="317c2e7c290d562c" providerId="LiveId" clId="{1EC50F57-A9DE-4001-9741-2F73BC6B10F5}" dt="2025-07-24T18:00:36.926" v="86"/>
        <pc:sldMkLst>
          <pc:docMk/>
          <pc:sldMk cId="2459995153" sldId="341"/>
        </pc:sldMkLst>
      </pc:sldChg>
      <pc:sldChg chg="add">
        <pc:chgData name="KANIKA JAGTAP" userId="317c2e7c290d562c" providerId="LiveId" clId="{1EC50F57-A9DE-4001-9741-2F73BC6B10F5}" dt="2025-07-24T18:00:52.408" v="88"/>
        <pc:sldMkLst>
          <pc:docMk/>
          <pc:sldMk cId="2445113564" sldId="3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37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6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969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550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03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47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126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9A9E5-4F7F-4A7D-9DE1-8992323292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22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565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23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svg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4996-9779-1D0F-B5C6-7FE85FFF1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773681"/>
            <a:ext cx="5674360" cy="3200400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6B97173-A601-1D66-1651-4FE0D76A0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454" t="1728"/>
          <a:stretch/>
        </p:blipFill>
        <p:spPr>
          <a:xfrm>
            <a:off x="-1" y="0"/>
            <a:ext cx="8264995" cy="532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BE5D17C7-3503-7305-8191-20863B7388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824" b="26760"/>
          <a:stretch/>
        </p:blipFill>
        <p:spPr>
          <a:xfrm>
            <a:off x="9229725" y="1835240"/>
            <a:ext cx="2962275" cy="5022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76E1AE6-3E01-1CBD-CAEC-11056D00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3413" y="1835240"/>
            <a:ext cx="7000875" cy="4279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E28F03-2149-7C50-779B-6A2D8D78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60903" r="75060" b="10347"/>
          <a:stretch/>
        </p:blipFill>
        <p:spPr>
          <a:xfrm rot="16200000">
            <a:off x="149650" y="-149653"/>
            <a:ext cx="1672375" cy="197167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A4CAE4E-4252-8471-C50B-1DD5AFBFE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2" cy="160346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493CE42-5465-91AC-A1F4-A4821AE37A9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299013" cy="391491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156A00B1-F3E3-B7FF-58F4-61DE3EF07C07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4602163" y="2017713"/>
            <a:ext cx="6675437" cy="393223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214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3A42171-0D82-07BF-4667-498861CC2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34408" r="46636" b="1"/>
          <a:stretch/>
        </p:blipFill>
        <p:spPr>
          <a:xfrm flipH="1" flipV="1">
            <a:off x="10506072" y="3984078"/>
            <a:ext cx="1685928" cy="28739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3C71A0D-EE6D-54C4-71DE-04BE28558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9718" t="47145" r="39389" b="8754"/>
          <a:stretch/>
        </p:blipFill>
        <p:spPr>
          <a:xfrm rot="5400000" flipV="1">
            <a:off x="9781526" y="-311511"/>
            <a:ext cx="2098964" cy="2721985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3F82FA92-501B-5A05-E15F-2FB9BCEBE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1990" y="434225"/>
            <a:ext cx="9524998" cy="149962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463EEE0-BE31-122C-586C-8BA8D90371E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6257366" cy="391491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/>
            </a:lvl1pPr>
            <a:lvl2pPr marL="228600">
              <a:spcBef>
                <a:spcPts val="0"/>
              </a:spcBef>
              <a:spcAft>
                <a:spcPts val="1200"/>
              </a:spcAft>
              <a:defRPr sz="2000" b="0"/>
            </a:lvl2pPr>
            <a:lvl3pPr marL="685800">
              <a:spcBef>
                <a:spcPts val="0"/>
              </a:spcBef>
              <a:spcAft>
                <a:spcPts val="1200"/>
              </a:spcAft>
              <a:defRPr sz="1800" b="0"/>
            </a:lvl3pPr>
            <a:lvl4pPr marL="914400">
              <a:spcBef>
                <a:spcPts val="0"/>
              </a:spcBef>
              <a:spcAft>
                <a:spcPts val="1200"/>
              </a:spcAft>
              <a:defRPr sz="1600" b="0"/>
            </a:lvl4pPr>
            <a:lvl5pPr marL="1143000">
              <a:spcBef>
                <a:spcPts val="0"/>
              </a:spcBef>
              <a:spcAft>
                <a:spcPts val="1200"/>
              </a:spcAft>
              <a:defRPr sz="16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52C157D5-2C68-BA6A-033B-A4CC016CA68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7475" y="2018119"/>
            <a:ext cx="2449514" cy="393191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 marL="411480">
              <a:spcBef>
                <a:spcPts val="0"/>
              </a:spcBef>
              <a:spcAft>
                <a:spcPts val="1200"/>
              </a:spcAft>
              <a:defRPr sz="1800" b="1"/>
            </a:lvl2pPr>
            <a:lvl3pPr marL="502920">
              <a:spcBef>
                <a:spcPts val="0"/>
              </a:spcBef>
              <a:spcAft>
                <a:spcPts val="1200"/>
              </a:spcAft>
              <a:defRPr sz="1600" b="1"/>
            </a:lvl3pPr>
            <a:lvl4pPr marL="594360">
              <a:spcBef>
                <a:spcPts val="0"/>
              </a:spcBef>
              <a:spcAft>
                <a:spcPts val="1200"/>
              </a:spcAft>
              <a:defRPr sz="1400" b="1"/>
            </a:lvl4pPr>
            <a:lvl5pPr marL="685800"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4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15CC9A46-E0E7-B31D-3E27-6F4303A45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67669DC-4C7F-9B50-FCC0-F2AF5B2A95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3545" y="584477"/>
            <a:ext cx="10354052" cy="120976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BEF581C2-7562-2E21-E6DD-20AEFC43AAB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23545" y="2009775"/>
            <a:ext cx="10354052" cy="393192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84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3A3E8B6-2BD8-19E0-7F51-7A25EF836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1515" y="374090"/>
            <a:ext cx="5057104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1F96043-F6A4-F581-7DB8-96138F0E40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1514" y="4172989"/>
            <a:ext cx="5057103" cy="251936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bg1"/>
                </a:solidFill>
              </a:defRPr>
            </a:lvl1pPr>
            <a:lvl2pPr marL="7429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2pPr>
            <a:lvl3pPr marL="12001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</a:defRPr>
            </a:lvl3pPr>
            <a:lvl4pPr marL="165735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baseline="0">
                <a:solidFill>
                  <a:schemeClr val="bg1"/>
                </a:solidFill>
              </a:defRPr>
            </a:lvl4pPr>
            <a:lvl5pPr marL="2000250" indent="-1714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805DE67-EFB0-F6F3-6C08-2FE90284C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4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DFB311A-EAAD-7656-C753-E8C739948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533" t="18691" r="1" b="-131"/>
          <a:stretch/>
        </p:blipFill>
        <p:spPr>
          <a:xfrm rot="5400000">
            <a:off x="7851419" y="-1244552"/>
            <a:ext cx="3096029" cy="5585137"/>
          </a:xfrm>
          <a:custGeom>
            <a:avLst/>
            <a:gdLst>
              <a:gd name="connsiteX0" fmla="*/ 0 w 1756624"/>
              <a:gd name="connsiteY0" fmla="*/ 0 h 6858000"/>
              <a:gd name="connsiteX1" fmla="*/ 1756624 w 1756624"/>
              <a:gd name="connsiteY1" fmla="*/ 0 h 6858000"/>
              <a:gd name="connsiteX2" fmla="*/ 1756624 w 1756624"/>
              <a:gd name="connsiteY2" fmla="*/ 6858000 h 6858000"/>
              <a:gd name="connsiteX3" fmla="*/ 0 w 175662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6624" h="6858000">
                <a:moveTo>
                  <a:pt x="0" y="0"/>
                </a:moveTo>
                <a:lnTo>
                  <a:pt x="1756624" y="0"/>
                </a:lnTo>
                <a:lnTo>
                  <a:pt x="17566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612F0DE-D367-10BB-1F71-60AA6527C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151" r="18577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4F5799-FC34-2F2D-D11E-9B472CAF06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5533"/>
            <a:ext cx="5181600" cy="237686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575025C-084B-CD7A-F546-0E13BA13CF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2844800"/>
            <a:ext cx="5181600" cy="31289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2000"/>
            </a:lvl1pPr>
            <a:lvl2pPr>
              <a:lnSpc>
                <a:spcPct val="120000"/>
              </a:lnSpc>
              <a:defRPr sz="1800"/>
            </a:lvl2pPr>
            <a:lvl3pPr>
              <a:lnSpc>
                <a:spcPct val="120000"/>
              </a:lnSpc>
              <a:defRPr sz="16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75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5DE041D-A3BF-94FF-029C-719D4DADA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300" t="13815"/>
          <a:stretch/>
        </p:blipFill>
        <p:spPr>
          <a:xfrm>
            <a:off x="0" y="-1"/>
            <a:ext cx="4239206" cy="37761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E605D-0584-F71C-A97D-B672F13E3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580640"/>
            <a:ext cx="5181600" cy="3368819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AF635C-89E6-F6EF-FA6A-417A9A84BF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5840" y="-10159"/>
            <a:ext cx="6116320" cy="6868160"/>
          </a:xfrm>
          <a:custGeom>
            <a:avLst/>
            <a:gdLst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0 w 6116320"/>
              <a:gd name="connsiteY3" fmla="*/ 6880225 h 6880225"/>
              <a:gd name="connsiteX4" fmla="*/ 0 w 6116320"/>
              <a:gd name="connsiteY4" fmla="*/ 0 h 6880225"/>
              <a:gd name="connsiteX0" fmla="*/ 0 w 6116320"/>
              <a:gd name="connsiteY0" fmla="*/ 0 h 6880225"/>
              <a:gd name="connsiteX1" fmla="*/ 6116320 w 6116320"/>
              <a:gd name="connsiteY1" fmla="*/ 0 h 6880225"/>
              <a:gd name="connsiteX2" fmla="*/ 6116320 w 6116320"/>
              <a:gd name="connsiteY2" fmla="*/ 6880225 h 6880225"/>
              <a:gd name="connsiteX3" fmla="*/ 2052320 w 6116320"/>
              <a:gd name="connsiteY3" fmla="*/ 6880225 h 6880225"/>
              <a:gd name="connsiteX4" fmla="*/ 0 w 6116320"/>
              <a:gd name="connsiteY4" fmla="*/ 0 h 688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6320" h="6880225">
                <a:moveTo>
                  <a:pt x="0" y="0"/>
                </a:moveTo>
                <a:lnTo>
                  <a:pt x="6116320" y="0"/>
                </a:lnTo>
                <a:lnTo>
                  <a:pt x="6116320" y="6880225"/>
                </a:lnTo>
                <a:lnTo>
                  <a:pt x="2052320" y="6880225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73678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B74EE53-DB22-C27E-074F-A7129585F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158" t="-5374" b="78533"/>
          <a:stretch/>
        </p:blipFill>
        <p:spPr>
          <a:xfrm rot="10800000">
            <a:off x="6324600" y="0"/>
            <a:ext cx="5867400" cy="16473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8AEF0C-FA4B-8C23-0132-5529EC244F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0" y="1310639"/>
            <a:ext cx="4805997" cy="268962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3DD4867-9B0B-647C-1F78-5E50BF30F0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016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5384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05384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FF4D65D-965A-5E86-4D91-C72D1D03A8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26163" y="4172990"/>
            <a:ext cx="4805997" cy="2389736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36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4C9F686-E069-3B60-9625-01EE6A41D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239"/>
          <a:stretch/>
        </p:blipFill>
        <p:spPr>
          <a:xfrm flipH="1">
            <a:off x="9135414" y="0"/>
            <a:ext cx="3056586" cy="6858000"/>
          </a:xfrm>
          <a:custGeom>
            <a:avLst/>
            <a:gdLst>
              <a:gd name="connsiteX0" fmla="*/ 4284372 w 4284372"/>
              <a:gd name="connsiteY0" fmla="*/ 0 h 6858000"/>
              <a:gd name="connsiteX1" fmla="*/ 0 w 4284372"/>
              <a:gd name="connsiteY1" fmla="*/ 0 h 6858000"/>
              <a:gd name="connsiteX2" fmla="*/ 0 w 4284372"/>
              <a:gd name="connsiteY2" fmla="*/ 6858000 h 6858000"/>
              <a:gd name="connsiteX3" fmla="*/ 4284372 w 42843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4372" h="6858000">
                <a:moveTo>
                  <a:pt x="4284372" y="0"/>
                </a:moveTo>
                <a:lnTo>
                  <a:pt x="0" y="0"/>
                </a:lnTo>
                <a:lnTo>
                  <a:pt x="0" y="6858000"/>
                </a:lnTo>
                <a:lnTo>
                  <a:pt x="4284372" y="685800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D7227F9-50F9-820B-69B7-924C0212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330"/>
          <a:stretch/>
        </p:blipFill>
        <p:spPr>
          <a:xfrm>
            <a:off x="7810500" y="3025140"/>
            <a:ext cx="4381500" cy="3832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8D1E69-316E-A8E1-7ADA-040A0E4907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7273637" cy="164655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069CA0-E0AB-99C6-10DB-13AAC019DD7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11363"/>
            <a:ext cx="7273638" cy="415575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21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left Imag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589277D-BC14-E7E0-5822-5575F563E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8039100" y="228600"/>
            <a:ext cx="4381500" cy="392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DB1BDE-C8F3-ACC0-740B-CBD8128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75285"/>
            <a:ext cx="4896678" cy="3624984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28597A3-47D0-F393-55D9-07FFD951F3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586 w 6096586"/>
              <a:gd name="connsiteY0" fmla="*/ 0 h 6858000"/>
              <a:gd name="connsiteX1" fmla="*/ 4054426 w 6096586"/>
              <a:gd name="connsiteY1" fmla="*/ 0 h 6858000"/>
              <a:gd name="connsiteX2" fmla="*/ 6096586 w 6096586"/>
              <a:gd name="connsiteY2" fmla="*/ 6858000 h 6858000"/>
              <a:gd name="connsiteX3" fmla="*/ 586 w 6096586"/>
              <a:gd name="connsiteY3" fmla="*/ 6858000 h 6858000"/>
              <a:gd name="connsiteX4" fmla="*/ 586 w 6096586"/>
              <a:gd name="connsiteY4" fmla="*/ 3669792 h 6858000"/>
              <a:gd name="connsiteX5" fmla="*/ 586 w 6096586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4053840 w 6096000"/>
              <a:gd name="connsiteY1" fmla="*/ 0 h 6858000"/>
              <a:gd name="connsiteX2" fmla="*/ 6096000 w 6096000"/>
              <a:gd name="connsiteY2" fmla="*/ 6858000 h 6858000"/>
              <a:gd name="connsiteX3" fmla="*/ 950976 w 6096000"/>
              <a:gd name="connsiteY3" fmla="*/ 6858000 h 6858000"/>
              <a:gd name="connsiteX4" fmla="*/ 0 w 6096000"/>
              <a:gd name="connsiteY4" fmla="*/ 3669792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053840" y="0"/>
                </a:lnTo>
                <a:lnTo>
                  <a:pt x="6096000" y="6858000"/>
                </a:lnTo>
                <a:lnTo>
                  <a:pt x="950976" y="6858000"/>
                </a:lnTo>
                <a:lnTo>
                  <a:pt x="0" y="3669792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4BF260CE-C6E3-AE7A-DB8E-A72A1CF5B54E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4172990"/>
            <a:ext cx="4896677" cy="230972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911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6E20435-B9A5-359D-133D-5D3EED409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55" t="41988" r="53993" b="33420"/>
          <a:stretch/>
        </p:blipFill>
        <p:spPr>
          <a:xfrm rot="10800000">
            <a:off x="9198864" y="-5"/>
            <a:ext cx="2993136" cy="151790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7B99CAE4-AA9B-52BA-7DE8-8245CE705D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45" t="24819" r="46503"/>
          <a:stretch/>
        </p:blipFill>
        <p:spPr>
          <a:xfrm rot="16200000">
            <a:off x="961221" y="4525179"/>
            <a:ext cx="1371600" cy="3294042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8DFE681-710B-6FE5-B8E0-3BC9DB9F1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365125"/>
            <a:ext cx="10363201" cy="162960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FE383D3-6A16-1891-FF52-470B26B940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74B5EB04-CA6E-7417-56DF-A55B21E94B74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84891" y="2022250"/>
            <a:ext cx="499270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792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783FA55-EF1D-66CF-8FD5-29086D71E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81" t="40714" r="61027" b="44471"/>
          <a:stretch/>
        </p:blipFill>
        <p:spPr>
          <a:xfrm rot="10800000" flipV="1">
            <a:off x="-26830" y="5950040"/>
            <a:ext cx="2513521" cy="9144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42CEFED-8DE0-0155-A5B6-A44051A6D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8883" t="18052" r="46636"/>
          <a:stretch/>
        </p:blipFill>
        <p:spPr>
          <a:xfrm rot="16200000" flipH="1" flipV="1">
            <a:off x="9553763" y="-952310"/>
            <a:ext cx="1685928" cy="359054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57FC493E-284F-ADBA-D92D-883CAB13AD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8" y="365125"/>
            <a:ext cx="10439401" cy="161701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B8B2035-4AA9-D25E-9F15-3ED36F734D1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331012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1"/>
            </a:lvl1pPr>
            <a:lvl2pPr>
              <a:spcBef>
                <a:spcPts val="0"/>
              </a:spcBef>
              <a:spcAft>
                <a:spcPts val="1200"/>
              </a:spcAft>
              <a:defRPr sz="1800" b="1"/>
            </a:lvl2pPr>
            <a:lvl3pPr>
              <a:spcBef>
                <a:spcPts val="0"/>
              </a:spcBef>
              <a:spcAft>
                <a:spcPts val="1200"/>
              </a:spcAft>
              <a:defRPr sz="1600" b="1"/>
            </a:lvl3pPr>
            <a:lvl4pPr>
              <a:spcBef>
                <a:spcPts val="0"/>
              </a:spcBef>
              <a:spcAft>
                <a:spcPts val="1200"/>
              </a:spcAft>
              <a:defRPr sz="1400" b="1"/>
            </a:lvl4pPr>
            <a:lvl5pPr>
              <a:spcBef>
                <a:spcPts val="0"/>
              </a:spcBef>
              <a:spcAft>
                <a:spcPts val="1200"/>
              </a:spcAft>
              <a:defRPr sz="1400" b="1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6A694422-6B3E-3D80-AC41-FD1CED52ACA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02310" y="2018120"/>
            <a:ext cx="6751489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/>
            </a:lvl1pPr>
            <a:lvl2pPr>
              <a:spcBef>
                <a:spcPts val="0"/>
              </a:spcBef>
              <a:spcAft>
                <a:spcPts val="1200"/>
              </a:spcAft>
              <a:defRPr sz="1800"/>
            </a:lvl2pPr>
            <a:lvl3pPr>
              <a:spcBef>
                <a:spcPts val="0"/>
              </a:spcBef>
              <a:spcAft>
                <a:spcPts val="1200"/>
              </a:spcAft>
              <a:defRPr sz="1600"/>
            </a:lvl3pPr>
            <a:lvl4pPr>
              <a:spcBef>
                <a:spcPts val="0"/>
              </a:spcBef>
              <a:spcAft>
                <a:spcPts val="1200"/>
              </a:spcAft>
              <a:defRPr sz="1400"/>
            </a:lvl4pPr>
            <a:lvl5pPr>
              <a:spcBef>
                <a:spcPts val="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81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right 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48DBD2A1-633E-7A22-751B-5CEFCA93F2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7703" t="485" b="67543"/>
          <a:stretch/>
        </p:blipFill>
        <p:spPr>
          <a:xfrm rot="5400000">
            <a:off x="-115162" y="115164"/>
            <a:ext cx="1895058" cy="166473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E7BF4D0-D641-9859-157D-B9094EF3D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385" y="446313"/>
            <a:ext cx="5179615" cy="144874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115AE488-757F-4C5A-7733-85C1D1EA98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399" y="2022250"/>
            <a:ext cx="5181600" cy="374718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2000" b="0"/>
            </a:lvl1pPr>
            <a:lvl2pPr>
              <a:spcBef>
                <a:spcPts val="0"/>
              </a:spcBef>
              <a:spcAft>
                <a:spcPts val="1200"/>
              </a:spcAft>
              <a:defRPr sz="1800" b="0"/>
            </a:lvl2pPr>
            <a:lvl3pPr>
              <a:spcBef>
                <a:spcPts val="0"/>
              </a:spcBef>
              <a:spcAft>
                <a:spcPts val="1200"/>
              </a:spcAft>
              <a:defRPr sz="1600" b="0"/>
            </a:lvl3pPr>
            <a:lvl4pPr>
              <a:spcBef>
                <a:spcPts val="0"/>
              </a:spcBef>
              <a:spcAft>
                <a:spcPts val="1200"/>
              </a:spcAft>
              <a:defRPr sz="1400" b="0"/>
            </a:lvl4pPr>
            <a:lvl5pPr>
              <a:spcBef>
                <a:spcPts val="0"/>
              </a:spcBef>
              <a:spcAft>
                <a:spcPts val="1200"/>
              </a:spcAft>
              <a:defRPr sz="1400" b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B66675-D8A5-0062-EB51-C8069A2C3C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9DD264F-42B5-DBB0-9839-DB4C6827ED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6950" y="0"/>
            <a:ext cx="6115050" cy="6868886"/>
          </a:xfrm>
          <a:custGeom>
            <a:avLst/>
            <a:gdLst>
              <a:gd name="connsiteX0" fmla="*/ 0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0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6858000 h 6858000"/>
              <a:gd name="connsiteX3" fmla="*/ 0 w 6115050"/>
              <a:gd name="connsiteY3" fmla="*/ 6858000 h 6858000"/>
              <a:gd name="connsiteX4" fmla="*/ 2024742 w 6115050"/>
              <a:gd name="connsiteY4" fmla="*/ 0 h 6858000"/>
              <a:gd name="connsiteX0" fmla="*/ 2024742 w 6115050"/>
              <a:gd name="connsiteY0" fmla="*/ 0 h 6858000"/>
              <a:gd name="connsiteX1" fmla="*/ 6115050 w 6115050"/>
              <a:gd name="connsiteY1" fmla="*/ 0 h 6858000"/>
              <a:gd name="connsiteX2" fmla="*/ 6115050 w 6115050"/>
              <a:gd name="connsiteY2" fmla="*/ 3603171 h 6858000"/>
              <a:gd name="connsiteX3" fmla="*/ 6115050 w 6115050"/>
              <a:gd name="connsiteY3" fmla="*/ 6858000 h 6858000"/>
              <a:gd name="connsiteX4" fmla="*/ 0 w 6115050"/>
              <a:gd name="connsiteY4" fmla="*/ 6858000 h 6858000"/>
              <a:gd name="connsiteX5" fmla="*/ 2024742 w 6115050"/>
              <a:gd name="connsiteY5" fmla="*/ 0 h 6858000"/>
              <a:gd name="connsiteX0" fmla="*/ 2024742 w 6115050"/>
              <a:gd name="connsiteY0" fmla="*/ 0 h 6868886"/>
              <a:gd name="connsiteX1" fmla="*/ 6115050 w 6115050"/>
              <a:gd name="connsiteY1" fmla="*/ 0 h 6868886"/>
              <a:gd name="connsiteX2" fmla="*/ 6115050 w 6115050"/>
              <a:gd name="connsiteY2" fmla="*/ 3603171 h 6868886"/>
              <a:gd name="connsiteX3" fmla="*/ 5157107 w 6115050"/>
              <a:gd name="connsiteY3" fmla="*/ 6868886 h 6868886"/>
              <a:gd name="connsiteX4" fmla="*/ 0 w 6115050"/>
              <a:gd name="connsiteY4" fmla="*/ 6858000 h 6868886"/>
              <a:gd name="connsiteX5" fmla="*/ 2024742 w 6115050"/>
              <a:gd name="connsiteY5" fmla="*/ 0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15050" h="6868886">
                <a:moveTo>
                  <a:pt x="2024742" y="0"/>
                </a:moveTo>
                <a:lnTo>
                  <a:pt x="6115050" y="0"/>
                </a:lnTo>
                <a:lnTo>
                  <a:pt x="6115050" y="3603171"/>
                </a:lnTo>
                <a:lnTo>
                  <a:pt x="5157107" y="6868886"/>
                </a:lnTo>
                <a:lnTo>
                  <a:pt x="0" y="6858000"/>
                </a:lnTo>
                <a:lnTo>
                  <a:pt x="2024742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670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0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0D96-BFFB-05BD-30ED-0352500C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2436" y="6585439"/>
            <a:ext cx="5674360" cy="1899138"/>
          </a:xfrm>
        </p:spPr>
        <p:txBody>
          <a:bodyPr>
            <a:normAutofit fontScale="90000"/>
          </a:bodyPr>
          <a:lstStyle/>
          <a:p>
            <a:r>
              <a:rPr lang="en-US" dirty="0"/>
              <a:t>BY – KANIKA JAGTAP</a:t>
            </a:r>
            <a:br>
              <a:rPr lang="en-US" dirty="0"/>
            </a:br>
            <a:r>
              <a:rPr lang="en-US" dirty="0"/>
              <a:t>         25.07.2025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8D0407-A2D0-BB1C-5C78-C98EE98AE3FF}"/>
              </a:ext>
            </a:extLst>
          </p:cNvPr>
          <p:cNvSpPr/>
          <p:nvPr/>
        </p:nvSpPr>
        <p:spPr>
          <a:xfrm>
            <a:off x="4551484" y="3411415"/>
            <a:ext cx="7640516" cy="123092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Enhancement Of Order Purchasing System</a:t>
            </a:r>
          </a:p>
        </p:txBody>
      </p:sp>
    </p:spTree>
    <p:extLst>
      <p:ext uri="{BB962C8B-B14F-4D97-AF65-F5344CB8AC3E}">
        <p14:creationId xmlns:p14="http://schemas.microsoft.com/office/powerpoint/2010/main" val="344651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5CB6A-AF2F-5AE6-C62F-C07B076974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679678"/>
            <a:ext cx="11096171" cy="587594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/>
              <a:t>🔹 </a:t>
            </a:r>
            <a:r>
              <a:rPr lang="en-US" b="1" dirty="0"/>
              <a:t>2. Key Agile Phases Applied to Enhancement Of Order Purchasing System</a:t>
            </a:r>
          </a:p>
          <a:p>
            <a:pPr>
              <a:buNone/>
            </a:pPr>
            <a:r>
              <a:rPr lang="en-US" dirty="0"/>
              <a:t>📌 </a:t>
            </a:r>
            <a:r>
              <a:rPr lang="en-US" b="1" dirty="0"/>
              <a:t>a. Requirement Gathering &amp; Backlog Creation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Conduct </a:t>
            </a:r>
            <a:r>
              <a:rPr lang="en-US" b="1" dirty="0">
                <a:ea typeface="+mn-lt"/>
                <a:cs typeface="+mn-lt"/>
              </a:rPr>
              <a:t>user interviews</a:t>
            </a:r>
            <a:r>
              <a:rPr lang="en-US" dirty="0">
                <a:ea typeface="+mn-lt"/>
                <a:cs typeface="+mn-lt"/>
              </a:rPr>
              <a:t>, shadowing, and surveys with field agents.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 </a:t>
            </a:r>
            <a:r>
              <a:rPr lang="en-US" b="1" dirty="0">
                <a:ea typeface="+mn-lt"/>
                <a:cs typeface="+mn-lt"/>
              </a:rPr>
              <a:t>User Story Mapping</a:t>
            </a:r>
            <a:r>
              <a:rPr lang="en-US" dirty="0">
                <a:ea typeface="+mn-lt"/>
                <a:cs typeface="+mn-lt"/>
              </a:rPr>
              <a:t> to identify all required functionalities.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Break down requirements into </a:t>
            </a:r>
            <a:r>
              <a:rPr lang="en-US" b="1" dirty="0">
                <a:ea typeface="+mn-lt"/>
                <a:cs typeface="+mn-lt"/>
              </a:rPr>
              <a:t>epics and user stories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  <a:p>
            <a:pPr indent="0">
              <a:buNone/>
            </a:pPr>
            <a:r>
              <a:rPr lang="en-US" dirty="0">
                <a:ea typeface="+mn-lt"/>
                <a:cs typeface="+mn-lt"/>
              </a:rPr>
              <a:t>Example User Story: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As a field sales agent, I want to upload documents via the app so that I can punch order on retailers or dealer’s behalf.</a:t>
            </a:r>
            <a:endParaRPr lang="en-US" dirty="0"/>
          </a:p>
          <a:p>
            <a:pPr>
              <a:buNone/>
            </a:pPr>
            <a:r>
              <a:rPr lang="en-US" dirty="0"/>
              <a:t>📌 </a:t>
            </a:r>
            <a:r>
              <a:rPr lang="en-US" b="1" dirty="0"/>
              <a:t>b. Prioritization (MVP Planning)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Apply </a:t>
            </a:r>
            <a:r>
              <a:rPr lang="en-US" b="1" dirty="0" err="1">
                <a:ea typeface="+mn-lt"/>
                <a:cs typeface="+mn-lt"/>
              </a:rPr>
              <a:t>MoSCoW</a:t>
            </a:r>
            <a:r>
              <a:rPr lang="en-US" b="1" dirty="0">
                <a:ea typeface="+mn-lt"/>
                <a:cs typeface="+mn-lt"/>
              </a:rPr>
              <a:t> prioritization</a:t>
            </a:r>
            <a:r>
              <a:rPr lang="en-US" dirty="0">
                <a:ea typeface="+mn-lt"/>
                <a:cs typeface="+mn-lt"/>
              </a:rPr>
              <a:t>:</a:t>
            </a:r>
            <a:endParaRPr lang="en-US" dirty="0"/>
          </a:p>
          <a:p>
            <a:pPr marL="971550" lvl="1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Must Have </a:t>
            </a:r>
            <a:r>
              <a:rPr lang="en-US" dirty="0">
                <a:ea typeface="+mn-lt"/>
                <a:cs typeface="+mn-lt"/>
              </a:rPr>
              <a:t>: quantity, location, and delivery date fields </a:t>
            </a:r>
          </a:p>
          <a:p>
            <a:pPr marL="971550" lvl="1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Should Have</a:t>
            </a:r>
            <a:r>
              <a:rPr lang="en-US" dirty="0">
                <a:ea typeface="+mn-lt"/>
                <a:cs typeface="+mn-lt"/>
              </a:rPr>
              <a:t>: </a:t>
            </a:r>
            <a:r>
              <a:rPr lang="en-US" dirty="0"/>
              <a:t>status: submitted, approved, dispatched </a:t>
            </a:r>
          </a:p>
          <a:p>
            <a:pPr marL="971550" lvl="1" indent="-285750">
              <a:buFont typeface="Arial"/>
              <a:buChar char="•"/>
            </a:pPr>
            <a:r>
              <a:rPr lang="en-US" b="1" dirty="0">
                <a:ea typeface="+mn-lt"/>
                <a:cs typeface="+mn-lt"/>
              </a:rPr>
              <a:t>Could Have</a:t>
            </a:r>
            <a:r>
              <a:rPr lang="en-US" dirty="0">
                <a:ea typeface="+mn-lt"/>
                <a:cs typeface="+mn-lt"/>
              </a:rPr>
              <a:t>: In-app chatbot, voice commands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Define </a:t>
            </a:r>
            <a:r>
              <a:rPr lang="en-US" b="1" dirty="0">
                <a:ea typeface="+mn-lt"/>
                <a:cs typeface="+mn-lt"/>
              </a:rPr>
              <a:t>MVP (Minimum Viable Product)</a:t>
            </a:r>
            <a:r>
              <a:rPr lang="en-US" dirty="0">
                <a:ea typeface="+mn-lt"/>
                <a:cs typeface="+mn-lt"/>
              </a:rPr>
              <a:t> to deliver core functionality early.</a:t>
            </a:r>
            <a:endParaRPr lang="en-US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222D1-7A06-363B-12B0-689E7840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9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FEFE4-5AB5-E835-3649-0A8B0AAFB3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7637" y="619203"/>
            <a:ext cx="10556155" cy="5620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5FE7E7-EE8E-69AB-16AE-1E2E88A1B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7E0F31-70B5-DBF1-7E67-359BD0581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537517"/>
              </p:ext>
            </p:extLst>
          </p:nvPr>
        </p:nvGraphicFramePr>
        <p:xfrm>
          <a:off x="107191" y="2281277"/>
          <a:ext cx="11964536" cy="336968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868537">
                  <a:extLst>
                    <a:ext uri="{9D8B030D-6E8A-4147-A177-3AD203B41FA5}">
                      <a16:colId xmlns:a16="http://schemas.microsoft.com/office/drawing/2014/main" val="163922096"/>
                    </a:ext>
                  </a:extLst>
                </a:gridCol>
                <a:gridCol w="6095999">
                  <a:extLst>
                    <a:ext uri="{9D8B030D-6E8A-4147-A177-3AD203B41FA5}">
                      <a16:colId xmlns:a16="http://schemas.microsoft.com/office/drawing/2014/main" val="2189026638"/>
                    </a:ext>
                  </a:extLst>
                </a:gridCol>
              </a:tblGrid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Focus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6144793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1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Dealer login, role-based access, basic order form layout (UI wireframe)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635428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2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Real-time stock availability integration with SAP 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27476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3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Pricing validation (discounts, taxes), order submission logic, error handling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738210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4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Auto-fill past orders, dashboard filters, downloadable reports for sales team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349252"/>
                  </a:ext>
                </a:extLst>
              </a:tr>
              <a:tr h="483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Sprint 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Final Testing + Deployment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1529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765F6F-B45C-AD33-7789-176FC4DD62E9}"/>
              </a:ext>
            </a:extLst>
          </p:cNvPr>
          <p:cNvSpPr txBox="1"/>
          <p:nvPr/>
        </p:nvSpPr>
        <p:spPr>
          <a:xfrm>
            <a:off x="91638" y="277486"/>
            <a:ext cx="1200815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📌 c. Iterative Development (Sprints)</a:t>
            </a:r>
          </a:p>
          <a:p>
            <a:r>
              <a:rPr lang="en-US" dirty="0"/>
              <a:t>Each Sprint includes:</a:t>
            </a:r>
          </a:p>
          <a:p>
            <a:pPr marL="228600" indent="-228600">
              <a:buFont typeface=""/>
              <a:buChar char="•"/>
            </a:pPr>
            <a:r>
              <a:rPr lang="en-US" b="1" dirty="0"/>
              <a:t>Sprint Planning</a:t>
            </a:r>
            <a:r>
              <a:rPr lang="en-US" dirty="0"/>
              <a:t> – Decide which user stories will be developed.</a:t>
            </a:r>
          </a:p>
          <a:p>
            <a:pPr marL="228600" indent="-228600">
              <a:buFont typeface=""/>
              <a:buChar char="•"/>
            </a:pPr>
            <a:r>
              <a:rPr lang="en-US" b="1" dirty="0"/>
              <a:t>Daily Stand-ups</a:t>
            </a:r>
            <a:r>
              <a:rPr lang="en-US" dirty="0"/>
              <a:t> – Track progress, highlight blockers.</a:t>
            </a:r>
          </a:p>
          <a:p>
            <a:pPr marL="228600" indent="-228600">
              <a:buFont typeface=""/>
              <a:buChar char="•"/>
            </a:pPr>
            <a:r>
              <a:rPr lang="en-US" b="1" dirty="0"/>
              <a:t>Sprint Review</a:t>
            </a:r>
            <a:r>
              <a:rPr lang="en-US" dirty="0"/>
              <a:t> – Demonstrate completed features to stakeholders.</a:t>
            </a:r>
          </a:p>
          <a:p>
            <a:pPr marL="228600" indent="-228600">
              <a:buFont typeface=""/>
              <a:buChar char="•"/>
            </a:pPr>
            <a:r>
              <a:rPr lang="en-US" b="1" dirty="0"/>
              <a:t>Sprint Retrospective</a:t>
            </a:r>
            <a:r>
              <a:rPr lang="en-US" dirty="0"/>
              <a:t> – Discuss what went well, what to improve.</a:t>
            </a:r>
          </a:p>
          <a:p>
            <a:r>
              <a:rPr lang="en-US" dirty="0"/>
              <a:t>Example Sprint Plan: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D6148D-BD6E-3528-2486-695F6FDB578C}"/>
              </a:ext>
            </a:extLst>
          </p:cNvPr>
          <p:cNvSpPr txBox="1"/>
          <p:nvPr/>
        </p:nvSpPr>
        <p:spPr>
          <a:xfrm>
            <a:off x="107191" y="5657671"/>
            <a:ext cx="1197704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d. Continuous Testing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Testing is embedded in each sprint: </a:t>
            </a:r>
            <a:r>
              <a:rPr lang="en-US" b="1" dirty="0">
                <a:ea typeface="+mn-lt"/>
                <a:cs typeface="+mn-lt"/>
              </a:rPr>
              <a:t>unit testing, system testing, and UAT</a:t>
            </a:r>
            <a:r>
              <a:rPr lang="en-US" dirty="0">
                <a:ea typeface="+mn-lt"/>
                <a:cs typeface="+mn-lt"/>
              </a:rPr>
              <a:t> for each increment.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Use </a:t>
            </a:r>
            <a:r>
              <a:rPr lang="en-US" b="1" dirty="0">
                <a:ea typeface="+mn-lt"/>
                <a:cs typeface="+mn-lt"/>
              </a:rPr>
              <a:t>automated regression testing</a:t>
            </a:r>
            <a:r>
              <a:rPr lang="en-US" dirty="0">
                <a:ea typeface="+mn-lt"/>
                <a:cs typeface="+mn-lt"/>
              </a:rPr>
              <a:t> to ensure older functionality is not broken.</a:t>
            </a:r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11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41F64-E350-1F21-8A57-E740F48F31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4839" y="413583"/>
            <a:ext cx="11155937" cy="644281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b="1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D2502-F7A7-039F-01A0-59462ADFF6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CAE3CC-7825-8B29-8EE9-4498D8794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690999"/>
              </p:ext>
            </p:extLst>
          </p:nvPr>
        </p:nvGraphicFramePr>
        <p:xfrm>
          <a:off x="0" y="459619"/>
          <a:ext cx="121920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816009233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1558155305"/>
                    </a:ext>
                  </a:extLst>
                </a:gridCol>
              </a:tblGrid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Function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Recommended Tools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6439906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Backlog Management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Jira, Azure DevOps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5926434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Design &amp; Prototyping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Balsamiq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7679651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Communication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Slack, MS Teams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6987824"/>
                  </a:ext>
                </a:extLst>
              </a:tr>
              <a:tr h="2313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Testing &amp; UAT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TestRail, Postman, Selenium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7420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913EE39-2CB0-5803-9405-B3224471A8A2}"/>
              </a:ext>
            </a:extLst>
          </p:cNvPr>
          <p:cNvSpPr txBox="1"/>
          <p:nvPr/>
        </p:nvSpPr>
        <p:spPr>
          <a:xfrm>
            <a:off x="-16933" y="-32940"/>
            <a:ext cx="74845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🔹 3. Agile Tools for Execution</a:t>
            </a:r>
          </a:p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6E5A972-0688-B5C1-6CD8-26D9247F2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814340"/>
              </p:ext>
            </p:extLst>
          </p:nvPr>
        </p:nvGraphicFramePr>
        <p:xfrm>
          <a:off x="24190" y="4027714"/>
          <a:ext cx="11020172" cy="27405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10086">
                  <a:extLst>
                    <a:ext uri="{9D8B030D-6E8A-4147-A177-3AD203B41FA5}">
                      <a16:colId xmlns:a16="http://schemas.microsoft.com/office/drawing/2014/main" val="29508884"/>
                    </a:ext>
                  </a:extLst>
                </a:gridCol>
                <a:gridCol w="5510086">
                  <a:extLst>
                    <a:ext uri="{9D8B030D-6E8A-4147-A177-3AD203B41FA5}">
                      <a16:colId xmlns:a16="http://schemas.microsoft.com/office/drawing/2014/main" val="3180823078"/>
                    </a:ext>
                  </a:extLst>
                </a:gridCol>
              </a:tblGrid>
              <a:tr h="376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Benefit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Impact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839407"/>
                  </a:ext>
                </a:extLst>
              </a:tr>
              <a:tr h="6627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Early and frequent delivery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Field teams get improvements faster and can validate them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6062668"/>
                  </a:ext>
                </a:extLst>
              </a:tr>
              <a:tr h="6627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Flexibility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Requirements can evolve as field feedback is gathered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107144"/>
                  </a:ext>
                </a:extLst>
              </a:tr>
              <a:tr h="37614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Transparency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Stakeholders can see progress at every sprint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6124227"/>
                  </a:ext>
                </a:extLst>
              </a:tr>
              <a:tr h="66273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Continuous improvement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Retrospectives allow the team to adapt and improve sprint by sprint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3964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71005A6-022F-00B8-21E5-79E440DBA0C5}"/>
              </a:ext>
            </a:extLst>
          </p:cNvPr>
          <p:cNvSpPr txBox="1"/>
          <p:nvPr/>
        </p:nvSpPr>
        <p:spPr>
          <a:xfrm>
            <a:off x="-16933" y="2281162"/>
            <a:ext cx="1150015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🔹 4. Business Analyst’s Agile Responsibilities</a:t>
            </a:r>
          </a:p>
          <a:p>
            <a:pPr marL="228600" indent="-228600">
              <a:buFont typeface=""/>
              <a:buChar char="•"/>
            </a:pPr>
            <a:r>
              <a:rPr lang="en-US" dirty="0"/>
              <a:t>Define and refine </a:t>
            </a:r>
            <a:r>
              <a:rPr lang="en-US" b="1" dirty="0"/>
              <a:t>user stories and acceptance criteria</a:t>
            </a:r>
            <a:r>
              <a:rPr lang="en-US" dirty="0"/>
              <a:t>.</a:t>
            </a:r>
          </a:p>
          <a:p>
            <a:pPr marL="228600" indent="-228600">
              <a:buFont typeface=""/>
              <a:buChar char="•"/>
            </a:pPr>
            <a:r>
              <a:rPr lang="en-US" dirty="0"/>
              <a:t>Facilitate </a:t>
            </a:r>
            <a:r>
              <a:rPr lang="en-US" b="1" dirty="0"/>
              <a:t>backlog grooming sessions</a:t>
            </a:r>
            <a:r>
              <a:rPr lang="en-US" dirty="0"/>
              <a:t>.</a:t>
            </a:r>
          </a:p>
          <a:p>
            <a:pPr marL="228600" indent="-228600">
              <a:buFont typeface=""/>
              <a:buChar char="•"/>
            </a:pPr>
            <a:r>
              <a:rPr lang="en-US" dirty="0"/>
              <a:t>Act as a bridge between </a:t>
            </a:r>
            <a:r>
              <a:rPr lang="en-US" b="1" dirty="0"/>
              <a:t>end users and development team</a:t>
            </a:r>
            <a:r>
              <a:rPr lang="en-US" dirty="0"/>
              <a:t>.</a:t>
            </a:r>
          </a:p>
          <a:p>
            <a:pPr marL="228600" indent="-228600">
              <a:buFont typeface=""/>
              <a:buChar char="•"/>
            </a:pPr>
            <a:r>
              <a:rPr lang="en-US" dirty="0"/>
              <a:t>Ensure </a:t>
            </a:r>
            <a:r>
              <a:rPr lang="en-US" b="1" dirty="0"/>
              <a:t>user feedback</a:t>
            </a:r>
            <a:r>
              <a:rPr lang="en-US" dirty="0"/>
              <a:t> is captured after every sprint and refined into future backlog items.</a:t>
            </a:r>
          </a:p>
          <a:p>
            <a:r>
              <a:rPr lang="en-US" b="1" dirty="0"/>
              <a:t>🔹 5. Agile Benefits for This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40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AB900B9-3344-506A-7F09-C4C586E45B0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24162657"/>
              </p:ext>
            </p:extLst>
          </p:nvPr>
        </p:nvGraphicFramePr>
        <p:xfrm>
          <a:off x="398702" y="523548"/>
          <a:ext cx="10198105" cy="581090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0104">
                  <a:extLst>
                    <a:ext uri="{9D8B030D-6E8A-4147-A177-3AD203B41FA5}">
                      <a16:colId xmlns:a16="http://schemas.microsoft.com/office/drawing/2014/main" val="27847112"/>
                    </a:ext>
                  </a:extLst>
                </a:gridCol>
                <a:gridCol w="4768633">
                  <a:extLst>
                    <a:ext uri="{9D8B030D-6E8A-4147-A177-3AD203B41FA5}">
                      <a16:colId xmlns:a16="http://schemas.microsoft.com/office/drawing/2014/main" val="1917287151"/>
                    </a:ext>
                  </a:extLst>
                </a:gridCol>
                <a:gridCol w="3399368">
                  <a:extLst>
                    <a:ext uri="{9D8B030D-6E8A-4147-A177-3AD203B41FA5}">
                      <a16:colId xmlns:a16="http://schemas.microsoft.com/office/drawing/2014/main" val="4222018098"/>
                    </a:ext>
                  </a:extLst>
                </a:gridCol>
              </a:tblGrid>
              <a:tr h="46516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dirty="0"/>
                        <a:t>S. No.</a:t>
                      </a:r>
                      <a:endParaRPr lang="en-US" sz="11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dirty="0"/>
                        <a:t>Key Area</a:t>
                      </a:r>
                      <a:endParaRPr lang="en-US" sz="11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b="1" dirty="0"/>
                        <a:t>Why Agile is Justified</a:t>
                      </a:r>
                      <a:endParaRPr lang="en-US" sz="1100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4353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1️⃣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Evolving Requirements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Agile allows adapting to frequent changes in customer expectations, banking regulations, and business goals.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4944712"/>
                  </a:ext>
                </a:extLst>
              </a:tr>
              <a:tr h="5800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2️⃣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Stakeholder Involvement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Enables close collaboration with business, compliance, and marketing for continuous feedback.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2963434"/>
                  </a:ext>
                </a:extLst>
              </a:tr>
              <a:tr h="44355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3️⃣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Incremental Delivery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High-priority features like biometric login or chatbot can be delivered early, improving time-to-market.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116694"/>
                  </a:ext>
                </a:extLst>
              </a:tr>
              <a:tr h="6312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4️⃣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Risk Mitigation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Continuous testing and review in short sprints reduce the risk of major failures.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7778485"/>
                  </a:ext>
                </a:extLst>
              </a:tr>
              <a:tr h="58002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5️⃣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User-Centric Design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Real user feedback can be quickly implemented, improving app usability and customer satisfaction.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9846505"/>
                  </a:ext>
                </a:extLst>
              </a:tr>
              <a:tr h="73356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6️⃣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Team Collaboration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Cross-functional Agile teams (IT, QA, Design, Business) work seamlessly and deliver faster.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6192830"/>
                  </a:ext>
                </a:extLst>
              </a:tr>
              <a:tr h="71650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7️⃣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Transparency &amp; Tracking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Agile tools provide real-time visibility into progress, cost, and productivity metrics.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204834"/>
                  </a:ext>
                </a:extLst>
              </a:tr>
              <a:tr h="106648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8️⃣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Continuous Improvement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100" dirty="0"/>
                        <a:t>Retrospectives after every sprint help identify what to improve in the next cycle.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95218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A98B-C4AA-9D69-51E0-44D246507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C7BA02-CBFD-4B70-FE29-BA03E70D6600}"/>
              </a:ext>
            </a:extLst>
          </p:cNvPr>
          <p:cNvSpPr txBox="1"/>
          <p:nvPr/>
        </p:nvSpPr>
        <p:spPr>
          <a:xfrm>
            <a:off x="-101599" y="-20844"/>
            <a:ext cx="967377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Justification for Agile in Enhancement Of Order Purchasing System Project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16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D12A8C-AE55-0ACC-0834-BD86316891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0304" y="147489"/>
            <a:ext cx="11849366" cy="6879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1400" dirty="0"/>
              <a:t>Required Resources – Detailed</a:t>
            </a:r>
          </a:p>
          <a:p>
            <a:pPr>
              <a:buNone/>
            </a:pPr>
            <a:r>
              <a:rPr lang="en-US" sz="1400" dirty="0"/>
              <a:t> People / Human Resources</a:t>
            </a:r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Business Analyst (BA):</a:t>
            </a:r>
            <a:r>
              <a:rPr lang="en-US" sz="1400" b="0" dirty="0">
                <a:ea typeface="+mn-lt"/>
                <a:cs typeface="+mn-lt"/>
              </a:rPr>
              <a:t> To gather requirements, define scope, create user stories, and coordinate with stakeholders.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Product Owner:</a:t>
            </a:r>
            <a:r>
              <a:rPr lang="en-US" sz="1400" b="0" dirty="0">
                <a:ea typeface="+mn-lt"/>
                <a:cs typeface="+mn-lt"/>
              </a:rPr>
              <a:t> To prioritize the product backlog, provide business vision, and validate sprint outcomes.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UI/UX Designer:</a:t>
            </a:r>
            <a:r>
              <a:rPr lang="en-US" sz="1400" b="0" dirty="0">
                <a:ea typeface="+mn-lt"/>
                <a:cs typeface="+mn-lt"/>
              </a:rPr>
              <a:t> To redesign user interfaces for improved accessibility and user satisfaction.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Mobile App Developers:</a:t>
            </a:r>
            <a:r>
              <a:rPr lang="en-US" sz="1400" b="0" dirty="0">
                <a:ea typeface="+mn-lt"/>
                <a:cs typeface="+mn-lt"/>
              </a:rPr>
              <a:t> To code and implement new features (e.g., biometric login, chatbots, dashboards) in both Android &amp; iOS platforms.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Backend Developers:</a:t>
            </a:r>
            <a:r>
              <a:rPr lang="en-US" sz="1400" b="0" dirty="0">
                <a:ea typeface="+mn-lt"/>
                <a:cs typeface="+mn-lt"/>
              </a:rPr>
              <a:t> To integrate APIs, order punching services, and database components.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Quality Assurance (QA) Testers:</a:t>
            </a:r>
            <a:r>
              <a:rPr lang="en-US" sz="1400" b="0" dirty="0">
                <a:ea typeface="+mn-lt"/>
                <a:cs typeface="+mn-lt"/>
              </a:rPr>
              <a:t> To perform unit, integration, regression, and UAT testing.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DevOps Engineer:</a:t>
            </a:r>
            <a:r>
              <a:rPr lang="en-US" sz="1400" b="0" dirty="0">
                <a:ea typeface="+mn-lt"/>
                <a:cs typeface="+mn-lt"/>
              </a:rPr>
              <a:t> To manage deployment, and environment configurations.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Scrum Master / Project Manager:</a:t>
            </a:r>
            <a:r>
              <a:rPr lang="en-US" sz="1400" b="0" dirty="0">
                <a:ea typeface="+mn-lt"/>
                <a:cs typeface="+mn-lt"/>
              </a:rPr>
              <a:t> To manage Agile ceremonies, resolve impediments, and track progress.</a:t>
            </a:r>
            <a:endParaRPr lang="en-US" sz="1400" dirty="0"/>
          </a:p>
          <a:p>
            <a:pPr indent="0">
              <a:buNone/>
            </a:pPr>
            <a:br>
              <a:rPr lang="en-US" dirty="0"/>
            </a:br>
            <a:endParaRPr lang="en-US" sz="1400" dirty="0"/>
          </a:p>
          <a:p>
            <a:pPr>
              <a:buNone/>
            </a:pPr>
            <a:r>
              <a:rPr lang="en-US" sz="1400" dirty="0"/>
              <a:t> Time</a:t>
            </a:r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Project Duration:</a:t>
            </a:r>
            <a:r>
              <a:rPr lang="en-US" sz="1400" b="0" dirty="0">
                <a:ea typeface="+mn-lt"/>
                <a:cs typeface="+mn-lt"/>
              </a:rPr>
              <a:t> 4–5 months</a:t>
            </a:r>
            <a:br>
              <a:rPr lang="en-US" sz="1400" b="0" dirty="0">
                <a:ea typeface="+mn-lt"/>
                <a:cs typeface="+mn-lt"/>
              </a:rPr>
            </a:br>
            <a:r>
              <a:rPr lang="en-US" sz="1400" b="0" dirty="0">
                <a:ea typeface="+mn-lt"/>
                <a:cs typeface="+mn-lt"/>
              </a:rPr>
              <a:t> (including planning, sprints, testing, UAT, and Go Live)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Sprint Cycle:</a:t>
            </a:r>
            <a:r>
              <a:rPr lang="en-US" sz="1400" b="0" dirty="0">
                <a:ea typeface="+mn-lt"/>
                <a:cs typeface="+mn-lt"/>
              </a:rPr>
              <a:t> 2 weeks per sprint × ~10 sprints</a:t>
            </a:r>
            <a:endParaRPr lang="en-US" sz="1400" dirty="0"/>
          </a:p>
          <a:p>
            <a:pPr>
              <a:buFont typeface="Arial"/>
              <a:buChar char="•"/>
            </a:pPr>
            <a:r>
              <a:rPr lang="en-US" sz="1400" dirty="0">
                <a:ea typeface="+mn-lt"/>
                <a:cs typeface="+mn-lt"/>
              </a:rPr>
              <a:t>Buffer Time:</a:t>
            </a:r>
            <a:r>
              <a:rPr lang="en-US" sz="1400" b="0" dirty="0">
                <a:ea typeface="+mn-lt"/>
                <a:cs typeface="+mn-lt"/>
              </a:rPr>
              <a:t> 2–3 weeks for post-launch stabilization and issue resolution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06847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B6A6B-80C3-3257-80BA-3AD900335B2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2346"/>
            <a:ext cx="11002700" cy="6662131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 Budget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Total Estimated Budget:</a:t>
            </a:r>
            <a:r>
              <a:rPr lang="en-US" b="0" dirty="0">
                <a:ea typeface="+mn-lt"/>
                <a:cs typeface="+mn-lt"/>
              </a:rPr>
              <a:t> ₹15,00,000 (INR)</a:t>
            </a:r>
            <a:endParaRPr lang="en-US" dirty="0"/>
          </a:p>
          <a:p>
            <a:pPr indent="0">
              <a:buNone/>
            </a:pPr>
            <a:r>
              <a:rPr lang="en-US" dirty="0"/>
              <a:t>Budget Breakdown: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Salaries / Consultant Fees: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For developers, BA, testers, designer – ₹9,00,000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Testing Tools &amp; Licenses: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Browser Stack, Selenium Grid – ₹50,000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UI/UX Tools: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Figma/Axure licenses – ₹20,000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API Services &amp; Hosting: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Cloud costs for testing and deployment (AWS/Azure) – ₹1,00,000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Third-party Integration: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Aadhaar API, analytics tool – ₹2,00,000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Training &amp; Documentation: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User manuals, end-user training sessions – ₹50,000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Miscellaneous &amp; Contingency:</a:t>
            </a:r>
            <a:br>
              <a:rPr lang="en-US" dirty="0">
                <a:ea typeface="+mn-lt"/>
                <a:cs typeface="+mn-lt"/>
              </a:rPr>
            </a:br>
            <a:r>
              <a:rPr lang="en-US" dirty="0">
                <a:ea typeface="+mn-lt"/>
                <a:cs typeface="+mn-lt"/>
              </a:rPr>
              <a:t> Risk buffer, compliance testing – ₹80,000</a:t>
            </a:r>
            <a:endParaRPr lang="en-US" dirty="0"/>
          </a:p>
          <a:p>
            <a:pPr indent="0"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 Tools &amp; Platforms</a:t>
            </a:r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Agile Project Management:</a:t>
            </a:r>
            <a:r>
              <a:rPr lang="en-US" b="0" dirty="0">
                <a:ea typeface="+mn-lt"/>
                <a:cs typeface="+mn-lt"/>
              </a:rPr>
              <a:t> Jira, Confluence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Design Tools:</a:t>
            </a:r>
            <a:r>
              <a:rPr lang="en-US" b="0" dirty="0">
                <a:ea typeface="+mn-lt"/>
                <a:cs typeface="+mn-lt"/>
              </a:rPr>
              <a:t> Axure RP for wireframes and prototypes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Testing Tools:</a:t>
            </a:r>
            <a:r>
              <a:rPr lang="en-US" b="0" dirty="0">
                <a:ea typeface="+mn-lt"/>
                <a:cs typeface="+mn-lt"/>
              </a:rPr>
              <a:t> Selenium, Postman, JMeter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>
                <a:ea typeface="+mn-lt"/>
                <a:cs typeface="+mn-lt"/>
              </a:rPr>
              <a:t>Communication Tools:</a:t>
            </a:r>
            <a:r>
              <a:rPr lang="en-US" b="0" dirty="0">
                <a:ea typeface="+mn-lt"/>
                <a:cs typeface="+mn-lt"/>
              </a:rPr>
              <a:t> Microsoft Teams, Slack, Zoom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B68C1-D50A-27E0-8A86-55FF9B013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30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F4161-389A-7CFB-BAD0-9519FB1208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212436"/>
            <a:ext cx="12030794" cy="616175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Risks and Dependencies – Detailed Key Points -</a:t>
            </a:r>
            <a:endParaRPr lang="en-US" dirty="0"/>
          </a:p>
          <a:p>
            <a:pPr>
              <a:buNone/>
            </a:pPr>
            <a:r>
              <a:rPr lang="en-US" dirty="0"/>
              <a:t>    1. </a:t>
            </a:r>
            <a:r>
              <a:rPr lang="en-US" b="1" dirty="0"/>
              <a:t>Integration Risk with SAP &amp; Legacy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Description:</a:t>
            </a:r>
            <a:r>
              <a:rPr lang="en-US" dirty="0"/>
              <a:t> </a:t>
            </a:r>
            <a:r>
              <a:rPr lang="en-US" b="0" dirty="0"/>
              <a:t>Real-time stock and pricing must sync with SAP; failure can halt order processing.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Impact:</a:t>
            </a:r>
            <a:r>
              <a:rPr lang="en-US" dirty="0"/>
              <a:t> </a:t>
            </a:r>
            <a:r>
              <a:rPr lang="en-US" b="0" dirty="0"/>
              <a:t>High (core functionality relies on SAP).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Mitigation:</a:t>
            </a:r>
            <a:r>
              <a:rPr lang="en-US" dirty="0"/>
              <a:t> </a:t>
            </a:r>
            <a:r>
              <a:rPr lang="en-US" b="0" dirty="0"/>
              <a:t>Use mock services for early testing, staggered integration, involve SAP experts from Sprint 1.</a:t>
            </a:r>
          </a:p>
          <a:p>
            <a:pPr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2. User Adoption Resistance</a:t>
            </a:r>
          </a:p>
          <a:p>
            <a:r>
              <a:rPr lang="en-US" dirty="0"/>
              <a:t>Description: </a:t>
            </a:r>
            <a:r>
              <a:rPr lang="en-US" b="0" dirty="0"/>
              <a:t>Dealers and field sales may resist shifting from manual order punching</a:t>
            </a:r>
            <a:r>
              <a:rPr lang="en-US" dirty="0"/>
              <a:t>.</a:t>
            </a:r>
          </a:p>
          <a:p>
            <a:r>
              <a:rPr lang="en-US" dirty="0"/>
              <a:t>Impact: </a:t>
            </a:r>
            <a:r>
              <a:rPr lang="en-US" b="0" dirty="0"/>
              <a:t>High (risk to business value).</a:t>
            </a:r>
          </a:p>
          <a:p>
            <a:r>
              <a:rPr lang="en-US" dirty="0"/>
              <a:t>Mitigation: </a:t>
            </a:r>
            <a:r>
              <a:rPr lang="en-US" b="0" dirty="0"/>
              <a:t>Conduct early UAT with selected users, provide multilingual training, offer phased rollout.</a:t>
            </a:r>
          </a:p>
          <a:p>
            <a:pPr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3. Performance on Mobile Devices</a:t>
            </a:r>
          </a:p>
          <a:p>
            <a:r>
              <a:rPr lang="en-US" dirty="0"/>
              <a:t>Description: </a:t>
            </a:r>
            <a:r>
              <a:rPr lang="en-US" b="0" dirty="0"/>
              <a:t>The app must work smoothly on low-end devices in rural/remote areas.</a:t>
            </a:r>
          </a:p>
          <a:p>
            <a:r>
              <a:rPr lang="en-US" dirty="0"/>
              <a:t>Impact: </a:t>
            </a:r>
            <a:r>
              <a:rPr lang="en-US" b="0" dirty="0"/>
              <a:t>Medium.</a:t>
            </a:r>
          </a:p>
          <a:p>
            <a:r>
              <a:rPr lang="en-US" dirty="0"/>
              <a:t>Mitigation: </a:t>
            </a:r>
            <a:r>
              <a:rPr lang="en-US" b="0" dirty="0"/>
              <a:t>Optimize UI/UX, test across devices and networks, use lightweight frontend technologies.</a:t>
            </a:r>
          </a:p>
          <a:p>
            <a:pPr marL="0" indent="0">
              <a:buNone/>
            </a:pPr>
            <a:r>
              <a:rPr lang="en-US" dirty="0"/>
              <a:t>     </a:t>
            </a:r>
          </a:p>
          <a:p>
            <a:pPr marL="0" indent="0">
              <a:buNone/>
            </a:pPr>
            <a:r>
              <a:rPr lang="en-US" dirty="0"/>
              <a:t>     4. Delayed Stakeholder Feedback</a:t>
            </a:r>
          </a:p>
          <a:p>
            <a:r>
              <a:rPr lang="en-US" dirty="0"/>
              <a:t>Description: </a:t>
            </a:r>
            <a:r>
              <a:rPr lang="en-US" b="0" dirty="0"/>
              <a:t>Late inputs from business users can block sprints or cause rework.</a:t>
            </a:r>
          </a:p>
          <a:p>
            <a:r>
              <a:rPr lang="en-US" dirty="0"/>
              <a:t>Impact: </a:t>
            </a:r>
            <a:r>
              <a:rPr lang="en-US" b="0" dirty="0"/>
              <a:t>Medium.</a:t>
            </a:r>
          </a:p>
          <a:p>
            <a:r>
              <a:rPr lang="en-US" dirty="0"/>
              <a:t>Mitigation: </a:t>
            </a:r>
            <a:r>
              <a:rPr lang="en-US" b="0" dirty="0"/>
              <a:t>Fix sprint review schedules, ensure Product Owner represents stakeholders, log all changes via backlog</a:t>
            </a:r>
            <a:r>
              <a:rPr lang="en-US" dirty="0"/>
              <a:t>.</a:t>
            </a:r>
          </a:p>
          <a:p>
            <a:pPr>
              <a:buFont typeface="Arial"/>
              <a:buChar char="•"/>
            </a:pPr>
            <a:endParaRPr lang="en-US" b="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D8542-137D-F527-BE68-A7C800006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45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ECD0A-CEBB-5FC6-D344-C2F17A3F36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57" y="316822"/>
            <a:ext cx="9164223" cy="654117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 5. Data Accuracy Issues</a:t>
            </a:r>
          </a:p>
          <a:p>
            <a:r>
              <a:rPr lang="en-US" dirty="0"/>
              <a:t>Description: </a:t>
            </a:r>
            <a:r>
              <a:rPr lang="en-US" b="0" dirty="0"/>
              <a:t>Inaccurate dealer master or legacy order data may cause misrouted orders</a:t>
            </a:r>
            <a:r>
              <a:rPr lang="en-US" dirty="0"/>
              <a:t>.</a:t>
            </a:r>
          </a:p>
          <a:p>
            <a:r>
              <a:rPr lang="en-US" dirty="0"/>
              <a:t>Impact: </a:t>
            </a:r>
            <a:r>
              <a:rPr lang="en-US" b="0" dirty="0"/>
              <a:t>High</a:t>
            </a:r>
            <a:r>
              <a:rPr lang="en-US" dirty="0"/>
              <a:t>.</a:t>
            </a:r>
          </a:p>
          <a:p>
            <a:r>
              <a:rPr lang="en-US" dirty="0"/>
              <a:t>Mitigation: </a:t>
            </a:r>
            <a:r>
              <a:rPr lang="en-US" b="0" dirty="0"/>
              <a:t>Data cleansing and validation scripts, MDM team involvement, sandbox testing</a:t>
            </a:r>
            <a:r>
              <a:rPr lang="en-US" dirty="0"/>
              <a:t>.</a:t>
            </a:r>
          </a:p>
          <a:p>
            <a:pPr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6. Security &amp; Compliance Concerns</a:t>
            </a:r>
          </a:p>
          <a:p>
            <a:r>
              <a:rPr lang="en-US" dirty="0"/>
              <a:t>Description: </a:t>
            </a:r>
            <a:r>
              <a:rPr lang="en-US" b="0" dirty="0"/>
              <a:t>Exposing dealer and order data via mobile/web may trigger compliance risks</a:t>
            </a:r>
            <a:r>
              <a:rPr lang="en-US" dirty="0"/>
              <a:t>.</a:t>
            </a:r>
          </a:p>
          <a:p>
            <a:r>
              <a:rPr lang="en-US" dirty="0"/>
              <a:t>Impact: </a:t>
            </a:r>
            <a:r>
              <a:rPr lang="en-US" b="0" dirty="0"/>
              <a:t>High.</a:t>
            </a:r>
          </a:p>
          <a:p>
            <a:r>
              <a:rPr lang="en-US" dirty="0"/>
              <a:t>Mitigation: </a:t>
            </a:r>
            <a:r>
              <a:rPr lang="en-US" b="0" dirty="0"/>
              <a:t>Role-based access, encryption, data masking, and InfoSec review before go-live.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7. 3rd Party Service Dependencies</a:t>
            </a:r>
          </a:p>
          <a:p>
            <a:r>
              <a:rPr lang="en-US" dirty="0"/>
              <a:t>Description: </a:t>
            </a:r>
            <a:r>
              <a:rPr lang="en-US" b="0" dirty="0"/>
              <a:t>SMS/email gateways and cloud platforms are critical for alerts and uptime</a:t>
            </a:r>
            <a:r>
              <a:rPr lang="en-US" dirty="0"/>
              <a:t>.</a:t>
            </a:r>
          </a:p>
          <a:p>
            <a:r>
              <a:rPr lang="en-US" dirty="0"/>
              <a:t>Impact: </a:t>
            </a:r>
            <a:r>
              <a:rPr lang="en-US" b="0" dirty="0"/>
              <a:t>Medium</a:t>
            </a:r>
            <a:r>
              <a:rPr lang="en-US" dirty="0"/>
              <a:t>.</a:t>
            </a:r>
          </a:p>
          <a:p>
            <a:r>
              <a:rPr lang="en-US" dirty="0"/>
              <a:t>Mitigation: </a:t>
            </a:r>
            <a:r>
              <a:rPr lang="en-US" b="0" dirty="0"/>
              <a:t>Choose SLAs-backed vendors, have secondary providers or fallback notifications.</a:t>
            </a:r>
          </a:p>
          <a:p>
            <a:pPr indent="0">
              <a:buNone/>
            </a:pP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 8 Scope Creep from Continuous Enhancements</a:t>
            </a:r>
          </a:p>
          <a:p>
            <a:r>
              <a:rPr lang="en-US" dirty="0"/>
              <a:t>Description: </a:t>
            </a:r>
            <a:r>
              <a:rPr lang="en-US" b="0" dirty="0"/>
              <a:t>Constant new feature requests may delay MVP delivery</a:t>
            </a:r>
            <a:r>
              <a:rPr lang="en-US" dirty="0"/>
              <a:t>.</a:t>
            </a:r>
          </a:p>
          <a:p>
            <a:r>
              <a:rPr lang="en-US" dirty="0"/>
              <a:t>Impact: </a:t>
            </a:r>
            <a:r>
              <a:rPr lang="en-US" b="0" dirty="0"/>
              <a:t>Medium</a:t>
            </a:r>
            <a:r>
              <a:rPr lang="en-US" dirty="0"/>
              <a:t>.</a:t>
            </a:r>
          </a:p>
          <a:p>
            <a:r>
              <a:rPr lang="en-US" dirty="0"/>
              <a:t>Mitigation: </a:t>
            </a:r>
            <a:r>
              <a:rPr lang="en-US" b="0" dirty="0"/>
              <a:t>Apply </a:t>
            </a:r>
            <a:r>
              <a:rPr lang="en-US" b="0" dirty="0" err="1"/>
              <a:t>MoSCoW</a:t>
            </a:r>
            <a:r>
              <a:rPr lang="en-US" b="0" dirty="0"/>
              <a:t> prioritization, lock MVP scope, backlog future enhancements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8DD499-C9B7-C4C6-DCBA-12B7507F1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9746" y="6384800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045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7B52831-0916-294C-0ACB-9774B9805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4151" r="18577"/>
          <a:stretch/>
        </p:blipFill>
        <p:spPr>
          <a:xfrm flipH="1">
            <a:off x="0" y="0"/>
            <a:ext cx="51816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82E216E-9EE0-9D3F-D692-083F575A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515" y="374090"/>
            <a:ext cx="5057104" cy="3624984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F398FDD-E639-CF6A-B875-443655F2B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1514" y="4172989"/>
            <a:ext cx="5057103" cy="2519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Regards – Kanika Jagtap</a:t>
            </a:r>
          </a:p>
          <a:p>
            <a:r>
              <a:rPr lang="en-US" dirty="0"/>
              <a:t>7772877192</a:t>
            </a:r>
          </a:p>
          <a:p>
            <a:r>
              <a:rPr lang="en-US" dirty="0"/>
              <a:t>kjo752016@gmail.com</a:t>
            </a:r>
          </a:p>
        </p:txBody>
      </p:sp>
    </p:spTree>
    <p:extLst>
      <p:ext uri="{BB962C8B-B14F-4D97-AF65-F5344CB8AC3E}">
        <p14:creationId xmlns:p14="http://schemas.microsoft.com/office/powerpoint/2010/main" val="76993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74D05E-8A36-8D9F-519E-DB514A69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31" y="395668"/>
            <a:ext cx="9332989" cy="782515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000" b="1" dirty="0"/>
              <a:t>Situation</a:t>
            </a:r>
            <a:br>
              <a:rPr lang="en-US" sz="1000" dirty="0"/>
            </a:br>
            <a:r>
              <a:rPr lang="en-US" sz="1100" dirty="0"/>
              <a:t>Ultratech cement Ltd has been manually doing many process which is very hectic plus time consuming and wasting of Resources</a:t>
            </a:r>
            <a:br>
              <a:rPr lang="en-US" sz="1100" dirty="0"/>
            </a:br>
            <a:r>
              <a:rPr lang="en-US" sz="1100" dirty="0"/>
              <a:t>These are some common Reasons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79BCB08-2DC5-52EF-12CC-E0CA52DE3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B2EE71-A113-358D-F5C9-B4F98B24F1E7}"/>
              </a:ext>
            </a:extLst>
          </p:cNvPr>
          <p:cNvSpPr/>
          <p:nvPr/>
        </p:nvSpPr>
        <p:spPr>
          <a:xfrm>
            <a:off x="290146" y="1389185"/>
            <a:ext cx="6989885" cy="50291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1. Lack of Automation in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Manual data entry, reporting, and monitoring processes increase labor time.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2. Inefficient Documentation and Record-Keeping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Paper-based records are prone to errors, misplacement, and duplication. Difficult to access real-time data for decision-making.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3. Time Delays in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Manual coordination between departments  leads to delays. Decisions take longer due to a lack of centralized digital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4. Over-Reliance on Human Labor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Increases chances of error, fatigue, and inconsistency. Skilled labor might be doing routine, low-value tasks instead of strategic 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5. Inefficient Supply Chain and Inventory Management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Manual stock checks and order tracking can result in overstocking. Wastage due to poor monitoring of raw materials.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021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6FD5F-786B-1974-5F47-94CA02CFA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06"/>
            <a:ext cx="5181600" cy="802543"/>
          </a:xfrm>
        </p:spPr>
        <p:txBody>
          <a:bodyPr>
            <a:normAutofit/>
          </a:bodyPr>
          <a:lstStyle/>
          <a:p>
            <a:r>
              <a:rPr lang="en-US" dirty="0"/>
              <a:t>       Problems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7AEB53-0D25-00BA-13E5-D853FCDD1D1D}"/>
              </a:ext>
            </a:extLst>
          </p:cNvPr>
          <p:cNvSpPr txBox="1"/>
          <p:nvPr/>
        </p:nvSpPr>
        <p:spPr>
          <a:xfrm>
            <a:off x="1642106" y="816198"/>
            <a:ext cx="1031543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002405E-01B8-23B7-DDAB-EE35E91F6005}"/>
              </a:ext>
            </a:extLst>
          </p:cNvPr>
          <p:cNvSpPr/>
          <p:nvPr/>
        </p:nvSpPr>
        <p:spPr>
          <a:xfrm>
            <a:off x="2157483" y="808149"/>
            <a:ext cx="9284677" cy="58740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1. Time-Consuming Process-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Orders had to be manually recorded and processed through phone calls, emails, or paper forms. Sales and dispatch teams spent excessive time entering data into spreadsheets or registers.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2. High Error Rate-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Manual data entry often led to incorrect product codes, quantities, customer details, or delivery addresses. Errors caused delays, wrong deliveries, or reprocessing.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3. Duplicate or Lost Orders-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Without centralized records, the same order could be entered multiple times, or missed entirely. Manual logs lacked version control and audit trails.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8. No Data Analytics or Reporting-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Managers couldn't analyze order trends, region-wise performance, or dealer behavior efficiently. Forecasting and planning became guesswork rather than data-driven.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9. Overdependence on Individuals-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If a salesperson or logistics manager was unavailable, order processing could stall. No centralized system meant poor business continuity.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160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DD59383-E6CD-CF57-B9CF-5820B1CE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25" y="172490"/>
            <a:ext cx="7074479" cy="972941"/>
          </a:xfrm>
        </p:spPr>
        <p:txBody>
          <a:bodyPr/>
          <a:lstStyle/>
          <a:p>
            <a:r>
              <a:rPr lang="en-US" dirty="0"/>
              <a:t>Opportunity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13E7ACD-B4E2-2A3E-D8E8-2037CE420CBA}"/>
              </a:ext>
            </a:extLst>
          </p:cNvPr>
          <p:cNvSpPr/>
          <p:nvPr/>
        </p:nvSpPr>
        <p:spPr>
          <a:xfrm>
            <a:off x="606669" y="1145431"/>
            <a:ext cx="7851531" cy="54160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1. Real-Time Order Processing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Automation enables instant order punching, validation, and confirmation.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Reduces delays caused by manual approvals and coordination.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2. Dealer Self-Service Portal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Dealers can place orders directly through a web/mobile app.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Reduces dependency on sales representatives and improves dealer experience.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3. Accurate and Consistent Data Entry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Automated systems reduce human errors in product selection, quantity, and pricing.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Standardized formats ensure consistency across all regions and channels.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4. Automated Invoicing and Dispatch Planning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Once the order is confirmed, the system can auto-generate invoices and schedule dispatch.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Reduces time between order receipt and delivery.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5. Mobile Integration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Field sales teams and dealers can use mobile apps to punch and track orders on the go.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Enhances flexibility and responsiveness.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1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08221-C29B-07A3-B569-B8B466B10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14" y="129101"/>
            <a:ext cx="5905486" cy="829262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  <a:highlight>
                  <a:srgbClr val="C0C0C0"/>
                </a:highlight>
              </a:rPr>
              <a:t>Purpose Statement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7168B1-0B85-ECDA-8E0D-4EBEF41D9CDB}"/>
              </a:ext>
            </a:extLst>
          </p:cNvPr>
          <p:cNvSpPr/>
          <p:nvPr/>
        </p:nvSpPr>
        <p:spPr>
          <a:xfrm>
            <a:off x="263769" y="1178169"/>
            <a:ext cx="6567854" cy="51962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The purpose of this project is to study, choose, and set up a new digital order punching system for UltraTech Cement Ltd.</a:t>
            </a:r>
            <a:b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This system will help dealers and sales teams place orders quickly and easily, without needing to rely on phone calls, emails, or paper forms.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The main goals are: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To make order placement faster and simpler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To reduce mistakes caused by manual 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To keep everyone updated with real-time order status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To connect the system with inventory and billing so everything works smoothly together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To improve the overall experience for dealers and employees”.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560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D586-3F7C-3202-E4F4-1F65B9A7D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365125"/>
            <a:ext cx="10363201" cy="661982"/>
          </a:xfrm>
        </p:spPr>
        <p:txBody>
          <a:bodyPr/>
          <a:lstStyle/>
          <a:p>
            <a:r>
              <a:rPr lang="en-US" dirty="0"/>
              <a:t>Project Objective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4FFC83-A1E8-FCEA-2C47-38C5ADAEA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0988B9-4728-F91A-A511-09D48E577A46}"/>
              </a:ext>
            </a:extLst>
          </p:cNvPr>
          <p:cNvSpPr/>
          <p:nvPr/>
        </p:nvSpPr>
        <p:spPr>
          <a:xfrm>
            <a:off x="1723292" y="1143000"/>
            <a:ext cx="4985239" cy="47390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 Select the best digital solution based on the company’s needs, process requirements, and system design.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 Build and test a working version (prototype) of the system to ensure it meets expectations.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 Make it easy for dealers and sales teams to place orders online through a simple and user-friendly platform.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 Connect the system with existing tools like inventory, billing, and dispatch to ensure smooth operations.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 Save time and reduce errors by automating approvals, tracking, and notifications during the order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1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995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B0AE-5ADD-1975-6BDD-38608925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40" y="-215446"/>
            <a:ext cx="11358639" cy="1229969"/>
          </a:xfrm>
        </p:spPr>
        <p:txBody>
          <a:bodyPr/>
          <a:lstStyle/>
          <a:p>
            <a:r>
              <a:rPr lang="en-US" dirty="0"/>
              <a:t>Success Criteria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7E5DB-AFB6-9088-87C9-1F671C0B0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EABB6-07DC-46E8-9B57-56EC44A396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DC6581-B72E-9025-29E7-BC356DA1C997}"/>
              </a:ext>
            </a:extLst>
          </p:cNvPr>
          <p:cNvSpPr/>
          <p:nvPr/>
        </p:nvSpPr>
        <p:spPr>
          <a:xfrm>
            <a:off x="1776047" y="837623"/>
            <a:ext cx="8080130" cy="555673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1.  Better Access to Order Records and Information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After implementation, all order details (customer info, forms, invoices, delivery status) should be available in one central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Staff and dealers should be able to quickly find past and current orders without searching through paper files or emails.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2.  Faster System Performance with Minimal Downtime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The system should be up and running almost all the time (high uptime).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When someone places or checks an order, the system should respond within a few seconds—no long loading or delays.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3. Reliable and Smooth End-to-End Order Flow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The full order process—from entry to delivery tracking—should run without manual intervention or errors.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Each step (punching → approval → dispatch) should be clearly tracked in the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4.  Successful Testing in Each Phase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During the Testing phase, the system should pass all functional and user acceptance tests with minimal bugs.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The final solution should match the original design and requirements.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5.  User Satisfaction and Adoption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After rollout, dealers and employees should prefer the new system over the manual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enorite"/>
                <a:ea typeface="+mn-ea"/>
                <a:cs typeface="+mn-cs"/>
              </a:rPr>
              <a:t>Positive feedback, ease of use, and fewer support requests will indicate success.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enorite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113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26637-007F-EC9E-F644-AAFBA0900F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503" y="1260251"/>
            <a:ext cx="10452061" cy="45091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Agile methodology is best suited for this project due to its </a:t>
            </a:r>
            <a:r>
              <a:rPr lang="en-US" b="1" dirty="0">
                <a:ea typeface="+mn-lt"/>
                <a:cs typeface="+mn-lt"/>
              </a:rPr>
              <a:t>iterative development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1" dirty="0">
                <a:ea typeface="+mn-lt"/>
                <a:cs typeface="+mn-lt"/>
              </a:rPr>
              <a:t>frequent feedback loops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b="1" dirty="0">
                <a:ea typeface="+mn-lt"/>
                <a:cs typeface="+mn-lt"/>
              </a:rPr>
              <a:t>quick delivery of working features</a:t>
            </a:r>
            <a:r>
              <a:rPr lang="en-US" dirty="0">
                <a:ea typeface="+mn-lt"/>
                <a:cs typeface="+mn-lt"/>
              </a:rPr>
              <a:t>, and </a:t>
            </a:r>
            <a:r>
              <a:rPr lang="en-US" b="1" dirty="0">
                <a:ea typeface="+mn-lt"/>
                <a:cs typeface="+mn-lt"/>
              </a:rPr>
              <a:t>flexibility to accommodate change</a:t>
            </a:r>
            <a:r>
              <a:rPr lang="en-US" dirty="0">
                <a:ea typeface="+mn-lt"/>
                <a:cs typeface="+mn-lt"/>
              </a:rPr>
              <a:t>. Here's a structured plan to execute this enhancement project using Agile:</a:t>
            </a:r>
          </a:p>
          <a:p>
            <a:endParaRPr lang="en-US" dirty="0"/>
          </a:p>
          <a:p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D930B-FB1B-543D-6828-8C31F30B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" y="6246254"/>
            <a:ext cx="631065" cy="296214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BC38A7-97B0-DF32-08DE-328FE9F40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453" y="446312"/>
            <a:ext cx="6047038" cy="642257"/>
          </a:xfrm>
        </p:spPr>
        <p:txBody>
          <a:bodyPr>
            <a:normAutofit/>
          </a:bodyPr>
          <a:lstStyle/>
          <a:p>
            <a:r>
              <a:rPr lang="en-US" dirty="0"/>
              <a:t>Agile Model/ Approach </a:t>
            </a:r>
          </a:p>
        </p:txBody>
      </p:sp>
    </p:spTree>
    <p:extLst>
      <p:ext uri="{BB962C8B-B14F-4D97-AF65-F5344CB8AC3E}">
        <p14:creationId xmlns:p14="http://schemas.microsoft.com/office/powerpoint/2010/main" val="1517447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6FED4-49D3-0D35-EAC7-5F15BEDB67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328917"/>
            <a:ext cx="11156647" cy="62146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400" b="1" dirty="0"/>
          </a:p>
          <a:p>
            <a:pPr marL="342900" indent="-342900">
              <a:buAutoNum type="arabicPeriod"/>
            </a:pPr>
            <a:r>
              <a:rPr lang="en-US" b="1" dirty="0"/>
              <a:t>Agile Project Setup -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222B4-3B69-BFF7-3051-1C8825543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CC6BF46-32BC-355C-3190-783212D6D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337372"/>
              </p:ext>
            </p:extLst>
          </p:nvPr>
        </p:nvGraphicFramePr>
        <p:xfrm>
          <a:off x="1136073" y="1222279"/>
          <a:ext cx="10446911" cy="457441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169089">
                  <a:extLst>
                    <a:ext uri="{9D8B030D-6E8A-4147-A177-3AD203B41FA5}">
                      <a16:colId xmlns:a16="http://schemas.microsoft.com/office/drawing/2014/main" val="2119386867"/>
                    </a:ext>
                  </a:extLst>
                </a:gridCol>
                <a:gridCol w="5277822">
                  <a:extLst>
                    <a:ext uri="{9D8B030D-6E8A-4147-A177-3AD203B41FA5}">
                      <a16:colId xmlns:a16="http://schemas.microsoft.com/office/drawing/2014/main" val="1862520365"/>
                    </a:ext>
                  </a:extLst>
                </a:gridCol>
              </a:tblGrid>
              <a:tr h="43378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Activity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Details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4771443"/>
                  </a:ext>
                </a:extLst>
              </a:tr>
              <a:tr h="7886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Project Visioning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Smart Order Punching System (SOPS) – A Digital Ordering Transformation for UltraTech Cement Ltd.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732153"/>
                  </a:ext>
                </a:extLst>
              </a:tr>
              <a:tr h="1117314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Form the Scrum Team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Include: Product Owner (PO), Scrum Master, Development Team, UI/UX Designer, QA, and Business Analyst.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0754516"/>
                  </a:ext>
                </a:extLst>
              </a:tr>
              <a:tr h="14459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Create Product Backlog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BA creates and prioritizes user stories based on pain points and feature needs (e.g., “As a field agent, I want offline access so I can use the app in rural areas”).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971411"/>
                  </a:ext>
                </a:extLst>
              </a:tr>
              <a:tr h="78869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Sprint Planning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Define sprint duration (typically 2 weeks) and finalize deliverables for Sprint 1.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59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82741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_win32_SL_V9" id="{8502042B-488E-4F33-AD20-77B40A1BC1AA}" vid="{A90C26AF-23CA-48C5-BFF9-84DC7B1C91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68EFD9E-464D-4A64-8503-21EC026015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33F63F-9110-40E7-9727-485934F415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B53FD5-8F3E-4406-8404-9F78B5E6376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2405</Words>
  <Application>Microsoft Office PowerPoint</Application>
  <PresentationFormat>Widescreen</PresentationFormat>
  <Paragraphs>275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Tenorite</vt:lpstr>
      <vt:lpstr>Custom</vt:lpstr>
      <vt:lpstr>BY – KANIKA JAGTAP          25.07.2025    </vt:lpstr>
      <vt:lpstr>Situation Ultratech cement Ltd has been manually doing many process which is very hectic plus time consuming and wasting of Resources These are some common Reasons</vt:lpstr>
      <vt:lpstr>       Problems</vt:lpstr>
      <vt:lpstr>Opportunity</vt:lpstr>
      <vt:lpstr>Purpose Statement</vt:lpstr>
      <vt:lpstr>Project Objective</vt:lpstr>
      <vt:lpstr>Success Criteria </vt:lpstr>
      <vt:lpstr>Agile Model/ Approach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Kanika Jagtap</dc:creator>
  <cp:lastModifiedBy>KANIKA JAGTAP</cp:lastModifiedBy>
  <cp:revision>648</cp:revision>
  <dcterms:created xsi:type="dcterms:W3CDTF">2025-05-27T07:21:16Z</dcterms:created>
  <dcterms:modified xsi:type="dcterms:W3CDTF">2025-07-24T21:42:57Z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