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67" r:id="rId4"/>
    <p:sldId id="258" r:id="rId5"/>
    <p:sldId id="272" r:id="rId6"/>
    <p:sldId id="263" r:id="rId7"/>
    <p:sldId id="260" r:id="rId8"/>
    <p:sldId id="259" r:id="rId9"/>
    <p:sldId id="262" r:id="rId10"/>
    <p:sldId id="264" r:id="rId11"/>
    <p:sldId id="268" r:id="rId12"/>
    <p:sldId id="269" r:id="rId13"/>
    <p:sldId id="265" r:id="rId14"/>
    <p:sldId id="270" r:id="rId15"/>
    <p:sldId id="273" r:id="rId16"/>
    <p:sldId id="274" r:id="rId17"/>
    <p:sldId id="271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447" autoAdjust="0"/>
  </p:normalViewPr>
  <p:slideViewPr>
    <p:cSldViewPr snapToGrid="0">
      <p:cViewPr>
        <p:scale>
          <a:sx n="70" d="100"/>
          <a:sy n="70" d="100"/>
        </p:scale>
        <p:origin x="53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394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6970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7405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635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445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3033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469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134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287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607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89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5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539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914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518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683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527F3-7DA3-4270-A994-D693240191A1}" type="datetimeFigureOut">
              <a:rPr lang="en-IN" smtClean="0"/>
              <a:t>20-07-2025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B2F60E-73B7-4916-A684-9C9CA5BA7E3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119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41CE-8DBE-6FCA-3BF8-CAF976C046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Project Title: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College Event Management Application (EMA)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3B730E-B6E1-1100-EC64-05C636E56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9319758" cy="1126283"/>
          </a:xfrm>
        </p:spPr>
        <p:txBody>
          <a:bodyPr>
            <a:normAutofit lnSpcReduction="10000"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Prepared By: Isha Joshi                 Methodology Used: Waterfall Model      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Presentation Date: 27/07/2025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2010669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4784-418C-CDD4-21DE-591AEB056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053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AC748D-C2FD-9CE7-8F5B-11C0E23DF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620" y="1950720"/>
            <a:ext cx="8915400" cy="37782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People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Team Members: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Event Portfolio Representatives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Faculty Coordinator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 Organizer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Support Team (Internal Tech Staff)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Roles Include: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Requirement Definition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Design Approval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Testing, Feedback &amp; Deployment Assistance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518314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E21790-16E1-467E-7A7B-13A60C3D0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4733" y="1310640"/>
            <a:ext cx="8915400" cy="4368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Time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Estimated Implementation Duration: 2 Months (Includes planning, design, development, testing, training and deployment)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3. Budget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54AD795-0DFD-7076-2FF9-02BF87448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153248"/>
              </p:ext>
            </p:extLst>
          </p:nvPr>
        </p:nvGraphicFramePr>
        <p:xfrm>
          <a:off x="2589213" y="2979420"/>
          <a:ext cx="8915400" cy="21945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730130019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41132742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Allocation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932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Hardware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₹2,000.00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2388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Software Tools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45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Materials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3115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Misc.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₹500.00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1601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Estimated Cost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₹5,000.00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4580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91386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D777F6-4C97-7170-4A80-6F4EE3E23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013" y="1539875"/>
            <a:ext cx="8915400" cy="37782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4. Other Resources</a:t>
            </a:r>
          </a:p>
          <a:p>
            <a:pPr marL="0" indent="0">
              <a:buNone/>
            </a:pP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Third-party software evaluations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Site visits to peer institutions for process mapping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Dataquest reports or templates for best practices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2944716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0E75D-C355-8C84-F124-9F39E3592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3685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4C46B9B-26D5-41B5-9329-CDD457616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1954"/>
            <a:ext cx="8915400" cy="4769485"/>
          </a:xfrm>
        </p:spPr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Identified Risks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C9A5406-4468-525A-F440-5E4DA90BA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07138"/>
              </p:ext>
            </p:extLst>
          </p:nvPr>
        </p:nvGraphicFramePr>
        <p:xfrm>
          <a:off x="2589213" y="2202180"/>
          <a:ext cx="8915400" cy="34747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50449059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31256134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Description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07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manual system has been used for over N years 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is intuitive to faculty and staff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Resistance to change; preference for known workflows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254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transition may face low initial adoption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and onboarding effort may be underestimated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5547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clear cost justification in terms of </a:t>
                      </a:r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ease of use, quality of information, and speed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Management may struggle to see tangible ROI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6528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Accessibility and support improvements are hard to quantify upfront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 to prove long-term efficiency gains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0218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684393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6738-1F2D-F270-5764-308EF1761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133E307-23BE-112B-2A2B-287CA61EC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3778250"/>
          </a:xfrm>
        </p:spPr>
        <p:txBody>
          <a:bodyPr/>
          <a:lstStyle/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Stakeholder willingness to adopt new processes and tools</a:t>
            </a:r>
          </a:p>
          <a:p>
            <a:pPr marL="457200" lvl="1" indent="0" fontAlgn="base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Active participation of IT support during deployment and training</a:t>
            </a:r>
          </a:p>
          <a:p>
            <a:pPr marL="457200" lvl="1" indent="0" fontAlgn="base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Availability of college infrastructure (Wi-Fi, systems, admin access)</a:t>
            </a:r>
          </a:p>
          <a:p>
            <a:pPr marL="457200" lvl="1" indent="0" fontAlgn="base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base"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Clear documentation for future maintenance and user self-support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36646313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84A07-322A-62D7-0D71-B6BF8B03B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829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8ED9A-5405-F08E-5383-A5546CCB9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584" y="1422400"/>
            <a:ext cx="9602788" cy="5130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Project Vision: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digitalize the event planning process, simplify stakeholder coordination, and minimize manual effort in organizing college functions.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Problem We Solve: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Manual event planning is slow and requires synchronous participation from all stakeholders.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Physical documents, meetings, and notices lead to time loss and scheduling conflicts.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EMA Helps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Automates event proposals, approvals, registrations, and student suggestions.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transparent tracking, faster decision-making, and digital access for students and faculty.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Success Looks Like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60% reduction in planning time.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Improved event visibility and participation.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Seamless integration with academic calendars, avoiding clashes.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Centralized documentation and report generation.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7840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3313-B1B8-4377-76BA-A8A98539D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Deliverables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F37247-2F17-52D9-2CE4-51B9C04480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03071"/>
              </p:ext>
            </p:extLst>
          </p:nvPr>
        </p:nvGraphicFramePr>
        <p:xfrm>
          <a:off x="3042789" y="2133600"/>
          <a:ext cx="8008248" cy="377824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330579">
                  <a:extLst>
                    <a:ext uri="{9D8B030D-6E8A-4147-A177-3AD203B41FA5}">
                      <a16:colId xmlns:a16="http://schemas.microsoft.com/office/drawing/2014/main" val="1658149328"/>
                    </a:ext>
                  </a:extLst>
                </a:gridCol>
                <a:gridCol w="4677669">
                  <a:extLst>
                    <a:ext uri="{9D8B030D-6E8A-4147-A177-3AD203B41FA5}">
                      <a16:colId xmlns:a16="http://schemas.microsoft.com/office/drawing/2014/main" val="777802029"/>
                    </a:ext>
                  </a:extLst>
                </a:gridCol>
              </a:tblGrid>
              <a:tr h="3285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Deliverable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IN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3814613023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 Registration Module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Collects student details, event name, academic level, and date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2752599282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Proposal &amp; Approval Module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Enables faculty coordinators to review, approve, and schedule events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177555634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Calendar Dashboard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Displays approved events with time, venue, and coordination info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2258991841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Notice System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Replaces printed notices with digital alerts and announcements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3550207088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Feedback &amp; Suggestion Portal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Captures student input digitally, replaces physical suggestion box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3128584017"/>
                  </a:ext>
                </a:extLst>
              </a:tr>
              <a:tr h="574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MoM &amp; Reports Generator</a:t>
                      </a:r>
                    </a:p>
                  </a:txBody>
                  <a:tcPr marL="82136" marR="82136" marT="41068" marB="4106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Generates printable Meeting Minutes and event-wise participation logs</a:t>
                      </a:r>
                    </a:p>
                  </a:txBody>
                  <a:tcPr marL="82136" marR="82136" marT="41068" marB="41068" anchor="ctr"/>
                </a:tc>
                <a:extLst>
                  <a:ext uri="{0D108BD9-81ED-4DB2-BD59-A6C34878D82A}">
                    <a16:rowId xmlns:a16="http://schemas.microsoft.com/office/drawing/2014/main" val="835129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192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BABED-B92C-9026-2C57-5E47F7BB0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519DA7-A766-7A93-9B67-2E77CBE78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52320"/>
            <a:ext cx="8993187" cy="465328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Project Sponsor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Dr. R.G. Ingle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Designation: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Principal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Role: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Approves overall project scope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strategic guidance and stakeholder alignment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Endorses budget, resources and post-deployment reviews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Project Manager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Isha Joshi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Designation: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Business Analyst / Project Lead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Role: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Oversees requirement gathering, design, and documentation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Coordinates with technical team and stakeholders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Manages timeline, testing, and delivery milestones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6937524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4FA0-7722-497C-8602-F6476545F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784F94-CA3E-C8C1-D526-2BB01E1B4A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89212" y="3283747"/>
            <a:ext cx="786625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event management is inefficient and outdated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EMA digitizes planning, registration and reporting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Applies structured Waterfall methodology for transparency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Stakeholders benefit from reduced overhead and improved coordination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Ready for deployment before major college events begin</a:t>
            </a:r>
          </a:p>
        </p:txBody>
      </p:sp>
    </p:spTree>
    <p:extLst>
      <p:ext uri="{BB962C8B-B14F-4D97-AF65-F5344CB8AC3E}">
        <p14:creationId xmlns:p14="http://schemas.microsoft.com/office/powerpoint/2010/main" val="366414887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80458-2911-74BE-D040-7C133046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639" y="443475"/>
            <a:ext cx="8911687" cy="1280890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– Why EMA Was Needed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B7BCC79-F7CC-7764-EDB4-42FB79516C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29639" y="1990141"/>
            <a:ext cx="89116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Current Situation: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Events organized manually through repeated meetings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Physical permission from principal and staff coordination delays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Time-consuming notice printing and physical suggestion box usage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Academic schedules get disrupted due to inefficient planning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Requires all portfolio members to be physically present for approval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Problem: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High dependency on physical logistics and paperwork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Lack of centralized communication or real-time status tracking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Difficulty in gathering accurate student feedback before finalizing events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Risk of scheduling conflicts with academic calendar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digital trail for approvals, registrations, or reports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 documentation and budget planning are manual and prone to errors</a:t>
            </a:r>
          </a:p>
        </p:txBody>
      </p:sp>
    </p:spTree>
    <p:extLst>
      <p:ext uri="{BB962C8B-B14F-4D97-AF65-F5344CB8AC3E}">
        <p14:creationId xmlns:p14="http://schemas.microsoft.com/office/powerpoint/2010/main" val="28338919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6B767-0220-1AF6-A551-E2EA0455D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B6C50-CB43-2564-9E32-2B78A0E9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a centralized platform to digitize event planning and execution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faculty and coordinators to approve proposals anytime, remotely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 students to register and give feedback online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Auto-generate notices and event updates on digital boards or dashboards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events with real-time clash detection against curriculum timelines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digital MoM and budget records with version control</a:t>
            </a: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Courier New" panose="02070309020205020404" pitchFamily="49" charset="0"/>
              <a:buChar char="o"/>
              <a:tabLst/>
            </a:pPr>
            <a:r>
              <a:rPr lang="en-US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Generate event-wise participation and feedback reports for analysis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21771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0C331-639B-96D8-59DE-5C374E263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565" y="502190"/>
            <a:ext cx="8911687" cy="65605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Purpose Statement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23271-D2C5-D5DD-D41D-E83CCB745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760" y="1757680"/>
            <a:ext cx="10027920" cy="1788160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To design and implement a digital platform that simplifies event registration, scheduling, approval and reporting for college staff and students.</a:t>
            </a:r>
          </a:p>
          <a:p>
            <a:pPr marL="0" indent="0"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8546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DE2B-5CFC-1BE2-CB01-28D72DA5B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893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2B8E4-DEF3-E308-E4A2-FFA0E8CD1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440"/>
            <a:ext cx="8915400" cy="46939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 Selection</a:t>
            </a:r>
            <a:endParaRPr lang="en-US" altLang="en-U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Select the most suitable solution based on defined design criteria, user needs, and college requirements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Solution Prototyping &amp; Testing</a:t>
            </a:r>
            <a:endParaRPr lang="en-US" altLang="en-U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Develop mockups and wireframes to validate functionality before full-scale implementation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Conduct functional testing to ensure modules like registration, approval, and reporting work as intended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Streamline Event Documentation</a:t>
            </a:r>
            <a:endParaRPr lang="en-US" altLang="en-U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Digitize notices, approvals, and suggestion collection to reduce manual paperwork and record loss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Improve Scheduling Accuracy</a:t>
            </a:r>
            <a:endParaRPr lang="en-US" altLang="en-U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Create real-time calendars to prevent academic-event clashes and support advance planning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 Stakeholder Participation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Encourage more student and faculty engagement via suggestion portals and instant notifications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398891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BBF72-4409-082D-DD03-EB495C559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8475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EB399-41AF-65E8-2D93-560A334A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3365"/>
            <a:ext cx="9371011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3AF7CD2-C222-042D-2B49-6F181D0A4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58" y="4284647"/>
            <a:ext cx="94596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dirty="0"/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751FB77-D1B8-D0D4-A67A-A4AB03088E65}"/>
              </a:ext>
            </a:extLst>
          </p:cNvPr>
          <p:cNvSpPr txBox="1">
            <a:spLocks/>
          </p:cNvSpPr>
          <p:nvPr/>
        </p:nvSpPr>
        <p:spPr>
          <a:xfrm>
            <a:off x="2133600" y="1737359"/>
            <a:ext cx="8915400" cy="4203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Improve Records Availability &amp; Accessibility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 centralized storage for event documents, forms, and notices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 students and faculty to access event-related files anytime from the portal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Eliminate manual file handling and physical record archiving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Reduce Downtime &amp; Response Delays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reliable uptime for event registration and scheduling modules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Minimize system lags through optimized data flow and user interface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Speed up event approval processes with automated workflows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322261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8F49-E8BF-2A62-D781-A83DBA989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Features of the EMA Application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0EB13F-0CFF-8BE1-891E-536412EC4F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739733"/>
              </p:ext>
            </p:extLst>
          </p:nvPr>
        </p:nvGraphicFramePr>
        <p:xfrm>
          <a:off x="2589213" y="2239645"/>
          <a:ext cx="8915400" cy="246888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568003">
                  <a:extLst>
                    <a:ext uri="{9D8B030D-6E8A-4147-A177-3AD203B41FA5}">
                      <a16:colId xmlns:a16="http://schemas.microsoft.com/office/drawing/2014/main" val="1654373650"/>
                    </a:ext>
                  </a:extLst>
                </a:gridCol>
                <a:gridCol w="6347397">
                  <a:extLst>
                    <a:ext uri="{9D8B030D-6E8A-4147-A177-3AD203B41FA5}">
                      <a16:colId xmlns:a16="http://schemas.microsoft.com/office/drawing/2014/main" val="32200552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373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 Registration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Inputs: Student name, Department, Academic level, Event Name and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5611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Scheduling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 assigns venue and time based on faculty availability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418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Approvals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Principal/coordinator reviews and approves events digitally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1291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Notice Automation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In-app digital notices replace printed versions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5504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Suggestion Portal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 feedback replaces physical suggestion box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4349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2971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AB602-63F7-8159-3298-00D6BE1D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 – Aligned with Waterfall Phases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FA52225-DD52-6C15-5860-48D003DE04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114180"/>
              </p:ext>
            </p:extLst>
          </p:nvPr>
        </p:nvGraphicFramePr>
        <p:xfrm>
          <a:off x="2860784" y="2124030"/>
          <a:ext cx="7663960" cy="3792973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130801">
                  <a:extLst>
                    <a:ext uri="{9D8B030D-6E8A-4147-A177-3AD203B41FA5}">
                      <a16:colId xmlns:a16="http://schemas.microsoft.com/office/drawing/2014/main" val="1395271525"/>
                    </a:ext>
                  </a:extLst>
                </a:gridCol>
                <a:gridCol w="4533159">
                  <a:extLst>
                    <a:ext uri="{9D8B030D-6E8A-4147-A177-3AD203B41FA5}">
                      <a16:colId xmlns:a16="http://schemas.microsoft.com/office/drawing/2014/main" val="228887178"/>
                    </a:ext>
                  </a:extLst>
                </a:gridCol>
              </a:tblGrid>
              <a:tr h="3434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Waterfall Phase</a:t>
                      </a:r>
                      <a:endParaRPr lang="en-IN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69" marR="85869" marT="42935" marB="429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 / Action Taken</a:t>
                      </a:r>
                      <a:endParaRPr lang="en-IN" sz="1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69" marR="85869" marT="42935" marB="42935" anchor="ctr"/>
                </a:tc>
                <a:extLst>
                  <a:ext uri="{0D108BD9-81ED-4DB2-BD59-A6C34878D82A}">
                    <a16:rowId xmlns:a16="http://schemas.microsoft.com/office/drawing/2014/main" val="3470388828"/>
                  </a:ext>
                </a:extLst>
              </a:tr>
              <a:tr h="858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Gathering</a:t>
                      </a:r>
                    </a:p>
                  </a:txBody>
                  <a:tcPr marL="85869" marR="85869" marT="42935" marB="429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Established a selection committee with stakeholders and defined system requirements</a:t>
                      </a:r>
                    </a:p>
                  </a:txBody>
                  <a:tcPr marL="85869" marR="85869" marT="42935" marB="42935" anchor="ctr"/>
                </a:tc>
                <a:extLst>
                  <a:ext uri="{0D108BD9-81ED-4DB2-BD59-A6C34878D82A}">
                    <a16:rowId xmlns:a16="http://schemas.microsoft.com/office/drawing/2014/main" val="249482554"/>
                  </a:ext>
                </a:extLst>
              </a:tr>
              <a:tr h="858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</a:t>
                      </a:r>
                    </a:p>
                  </a:txBody>
                  <a:tcPr marL="85869" marR="85869" marT="42935" marB="429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Identified solution options via RFPs </a:t>
                      </a:r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IN" sz="17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Request for Proposal)</a:t>
                      </a: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conducted demonstrations and reviewed platform fit</a:t>
                      </a:r>
                    </a:p>
                  </a:txBody>
                  <a:tcPr marL="85869" marR="85869" marT="42935" marB="42935" anchor="ctr"/>
                </a:tc>
                <a:extLst>
                  <a:ext uri="{0D108BD9-81ED-4DB2-BD59-A6C34878D82A}">
                    <a16:rowId xmlns:a16="http://schemas.microsoft.com/office/drawing/2014/main" val="478096348"/>
                  </a:ext>
                </a:extLst>
              </a:tr>
              <a:tr h="858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&amp; Testing</a:t>
                      </a:r>
                    </a:p>
                  </a:txBody>
                  <a:tcPr marL="85869" marR="85869" marT="42935" marB="429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Selected and implemented the chosen solution, trained users and tech staff, set up support</a:t>
                      </a:r>
                    </a:p>
                  </a:txBody>
                  <a:tcPr marL="85869" marR="85869" marT="42935" marB="42935" anchor="ctr"/>
                </a:tc>
                <a:extLst>
                  <a:ext uri="{0D108BD9-81ED-4DB2-BD59-A6C34878D82A}">
                    <a16:rowId xmlns:a16="http://schemas.microsoft.com/office/drawing/2014/main" val="627232648"/>
                  </a:ext>
                </a:extLst>
              </a:tr>
              <a:tr h="858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Deployment &amp; Maintenance</a:t>
                      </a:r>
                    </a:p>
                  </a:txBody>
                  <a:tcPr marL="85869" marR="85869" marT="42935" marB="429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Went live with the digital EMA system on college infrastructure with pilot events</a:t>
                      </a:r>
                    </a:p>
                  </a:txBody>
                  <a:tcPr marL="85869" marR="85869" marT="42935" marB="42935" anchor="ctr"/>
                </a:tc>
                <a:extLst>
                  <a:ext uri="{0D108BD9-81ED-4DB2-BD59-A6C34878D82A}">
                    <a16:rowId xmlns:a16="http://schemas.microsoft.com/office/drawing/2014/main" val="1203384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49980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D1C9-D4BA-50AD-9326-2BFD37201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2354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Sample Data Entry Table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D186BB7-18EC-29DB-662A-E16F831F5C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936045"/>
              </p:ext>
            </p:extLst>
          </p:nvPr>
        </p:nvGraphicFramePr>
        <p:xfrm>
          <a:off x="2589213" y="2971165"/>
          <a:ext cx="8915400" cy="21031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425817277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68241109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320557335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234729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buNone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Academic level</a:t>
                      </a:r>
                      <a:endParaRPr lang="en-IN" sz="18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 Name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Name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 Date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681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TYBSc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Priya Sharma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 Hackathon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419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SYBCom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Ramesh Pawar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Entrepreneurship Fair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5821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Neha Deshmukh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Cultural Fest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6705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TYBCA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Anuj Verma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 Quiz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2294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37581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454</TotalTime>
  <Words>1124</Words>
  <Application>Microsoft Office PowerPoint</Application>
  <PresentationFormat>Widescreen</PresentationFormat>
  <Paragraphs>219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Century Gothic</vt:lpstr>
      <vt:lpstr>Courier New</vt:lpstr>
      <vt:lpstr>Wingdings</vt:lpstr>
      <vt:lpstr>Wingdings 3</vt:lpstr>
      <vt:lpstr>Wisp</vt:lpstr>
      <vt:lpstr>Project Title: College Event Management Application (EMA)</vt:lpstr>
      <vt:lpstr>Problem Statement – Why EMA Was Needed</vt:lpstr>
      <vt:lpstr>Opportunity:</vt:lpstr>
      <vt:lpstr>Purpose Statement </vt:lpstr>
      <vt:lpstr>Project Objectives</vt:lpstr>
      <vt:lpstr>Success Criteria</vt:lpstr>
      <vt:lpstr>Features of the EMA Application</vt:lpstr>
      <vt:lpstr>Methods / Approach – Aligned with Waterfall Phases</vt:lpstr>
      <vt:lpstr>Sample Data Entry Table</vt:lpstr>
      <vt:lpstr>Resources</vt:lpstr>
      <vt:lpstr>PowerPoint Presentation</vt:lpstr>
      <vt:lpstr>PowerPoint Presentation</vt:lpstr>
      <vt:lpstr>Risks</vt:lpstr>
      <vt:lpstr>Dependencies</vt:lpstr>
      <vt:lpstr>Executive Summary</vt:lpstr>
      <vt:lpstr>Deliverables</vt:lpstr>
      <vt:lpstr>To Be Completed by Appropriate Manager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ISHA JOSHI</dc:creator>
  <cp:lastModifiedBy>ISHA JOSHI</cp:lastModifiedBy>
  <cp:revision>18</cp:revision>
  <dcterms:created xsi:type="dcterms:W3CDTF">2025-07-20T09:42:36Z</dcterms:created>
  <dcterms:modified xsi:type="dcterms:W3CDTF">2025-07-20T17:17:27Z</dcterms:modified>
</cp:coreProperties>
</file>