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5" r:id="rId11"/>
    <p:sldId id="266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9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7CC653E-F9C6-4DA1-ABB8-2A192085E5E5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B21E926-F225-47BA-B8DE-A7596AC312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Digital Banking and Automation for Cash &amp; Services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Prepared by </a:t>
            </a:r>
            <a:r>
              <a:rPr lang="en-US" dirty="0" err="1" smtClean="0"/>
              <a:t>Janes</a:t>
            </a:r>
            <a:r>
              <a:rPr lang="en-US" dirty="0" smtClean="0"/>
              <a:t> </a:t>
            </a:r>
            <a:r>
              <a:rPr lang="en-US" dirty="0" err="1" smtClean="0"/>
              <a:t>Havalad</a:t>
            </a:r>
            <a:endParaRPr lang="en-US" dirty="0" smtClean="0"/>
          </a:p>
          <a:p>
            <a:r>
              <a:rPr lang="en-US" dirty="0" smtClean="0"/>
              <a:t>09.06.2025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0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 </a:t>
            </a:r>
            <a:r>
              <a:rPr lang="en-US" b="1" dirty="0"/>
              <a:t>People</a:t>
            </a:r>
            <a:r>
              <a:rPr lang="en-US" dirty="0"/>
              <a:t> –</a:t>
            </a:r>
            <a:br>
              <a:rPr lang="en-US" dirty="0"/>
            </a:br>
            <a:r>
              <a:rPr lang="en-US" dirty="0"/>
              <a:t>The project team will comprise cross-functional members from the </a:t>
            </a:r>
            <a:r>
              <a:rPr lang="en-US" b="1" dirty="0"/>
              <a:t>client’s finance and operations departments</a:t>
            </a:r>
            <a:r>
              <a:rPr lang="en-US" dirty="0"/>
              <a:t>, technical representatives from </a:t>
            </a:r>
            <a:r>
              <a:rPr lang="en-US" b="1" dirty="0"/>
              <a:t>IBASS NSM and </a:t>
            </a:r>
            <a:r>
              <a:rPr lang="en-US" b="1" dirty="0" err="1"/>
              <a:t>Saksham</a:t>
            </a:r>
            <a:r>
              <a:rPr lang="en-US" b="1" dirty="0"/>
              <a:t> teams</a:t>
            </a:r>
            <a:r>
              <a:rPr lang="en-US" dirty="0"/>
              <a:t>, and specialists from the </a:t>
            </a:r>
            <a:r>
              <a:rPr lang="en-US" b="1" dirty="0"/>
              <a:t>ITS (Information Technology Services)</a:t>
            </a:r>
            <a:r>
              <a:rPr lang="en-US" dirty="0"/>
              <a:t> team. Agile roles such as </a:t>
            </a:r>
            <a:r>
              <a:rPr lang="en-US" b="1" dirty="0"/>
              <a:t>Product Owner, Scrum Master, and Development Team</a:t>
            </a:r>
            <a:r>
              <a:rPr lang="en-US" dirty="0"/>
              <a:t> members will be clearly defined.</a:t>
            </a:r>
          </a:p>
          <a:p>
            <a:r>
              <a:rPr lang="en-US" dirty="0" smtClean="0"/>
              <a:t> </a:t>
            </a:r>
            <a:r>
              <a:rPr lang="en-US" b="1" dirty="0"/>
              <a:t>Time</a:t>
            </a:r>
            <a:r>
              <a:rPr lang="en-US" dirty="0"/>
              <a:t> –</a:t>
            </a:r>
            <a:br>
              <a:rPr lang="en-US" dirty="0"/>
            </a:br>
            <a:r>
              <a:rPr lang="en-US" dirty="0"/>
              <a:t>The project will be implemented using Agile methodology with </a:t>
            </a:r>
            <a:r>
              <a:rPr lang="en-US" b="1" dirty="0"/>
              <a:t>iterative sprints</a:t>
            </a:r>
            <a:r>
              <a:rPr lang="en-US" dirty="0"/>
              <a:t>, aiming to complete the integration within </a:t>
            </a:r>
            <a:r>
              <a:rPr lang="en-US" b="1" dirty="0"/>
              <a:t>4 months</a:t>
            </a:r>
            <a:r>
              <a:rPr lang="en-US" dirty="0"/>
              <a:t>. Each sprint will be of </a:t>
            </a:r>
            <a:r>
              <a:rPr lang="en-US" b="1" dirty="0"/>
              <a:t>2 weeks</a:t>
            </a:r>
            <a:r>
              <a:rPr lang="en-US" dirty="0"/>
              <a:t> duration with regular reviews and continuous feedback loops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b="1" dirty="0" smtClean="0"/>
              <a:t>Budget</a:t>
            </a:r>
            <a:r>
              <a:rPr lang="en-US" dirty="0" smtClean="0"/>
              <a:t> </a:t>
            </a:r>
            <a:r>
              <a:rPr lang="en-US" dirty="0"/>
              <a:t>–</a:t>
            </a:r>
            <a:br>
              <a:rPr lang="en-US" dirty="0"/>
            </a:br>
            <a:r>
              <a:rPr lang="en-US" dirty="0"/>
              <a:t>The total budget for the project, including hardware, software, training, and implementation services, is estimated to </a:t>
            </a:r>
            <a:r>
              <a:rPr lang="en-US" b="1" dirty="0"/>
              <a:t>not exceed </a:t>
            </a:r>
            <a:r>
              <a:rPr lang="en-US" b="1" dirty="0" err="1"/>
              <a:t>Rs</a:t>
            </a:r>
            <a:r>
              <a:rPr lang="en-US" b="1" dirty="0"/>
              <a:t>. </a:t>
            </a:r>
            <a:r>
              <a:rPr lang="en-US" b="1" dirty="0" smtClean="0"/>
              <a:t>40,00,000.00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Hardware- 5,00,000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Software- 15,00,000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Training and services- 3,00,000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r>
              <a:rPr lang="en-US" b="1" dirty="0" smtClean="0"/>
              <a:t>Other</a:t>
            </a:r>
            <a:r>
              <a:rPr lang="en-US" dirty="0" smtClean="0"/>
              <a:t> </a:t>
            </a:r>
            <a:r>
              <a:rPr lang="en-US" dirty="0"/>
              <a:t>–</a:t>
            </a:r>
            <a:br>
              <a:rPr lang="en-US" dirty="0"/>
            </a:br>
            <a:r>
              <a:rPr lang="en-US" dirty="0"/>
              <a:t>Evaluation of third-party software components, conducting </a:t>
            </a:r>
            <a:r>
              <a:rPr lang="en-US" b="1" dirty="0"/>
              <a:t>site visits</a:t>
            </a:r>
            <a:r>
              <a:rPr lang="en-US" dirty="0"/>
              <a:t>, and subscribing to </a:t>
            </a:r>
            <a:r>
              <a:rPr lang="en-US" b="1" dirty="0"/>
              <a:t>Dataquest industry reports</a:t>
            </a:r>
            <a:r>
              <a:rPr lang="en-US" dirty="0"/>
              <a:t> for benchmark practices will be part of the research phase, with expenses </a:t>
            </a:r>
            <a:r>
              <a:rPr lang="en-US" b="1" dirty="0"/>
              <a:t>not to exceed </a:t>
            </a:r>
            <a:r>
              <a:rPr lang="en-US" b="1" dirty="0" err="1"/>
              <a:t>Rs</a:t>
            </a:r>
            <a:r>
              <a:rPr lang="en-US" b="1" dirty="0"/>
              <a:t>. </a:t>
            </a:r>
            <a:r>
              <a:rPr lang="en-US" b="1" dirty="0" smtClean="0"/>
              <a:t>2,00,000.00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56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Risk of low user adoption</a:t>
            </a:r>
            <a:r>
              <a:rPr lang="en-US" dirty="0"/>
              <a:t> if adequate training and change management are not implemented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Sometimes due to improper scanning of vouchers and </a:t>
            </a:r>
            <a:r>
              <a:rPr lang="en-US" dirty="0" err="1" smtClean="0"/>
              <a:t>cheques</a:t>
            </a:r>
            <a:r>
              <a:rPr lang="en-US" dirty="0" smtClean="0"/>
              <a:t> the data might not auto </a:t>
            </a:r>
            <a:r>
              <a:rPr lang="en-US" dirty="0" err="1" smtClean="0"/>
              <a:t>propulate</a:t>
            </a:r>
            <a:r>
              <a:rPr lang="en-US" dirty="0" smtClean="0"/>
              <a:t> and hence time consuming to redo the process</a:t>
            </a:r>
          </a:p>
          <a:p>
            <a:r>
              <a:rPr lang="en-US" b="1" dirty="0" smtClean="0"/>
              <a:t>Scope </a:t>
            </a:r>
            <a:r>
              <a:rPr lang="en-US" b="1" dirty="0"/>
              <a:t>creep</a:t>
            </a:r>
            <a:r>
              <a:rPr lang="en-US" dirty="0"/>
              <a:t> due to evolving business needs during Agile iterations could impact project focus and timelines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Limited </a:t>
            </a:r>
            <a:r>
              <a:rPr lang="en-US" b="1" dirty="0"/>
              <a:t>internal technical expertise</a:t>
            </a:r>
            <a:r>
              <a:rPr lang="en-US" dirty="0"/>
              <a:t> in one or both systems may cause dependency on external consultants.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Risks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449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500" b="1" dirty="0"/>
              <a:t>User availability for UAT (User Acceptance Testing)</a:t>
            </a:r>
            <a:r>
              <a:rPr lang="en-US" sz="2500" dirty="0"/>
              <a:t> during each sprint cycle to validate new features</a:t>
            </a:r>
            <a:r>
              <a:rPr lang="en-US" sz="2500" dirty="0" smtClean="0"/>
              <a:t>.</a:t>
            </a:r>
          </a:p>
          <a:p>
            <a:r>
              <a:rPr lang="en-US" sz="2500" dirty="0"/>
              <a:t>The success of the </a:t>
            </a:r>
            <a:r>
              <a:rPr lang="en-US" sz="2500" dirty="0" smtClean="0"/>
              <a:t>Software integration is </a:t>
            </a:r>
            <a:r>
              <a:rPr lang="en-US" sz="2500" dirty="0"/>
              <a:t>dependent on having access to highly </a:t>
            </a:r>
            <a:r>
              <a:rPr lang="en-US" sz="2500" dirty="0" smtClean="0"/>
              <a:t>skilled </a:t>
            </a:r>
            <a:r>
              <a:rPr lang="en-US" sz="2500" b="1" dirty="0" smtClean="0"/>
              <a:t>Product </a:t>
            </a:r>
            <a:r>
              <a:rPr lang="en-US" sz="2500" b="1" dirty="0"/>
              <a:t>Owner, Scrum Master, and Development </a:t>
            </a:r>
            <a:r>
              <a:rPr lang="en-US" sz="2500" b="1" dirty="0" smtClean="0"/>
              <a:t>Team</a:t>
            </a:r>
          </a:p>
          <a:p>
            <a:r>
              <a:rPr lang="en-US" sz="2500" b="1" dirty="0" smtClean="0"/>
              <a:t>Stable </a:t>
            </a:r>
            <a:r>
              <a:rPr lang="en-US" sz="2500" b="1" dirty="0"/>
              <a:t>and secure infrastructure</a:t>
            </a:r>
            <a:r>
              <a:rPr lang="en-US" sz="2500" dirty="0"/>
              <a:t> (servers, networks, databases) to support development, testing, and deployment</a:t>
            </a:r>
            <a:r>
              <a:rPr lang="en-US" sz="2500" dirty="0" smtClean="0"/>
              <a:t>.</a:t>
            </a:r>
          </a:p>
          <a:p>
            <a:r>
              <a:rPr lang="en-US" sz="2500" b="1" dirty="0" smtClean="0"/>
              <a:t>Coordination </a:t>
            </a:r>
            <a:r>
              <a:rPr lang="en-US" sz="2500" b="1" dirty="0"/>
              <a:t>with third-party vendors</a:t>
            </a:r>
            <a:r>
              <a:rPr lang="en-US" sz="2500" dirty="0"/>
              <a:t> for API integration support, updates, or customizations.</a:t>
            </a:r>
          </a:p>
          <a:p>
            <a:endParaRPr lang="en-US" sz="2500" dirty="0" smtClean="0"/>
          </a:p>
          <a:p>
            <a:endParaRPr lang="en-US" sz="25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Axis Bank Ltd has a software called ‘SAKSHAM’ which is used for all the transaction of the bank</a:t>
            </a:r>
          </a:p>
          <a:p>
            <a:r>
              <a:rPr lang="en-US" dirty="0" smtClean="0"/>
              <a:t>With respect to Cash transaction still the manual process is followed to capture the transaction of day to day in the </a:t>
            </a:r>
            <a:r>
              <a:rPr lang="en-US" dirty="0" err="1" smtClean="0"/>
              <a:t>Saksham</a:t>
            </a:r>
            <a:r>
              <a:rPr lang="en-US" dirty="0" smtClean="0"/>
              <a:t> software.</a:t>
            </a:r>
          </a:p>
          <a:p>
            <a:r>
              <a:rPr lang="en-US" dirty="0" smtClean="0"/>
              <a:t>There is no direct link between the Note sorting machine and </a:t>
            </a:r>
            <a:r>
              <a:rPr lang="en-US" dirty="0" err="1" smtClean="0"/>
              <a:t>Saksham</a:t>
            </a:r>
            <a:r>
              <a:rPr lang="en-US" dirty="0" smtClean="0"/>
              <a:t>. No record of the notes processed through NSM(Note sorting machine)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Centralised</a:t>
            </a:r>
            <a:r>
              <a:rPr lang="en-US" dirty="0" smtClean="0"/>
              <a:t> control over notes </a:t>
            </a:r>
            <a:r>
              <a:rPr lang="en-US" dirty="0" err="1" smtClean="0"/>
              <a:t>recepits</a:t>
            </a:r>
            <a:r>
              <a:rPr lang="en-US" dirty="0" smtClean="0"/>
              <a:t> and payments and exchange made over the counter.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Situation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12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 err="1" smtClean="0"/>
              <a:t>Centralised</a:t>
            </a:r>
            <a:r>
              <a:rPr lang="en-US" sz="2500" dirty="0" smtClean="0"/>
              <a:t> data is not captured of notes processed </a:t>
            </a:r>
            <a:r>
              <a:rPr lang="en-US" sz="2500" dirty="0" err="1" smtClean="0"/>
              <a:t>acurately</a:t>
            </a:r>
            <a:r>
              <a:rPr lang="en-US" sz="2500" dirty="0" smtClean="0"/>
              <a:t> because there is no link between </a:t>
            </a:r>
            <a:r>
              <a:rPr lang="en-US" sz="2500" dirty="0" err="1" smtClean="0"/>
              <a:t>Saksham</a:t>
            </a:r>
            <a:r>
              <a:rPr lang="en-US" sz="2500" dirty="0" smtClean="0"/>
              <a:t> software and the NSM.</a:t>
            </a:r>
          </a:p>
          <a:p>
            <a:r>
              <a:rPr lang="en-US" sz="2500" dirty="0" smtClean="0"/>
              <a:t>Every transaction is manually </a:t>
            </a:r>
            <a:r>
              <a:rPr lang="en-US" sz="2500" dirty="0" err="1" smtClean="0"/>
              <a:t>inputed</a:t>
            </a:r>
            <a:r>
              <a:rPr lang="en-US" sz="2500" dirty="0" smtClean="0"/>
              <a:t> and not fetched </a:t>
            </a:r>
            <a:r>
              <a:rPr lang="en-US" sz="2500" dirty="0" err="1" smtClean="0"/>
              <a:t>automattically</a:t>
            </a:r>
            <a:r>
              <a:rPr lang="en-US" sz="2500" dirty="0" smtClean="0"/>
              <a:t> with NSM .</a:t>
            </a:r>
          </a:p>
          <a:p>
            <a:r>
              <a:rPr lang="en-US" sz="2500" dirty="0" smtClean="0"/>
              <a:t>Employees processing the transaction is taking more time </a:t>
            </a:r>
            <a:r>
              <a:rPr lang="en-US" sz="2500" dirty="0" err="1" smtClean="0"/>
              <a:t>mannually</a:t>
            </a:r>
            <a:r>
              <a:rPr lang="en-US" sz="2500" dirty="0" smtClean="0"/>
              <a:t> and facing difficulty in </a:t>
            </a:r>
            <a:r>
              <a:rPr lang="en-US" sz="2500" dirty="0" err="1" smtClean="0"/>
              <a:t>capturaing</a:t>
            </a:r>
            <a:r>
              <a:rPr lang="en-US" sz="2500" dirty="0" smtClean="0"/>
              <a:t> denomination</a:t>
            </a:r>
          </a:p>
          <a:p>
            <a:r>
              <a:rPr lang="en-US" sz="2500" dirty="0" err="1" smtClean="0"/>
              <a:t>Centralised</a:t>
            </a:r>
            <a:r>
              <a:rPr lang="en-US" sz="2500" dirty="0" smtClean="0"/>
              <a:t> </a:t>
            </a:r>
            <a:r>
              <a:rPr lang="en-US" sz="2500" dirty="0" err="1" smtClean="0"/>
              <a:t>recepit</a:t>
            </a:r>
            <a:r>
              <a:rPr lang="en-US" sz="2500" dirty="0" smtClean="0"/>
              <a:t> is not issued to the customer involved in the transaction</a:t>
            </a:r>
            <a:endParaRPr lang="en-US" sz="25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27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 smtClean="0"/>
              <a:t>IBASS NSM machine will be connected centrally and will be helpful for the keeping the count of all the </a:t>
            </a:r>
            <a:r>
              <a:rPr lang="en-US" sz="2500" dirty="0" err="1" smtClean="0"/>
              <a:t>withdrawls</a:t>
            </a:r>
            <a:r>
              <a:rPr lang="en-US" sz="2500" dirty="0" smtClean="0"/>
              <a:t> , deposits and exchanges .</a:t>
            </a:r>
          </a:p>
          <a:p>
            <a:r>
              <a:rPr lang="en-US" sz="2500" dirty="0" smtClean="0"/>
              <a:t>Gives the printed receipt of any transaction processed.</a:t>
            </a:r>
          </a:p>
          <a:p>
            <a:r>
              <a:rPr lang="en-US" sz="2500" dirty="0" err="1" smtClean="0"/>
              <a:t>Saksham</a:t>
            </a:r>
            <a:r>
              <a:rPr lang="en-US" sz="2500" dirty="0" smtClean="0"/>
              <a:t> connected to IBASS NSM saves time of the Bank Tellers as it fetches the data once the </a:t>
            </a:r>
            <a:r>
              <a:rPr lang="en-US" sz="2500" dirty="0" err="1" smtClean="0"/>
              <a:t>cheque</a:t>
            </a:r>
            <a:r>
              <a:rPr lang="en-US" sz="2500" dirty="0" smtClean="0"/>
              <a:t> or receipt is scanned through the IBASS NSM</a:t>
            </a:r>
            <a:endParaRPr lang="en-US" sz="25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Opportunity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04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To integrate IBASS NSM with </a:t>
            </a:r>
            <a:r>
              <a:rPr lang="en-IN" dirty="0" err="1"/>
              <a:t>Saksham</a:t>
            </a:r>
            <a:r>
              <a:rPr lang="en-IN" dirty="0"/>
              <a:t> transaction processing software of the Axis Bank Ltd.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/>
              <a:t>Purpose </a:t>
            </a:r>
            <a:r>
              <a:rPr lang="en-IN" dirty="0" smtClean="0"/>
              <a:t>Statement(Goals)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01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dirty="0"/>
              <a:t>IBASS NSM Machine enables to take all the transaction digital.</a:t>
            </a:r>
          </a:p>
          <a:p>
            <a:r>
              <a:rPr lang="en-IN" dirty="0" err="1"/>
              <a:t>Saksham</a:t>
            </a:r>
            <a:r>
              <a:rPr lang="en-IN" dirty="0"/>
              <a:t> should provide you the details of the every transaction along with the voucher scan or cheque</a:t>
            </a:r>
          </a:p>
          <a:p>
            <a:r>
              <a:rPr lang="en-IN" dirty="0"/>
              <a:t>IBASS NSM is connected centrally and monitored on daily bases</a:t>
            </a:r>
          </a:p>
          <a:p>
            <a:r>
              <a:rPr lang="en-IN" dirty="0"/>
              <a:t>Reducing the error of the </a:t>
            </a:r>
            <a:r>
              <a:rPr lang="en-IN" dirty="0" err="1"/>
              <a:t>employes</a:t>
            </a:r>
            <a:r>
              <a:rPr lang="en-IN" dirty="0"/>
              <a:t> which might have happened with the manual entries.</a:t>
            </a:r>
          </a:p>
          <a:p>
            <a:r>
              <a:rPr lang="en-IN" dirty="0"/>
              <a:t>To </a:t>
            </a:r>
            <a:r>
              <a:rPr lang="en-IN" dirty="0" err="1"/>
              <a:t>enhanence</a:t>
            </a:r>
            <a:r>
              <a:rPr lang="en-IN" dirty="0"/>
              <a:t> the digitization of the bank by giving the acknowledgement which is system generated.</a:t>
            </a:r>
          </a:p>
          <a:p>
            <a:r>
              <a:rPr lang="en-IN" dirty="0"/>
              <a:t>Denominations to be captured in each transaction and notes to be sorted at the end of the cash 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/>
              <a:t>Project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32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Employees to give feedback after the usage of IBASS NSM machine </a:t>
            </a:r>
            <a:r>
              <a:rPr lang="en-IN" dirty="0" err="1"/>
              <a:t>atleast</a:t>
            </a:r>
            <a:r>
              <a:rPr lang="en-IN" dirty="0"/>
              <a:t> after 30 days .</a:t>
            </a:r>
          </a:p>
          <a:p>
            <a:r>
              <a:rPr lang="en-IN" dirty="0"/>
              <a:t>Ability to </a:t>
            </a:r>
            <a:r>
              <a:rPr lang="en-IN" dirty="0" err="1"/>
              <a:t>trach</a:t>
            </a:r>
            <a:r>
              <a:rPr lang="en-IN" dirty="0"/>
              <a:t> Voucher or the cheque scan image would be made available even though the cheque or Voucher is not with the branch </a:t>
            </a:r>
            <a:r>
              <a:rPr lang="en-IN" dirty="0" err="1"/>
              <a:t>incase</a:t>
            </a:r>
            <a:r>
              <a:rPr lang="en-IN" dirty="0"/>
              <a:t> if it is missed or already sent to the Central Hub.</a:t>
            </a:r>
          </a:p>
          <a:p>
            <a:r>
              <a:rPr lang="en-IN" dirty="0"/>
              <a:t>Auto </a:t>
            </a:r>
            <a:r>
              <a:rPr lang="en-IN" dirty="0" err="1"/>
              <a:t>propulation</a:t>
            </a:r>
            <a:r>
              <a:rPr lang="en-IN" dirty="0"/>
              <a:t> of data in the </a:t>
            </a:r>
            <a:r>
              <a:rPr lang="en-IN" dirty="0" err="1"/>
              <a:t>Saksham</a:t>
            </a:r>
            <a:r>
              <a:rPr lang="en-IN" dirty="0"/>
              <a:t> once the voucher is scanned through IBASS NSM , details of the customers is fetched.</a:t>
            </a:r>
          </a:p>
          <a:p>
            <a:r>
              <a:rPr lang="en-IN" dirty="0"/>
              <a:t>Internal stakeholders (Management, Technical support team, customer service team ) should express satisfaction with the </a:t>
            </a:r>
            <a:r>
              <a:rPr lang="en-IN" dirty="0" err="1"/>
              <a:t>Saksham</a:t>
            </a:r>
            <a:r>
              <a:rPr lang="en-IN" dirty="0"/>
              <a:t> integrated IBASS NSM machine 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/>
              <a:t>Success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42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IN" dirty="0"/>
              <a:t>For this project we are using the Agile method</a:t>
            </a:r>
          </a:p>
          <a:p>
            <a:r>
              <a:rPr lang="en-US" dirty="0"/>
              <a:t>Understand functional and non-functional requirements from </a:t>
            </a:r>
            <a:r>
              <a:rPr lang="en-US" dirty="0" smtClean="0"/>
              <a:t>stakeholders</a:t>
            </a:r>
            <a:r>
              <a:rPr lang="en-US" dirty="0"/>
              <a:t> </a:t>
            </a:r>
            <a:r>
              <a:rPr lang="en-US" dirty="0" smtClean="0"/>
              <a:t>and create a product vision “ To automate the cash transactions with the NSM Machine”</a:t>
            </a:r>
            <a:endParaRPr lang="en-US" dirty="0"/>
          </a:p>
          <a:p>
            <a:r>
              <a:rPr lang="en-US" dirty="0"/>
              <a:t>Break down requirements into </a:t>
            </a:r>
            <a:r>
              <a:rPr lang="en-US" b="1" dirty="0"/>
              <a:t>user stories.</a:t>
            </a:r>
          </a:p>
          <a:p>
            <a:r>
              <a:rPr lang="en-US" dirty="0"/>
              <a:t>Prioritize and estimate stories using Agile estimation techniques (e.g., story points</a:t>
            </a:r>
            <a:r>
              <a:rPr lang="en-US" dirty="0" smtClean="0"/>
              <a:t>).</a:t>
            </a:r>
          </a:p>
          <a:p>
            <a:r>
              <a:rPr lang="en-US" dirty="0" smtClean="0"/>
              <a:t>Move User stories to the </a:t>
            </a:r>
            <a:r>
              <a:rPr lang="en-US" b="1" dirty="0" smtClean="0"/>
              <a:t>product backlog.</a:t>
            </a:r>
            <a:endParaRPr lang="en-US" b="1" dirty="0"/>
          </a:p>
          <a:p>
            <a:r>
              <a:rPr lang="en-IN" b="1" dirty="0"/>
              <a:t>Sprint Planning </a:t>
            </a:r>
            <a:r>
              <a:rPr lang="en-US" dirty="0"/>
              <a:t>Define scope for each sprint (</a:t>
            </a:r>
            <a:r>
              <a:rPr lang="en-US" dirty="0" smtClean="0"/>
              <a:t>2 weeks).</a:t>
            </a:r>
            <a:endParaRPr lang="en-US" dirty="0"/>
          </a:p>
          <a:p>
            <a:r>
              <a:rPr lang="en-US" dirty="0"/>
              <a:t>Assign stories to the </a:t>
            </a:r>
            <a:r>
              <a:rPr lang="en-US" dirty="0" smtClean="0"/>
              <a:t>Sprint backlog team </a:t>
            </a:r>
            <a:r>
              <a:rPr lang="en-US" dirty="0"/>
              <a:t>and set </a:t>
            </a:r>
            <a:r>
              <a:rPr lang="en-US" dirty="0" smtClean="0"/>
              <a:t>them in the tasks. And update the status of the tasks for the day.</a:t>
            </a:r>
            <a:endParaRPr lang="en-US" dirty="0"/>
          </a:p>
          <a:p>
            <a:r>
              <a:rPr lang="en-IN" b="1" dirty="0"/>
              <a:t>Development – Modular Integration- Integrate in modules</a:t>
            </a:r>
            <a:r>
              <a:rPr lang="en-IN" dirty="0"/>
              <a:t>:</a:t>
            </a:r>
          </a:p>
          <a:p>
            <a:r>
              <a:rPr lang="en-IN" dirty="0"/>
              <a:t>IBASS ↔ </a:t>
            </a:r>
            <a:r>
              <a:rPr lang="en-IN" dirty="0" err="1"/>
              <a:t>Saksham</a:t>
            </a:r>
            <a:r>
              <a:rPr lang="en-IN" dirty="0"/>
              <a:t> communication (via serial, USB, or API)</a:t>
            </a:r>
          </a:p>
          <a:p>
            <a:r>
              <a:rPr lang="en-IN" dirty="0" err="1"/>
              <a:t>Saksham</a:t>
            </a:r>
            <a:r>
              <a:rPr lang="en-IN" dirty="0"/>
              <a:t> ↔ Axis Bank transaction interface</a:t>
            </a:r>
          </a:p>
          <a:p>
            <a:r>
              <a:rPr lang="en-IN" dirty="0"/>
              <a:t>Logging, error capture, and reconciliation logic</a:t>
            </a:r>
          </a:p>
          <a:p>
            <a:r>
              <a:rPr lang="en-US" b="1" dirty="0"/>
              <a:t>Daily Stand-ups &amp; Team Collaboration</a:t>
            </a:r>
          </a:p>
          <a:p>
            <a:r>
              <a:rPr lang="en-US" dirty="0"/>
              <a:t>Conduct daily 15-minute meetings for status updates and blocker resolution.</a:t>
            </a:r>
          </a:p>
          <a:p>
            <a:r>
              <a:rPr lang="en-US" dirty="0"/>
              <a:t>Involve developers, testers, BA, and Axis Bank representatives (when required).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Methods /Approaches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81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Continuous Testing</a:t>
            </a:r>
          </a:p>
          <a:p>
            <a:r>
              <a:rPr lang="en-US" dirty="0"/>
              <a:t>Perform unit testing, integration testing, and mock validation using Postman/Swagger.</a:t>
            </a:r>
          </a:p>
          <a:p>
            <a:r>
              <a:rPr lang="en-US" b="1" dirty="0"/>
              <a:t>Sprint Review &amp; Feedback</a:t>
            </a:r>
          </a:p>
          <a:p>
            <a:r>
              <a:rPr lang="en-US" dirty="0"/>
              <a:t>Demo working modules at end of every sprint.</a:t>
            </a:r>
          </a:p>
          <a:p>
            <a:r>
              <a:rPr lang="en-US" dirty="0"/>
              <a:t>Capture feedback from Axis Bank and internal QA teams for refinement.</a:t>
            </a:r>
          </a:p>
          <a:p>
            <a:r>
              <a:rPr lang="en-US" b="1" dirty="0"/>
              <a:t>UAT with Real Hardware</a:t>
            </a:r>
          </a:p>
          <a:p>
            <a:r>
              <a:rPr lang="en-US" dirty="0"/>
              <a:t>Deploy to test environment with actual IBASS NSM machine.</a:t>
            </a:r>
          </a:p>
          <a:p>
            <a:r>
              <a:rPr lang="en-US" dirty="0"/>
              <a:t>Validate real-time cash sorting, count logging, and transaction posting.</a:t>
            </a:r>
          </a:p>
          <a:p>
            <a:r>
              <a:rPr lang="en-US" b="1" dirty="0"/>
              <a:t>Documentation &amp; Compliance</a:t>
            </a:r>
          </a:p>
          <a:p>
            <a:r>
              <a:rPr lang="en-US" dirty="0"/>
              <a:t>Prepare:</a:t>
            </a:r>
          </a:p>
          <a:p>
            <a:pPr lvl="1"/>
            <a:r>
              <a:rPr lang="en-US" dirty="0"/>
              <a:t>Technical documentation (API, workflows)</a:t>
            </a:r>
          </a:p>
          <a:p>
            <a:pPr lvl="1"/>
            <a:r>
              <a:rPr lang="en-US" dirty="0"/>
              <a:t>SOPs and user manuals</a:t>
            </a:r>
          </a:p>
          <a:p>
            <a:r>
              <a:rPr lang="en-US" dirty="0"/>
              <a:t>Align with Axis Bank’s security and data compliance standards.</a:t>
            </a:r>
          </a:p>
          <a:p>
            <a:r>
              <a:rPr lang="en-US" b="1" dirty="0"/>
              <a:t>Training &amp; Go-Live Support</a:t>
            </a:r>
          </a:p>
          <a:p>
            <a:r>
              <a:rPr lang="en-US" dirty="0"/>
              <a:t>Conduct training sessions for bank staff and field engineers.</a:t>
            </a:r>
          </a:p>
          <a:p>
            <a:r>
              <a:rPr lang="en-US" dirty="0"/>
              <a:t>Provide support post-deployment for any operational issues.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Methods/Approaches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856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888</TotalTime>
  <Words>864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Digital Banking and Automation for Cash &amp; Services Management</vt:lpstr>
      <vt:lpstr>Situation</vt:lpstr>
      <vt:lpstr>Problem</vt:lpstr>
      <vt:lpstr>Opportunity</vt:lpstr>
      <vt:lpstr>Purpose Statement(Goals)</vt:lpstr>
      <vt:lpstr>Project Objectives</vt:lpstr>
      <vt:lpstr>Success Criteria</vt:lpstr>
      <vt:lpstr>Methods /Approaches </vt:lpstr>
      <vt:lpstr>Methods/Approaches</vt:lpstr>
      <vt:lpstr>Resources</vt:lpstr>
      <vt:lpstr>Risks</vt:lpstr>
      <vt:lpstr>Dependencies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Banking and Automation for Cash &amp; Services Management</dc:title>
  <dc:creator>JANES</dc:creator>
  <cp:lastModifiedBy>JANES</cp:lastModifiedBy>
  <cp:revision>24</cp:revision>
  <dcterms:created xsi:type="dcterms:W3CDTF">2025-06-11T15:25:47Z</dcterms:created>
  <dcterms:modified xsi:type="dcterms:W3CDTF">2025-06-24T17:40:28Z</dcterms:modified>
</cp:coreProperties>
</file>