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32"/>
  </p:notesMasterIdLst>
  <p:sldIdLst>
    <p:sldId id="256" r:id="rId2"/>
    <p:sldId id="268" r:id="rId3"/>
    <p:sldId id="269" r:id="rId4"/>
    <p:sldId id="270" r:id="rId5"/>
    <p:sldId id="271" r:id="rId6"/>
    <p:sldId id="274" r:id="rId7"/>
    <p:sldId id="275" r:id="rId8"/>
    <p:sldId id="276" r:id="rId9"/>
    <p:sldId id="277" r:id="rId10"/>
    <p:sldId id="279" r:id="rId11"/>
    <p:sldId id="311" r:id="rId12"/>
    <p:sldId id="312" r:id="rId13"/>
    <p:sldId id="281" r:id="rId14"/>
    <p:sldId id="283" r:id="rId15"/>
    <p:sldId id="282" r:id="rId16"/>
    <p:sldId id="284" r:id="rId17"/>
    <p:sldId id="287" r:id="rId18"/>
    <p:sldId id="289" r:id="rId19"/>
    <p:sldId id="291" r:id="rId20"/>
    <p:sldId id="307" r:id="rId21"/>
    <p:sldId id="294" r:id="rId22"/>
    <p:sldId id="295" r:id="rId23"/>
    <p:sldId id="310" r:id="rId24"/>
    <p:sldId id="298" r:id="rId25"/>
    <p:sldId id="299" r:id="rId26"/>
    <p:sldId id="302" r:id="rId27"/>
    <p:sldId id="303" r:id="rId28"/>
    <p:sldId id="304" r:id="rId29"/>
    <p:sldId id="305" r:id="rId30"/>
    <p:sldId id="306"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4B60A-4D75-4121-9A1D-48B5AE5EA3A3}" v="39" dt="2025-05-23T21:27:24.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27" autoAdjust="0"/>
    <p:restoredTop sz="95033" autoAdjust="0"/>
  </p:normalViewPr>
  <p:slideViewPr>
    <p:cSldViewPr snapToGrid="0">
      <p:cViewPr varScale="1">
        <p:scale>
          <a:sx n="92" d="100"/>
          <a:sy n="92" d="100"/>
        </p:scale>
        <p:origin x="14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nik Nikose" userId="6f5a97d426924c15" providerId="LiveId" clId="{36D4B60A-4D75-4121-9A1D-48B5AE5EA3A3}"/>
    <pc:docChg chg="undo custSel addSld delSld modSld">
      <pc:chgData name="Pranik Nikose" userId="6f5a97d426924c15" providerId="LiveId" clId="{36D4B60A-4D75-4121-9A1D-48B5AE5EA3A3}" dt="2025-05-31T21:29:26.333" v="3859" actId="2696"/>
      <pc:docMkLst>
        <pc:docMk/>
      </pc:docMkLst>
      <pc:sldChg chg="del">
        <pc:chgData name="Pranik Nikose" userId="6f5a97d426924c15" providerId="LiveId" clId="{36D4B60A-4D75-4121-9A1D-48B5AE5EA3A3}" dt="2025-05-10T20:06:07.575" v="85" actId="2696"/>
        <pc:sldMkLst>
          <pc:docMk/>
          <pc:sldMk cId="1914736295" sldId="257"/>
        </pc:sldMkLst>
      </pc:sldChg>
      <pc:sldChg chg="del">
        <pc:chgData name="Pranik Nikose" userId="6f5a97d426924c15" providerId="LiveId" clId="{36D4B60A-4D75-4121-9A1D-48B5AE5EA3A3}" dt="2025-05-10T20:23:19.706" v="86" actId="2696"/>
        <pc:sldMkLst>
          <pc:docMk/>
          <pc:sldMk cId="2441220536" sldId="265"/>
        </pc:sldMkLst>
      </pc:sldChg>
      <pc:sldChg chg="modSp mod">
        <pc:chgData name="Pranik Nikose" userId="6f5a97d426924c15" providerId="LiveId" clId="{36D4B60A-4D75-4121-9A1D-48B5AE5EA3A3}" dt="2025-05-08T18:18:03.249" v="76" actId="20577"/>
        <pc:sldMkLst>
          <pc:docMk/>
          <pc:sldMk cId="802872781" sldId="270"/>
        </pc:sldMkLst>
        <pc:spChg chg="mod">
          <ac:chgData name="Pranik Nikose" userId="6f5a97d426924c15" providerId="LiveId" clId="{36D4B60A-4D75-4121-9A1D-48B5AE5EA3A3}" dt="2025-05-08T18:18:03.249" v="76" actId="20577"/>
          <ac:spMkLst>
            <pc:docMk/>
            <pc:sldMk cId="802872781" sldId="270"/>
            <ac:spMk id="2" creationId="{327052F8-914F-A07B-6CD0-761150F6C474}"/>
          </ac:spMkLst>
        </pc:spChg>
      </pc:sldChg>
      <pc:sldChg chg="del">
        <pc:chgData name="Pranik Nikose" userId="6f5a97d426924c15" providerId="LiveId" clId="{36D4B60A-4D75-4121-9A1D-48B5AE5EA3A3}" dt="2025-05-10T20:06:05.455" v="84" actId="2696"/>
        <pc:sldMkLst>
          <pc:docMk/>
          <pc:sldMk cId="4216303488" sldId="273"/>
        </pc:sldMkLst>
      </pc:sldChg>
      <pc:sldChg chg="modSp mod">
        <pc:chgData name="Pranik Nikose" userId="6f5a97d426924c15" providerId="LiveId" clId="{36D4B60A-4D75-4121-9A1D-48B5AE5EA3A3}" dt="2025-05-10T20:05:49.379" v="83" actId="6549"/>
        <pc:sldMkLst>
          <pc:docMk/>
          <pc:sldMk cId="1264621259" sldId="277"/>
        </pc:sldMkLst>
        <pc:spChg chg="mod">
          <ac:chgData name="Pranik Nikose" userId="6f5a97d426924c15" providerId="LiveId" clId="{36D4B60A-4D75-4121-9A1D-48B5AE5EA3A3}" dt="2025-05-10T20:05:49.379" v="83" actId="6549"/>
          <ac:spMkLst>
            <pc:docMk/>
            <pc:sldMk cId="1264621259" sldId="277"/>
            <ac:spMk id="2" creationId="{E76D7304-327A-1ACE-7E9F-074AD785204E}"/>
          </ac:spMkLst>
        </pc:spChg>
      </pc:sldChg>
      <pc:sldChg chg="modSp mod">
        <pc:chgData name="Pranik Nikose" userId="6f5a97d426924c15" providerId="LiveId" clId="{36D4B60A-4D75-4121-9A1D-48B5AE5EA3A3}" dt="2025-05-15T17:32:54.462" v="306" actId="20577"/>
        <pc:sldMkLst>
          <pc:docMk/>
          <pc:sldMk cId="899110261" sldId="281"/>
        </pc:sldMkLst>
        <pc:spChg chg="mod">
          <ac:chgData name="Pranik Nikose" userId="6f5a97d426924c15" providerId="LiveId" clId="{36D4B60A-4D75-4121-9A1D-48B5AE5EA3A3}" dt="2025-05-15T17:32:54.462" v="306" actId="20577"/>
          <ac:spMkLst>
            <pc:docMk/>
            <pc:sldMk cId="899110261" sldId="281"/>
            <ac:spMk id="3" creationId="{6E74890A-69C8-5698-1002-75A2AABAFA2C}"/>
          </ac:spMkLst>
        </pc:spChg>
      </pc:sldChg>
      <pc:sldChg chg="add del">
        <pc:chgData name="Pranik Nikose" userId="6f5a97d426924c15" providerId="LiveId" clId="{36D4B60A-4D75-4121-9A1D-48B5AE5EA3A3}" dt="2025-05-04T12:13:30.084" v="6" actId="47"/>
        <pc:sldMkLst>
          <pc:docMk/>
          <pc:sldMk cId="1690107363" sldId="282"/>
        </pc:sldMkLst>
      </pc:sldChg>
      <pc:sldChg chg="modSp mod">
        <pc:chgData name="Pranik Nikose" userId="6f5a97d426924c15" providerId="LiveId" clId="{36D4B60A-4D75-4121-9A1D-48B5AE5EA3A3}" dt="2025-05-23T19:45:07.926" v="2587" actId="20577"/>
        <pc:sldMkLst>
          <pc:docMk/>
          <pc:sldMk cId="2020791483" sldId="283"/>
        </pc:sldMkLst>
        <pc:spChg chg="mod">
          <ac:chgData name="Pranik Nikose" userId="6f5a97d426924c15" providerId="LiveId" clId="{36D4B60A-4D75-4121-9A1D-48B5AE5EA3A3}" dt="2025-05-23T19:45:07.926" v="2587" actId="20577"/>
          <ac:spMkLst>
            <pc:docMk/>
            <pc:sldMk cId="2020791483" sldId="283"/>
            <ac:spMk id="2" creationId="{5067C8F6-D778-1A3B-A7DC-ACB60F6CC32D}"/>
          </ac:spMkLst>
        </pc:spChg>
      </pc:sldChg>
      <pc:sldChg chg="modSp mod">
        <pc:chgData name="Pranik Nikose" userId="6f5a97d426924c15" providerId="LiveId" clId="{36D4B60A-4D75-4121-9A1D-48B5AE5EA3A3}" dt="2025-05-07T19:18:58.239" v="51" actId="20577"/>
        <pc:sldMkLst>
          <pc:docMk/>
          <pc:sldMk cId="551451817" sldId="287"/>
        </pc:sldMkLst>
        <pc:spChg chg="mod">
          <ac:chgData name="Pranik Nikose" userId="6f5a97d426924c15" providerId="LiveId" clId="{36D4B60A-4D75-4121-9A1D-48B5AE5EA3A3}" dt="2025-05-07T19:18:58.239" v="51" actId="20577"/>
          <ac:spMkLst>
            <pc:docMk/>
            <pc:sldMk cId="551451817" sldId="287"/>
            <ac:spMk id="2" creationId="{3E0F357F-F411-D894-8003-CCF7A68BCA42}"/>
          </ac:spMkLst>
        </pc:spChg>
      </pc:sldChg>
      <pc:sldChg chg="modSp del mod">
        <pc:chgData name="Pranik Nikose" userId="6f5a97d426924c15" providerId="LiveId" clId="{36D4B60A-4D75-4121-9A1D-48B5AE5EA3A3}" dt="2025-05-07T19:19:15.043" v="53" actId="47"/>
        <pc:sldMkLst>
          <pc:docMk/>
          <pc:sldMk cId="1462265795" sldId="288"/>
        </pc:sldMkLst>
      </pc:sldChg>
      <pc:sldChg chg="modSp mod">
        <pc:chgData name="Pranik Nikose" userId="6f5a97d426924c15" providerId="LiveId" clId="{36D4B60A-4D75-4121-9A1D-48B5AE5EA3A3}" dt="2025-05-10T21:02:12.896" v="123" actId="20577"/>
        <pc:sldMkLst>
          <pc:docMk/>
          <pc:sldMk cId="3338940430" sldId="289"/>
        </pc:sldMkLst>
        <pc:spChg chg="mod">
          <ac:chgData name="Pranik Nikose" userId="6f5a97d426924c15" providerId="LiveId" clId="{36D4B60A-4D75-4121-9A1D-48B5AE5EA3A3}" dt="2025-05-10T21:02:12.896" v="123" actId="20577"/>
          <ac:spMkLst>
            <pc:docMk/>
            <pc:sldMk cId="3338940430" sldId="289"/>
            <ac:spMk id="2" creationId="{EC4BE8FA-BCF1-46BB-B9F4-3606DCC3D544}"/>
          </ac:spMkLst>
        </pc:spChg>
      </pc:sldChg>
      <pc:sldChg chg="modSp del mod">
        <pc:chgData name="Pranik Nikose" userId="6f5a97d426924c15" providerId="LiveId" clId="{36D4B60A-4D75-4121-9A1D-48B5AE5EA3A3}" dt="2025-05-10T21:02:21.042" v="124" actId="2696"/>
        <pc:sldMkLst>
          <pc:docMk/>
          <pc:sldMk cId="3784247752" sldId="290"/>
        </pc:sldMkLst>
      </pc:sldChg>
      <pc:sldChg chg="addSp delSp modSp mod">
        <pc:chgData name="Pranik Nikose" userId="6f5a97d426924c15" providerId="LiveId" clId="{36D4B60A-4D75-4121-9A1D-48B5AE5EA3A3}" dt="2025-05-23T21:19:20.850" v="3493" actId="6549"/>
        <pc:sldMkLst>
          <pc:docMk/>
          <pc:sldMk cId="3385851120" sldId="291"/>
        </pc:sldMkLst>
        <pc:spChg chg="add del mod">
          <ac:chgData name="Pranik Nikose" userId="6f5a97d426924c15" providerId="LiveId" clId="{36D4B60A-4D75-4121-9A1D-48B5AE5EA3A3}" dt="2025-05-23T21:19:20.850" v="3493" actId="6549"/>
          <ac:spMkLst>
            <pc:docMk/>
            <pc:sldMk cId="3385851120" sldId="291"/>
            <ac:spMk id="2" creationId="{C44D4A19-16ED-15E8-8AD8-DE546C36D5DE}"/>
          </ac:spMkLst>
        </pc:spChg>
      </pc:sldChg>
      <pc:sldChg chg="modSp mod">
        <pc:chgData name="Pranik Nikose" userId="6f5a97d426924c15" providerId="LiveId" clId="{36D4B60A-4D75-4121-9A1D-48B5AE5EA3A3}" dt="2025-05-23T21:19:00.773" v="3492" actId="20577"/>
        <pc:sldMkLst>
          <pc:docMk/>
          <pc:sldMk cId="4216323004" sldId="294"/>
        </pc:sldMkLst>
        <pc:spChg chg="mod">
          <ac:chgData name="Pranik Nikose" userId="6f5a97d426924c15" providerId="LiveId" clId="{36D4B60A-4D75-4121-9A1D-48B5AE5EA3A3}" dt="2025-05-23T21:19:00.773" v="3492" actId="20577"/>
          <ac:spMkLst>
            <pc:docMk/>
            <pc:sldMk cId="4216323004" sldId="294"/>
            <ac:spMk id="2" creationId="{82A58726-78D0-DDDF-F45D-7B046021337F}"/>
          </ac:spMkLst>
        </pc:spChg>
      </pc:sldChg>
      <pc:sldChg chg="modSp del mod">
        <pc:chgData name="Pranik Nikose" userId="6f5a97d426924c15" providerId="LiveId" clId="{36D4B60A-4D75-4121-9A1D-48B5AE5EA3A3}" dt="2025-05-31T21:29:26.333" v="3859" actId="2696"/>
        <pc:sldMkLst>
          <pc:docMk/>
          <pc:sldMk cId="2888016681" sldId="297"/>
        </pc:sldMkLst>
      </pc:sldChg>
      <pc:sldChg chg="addSp delSp modSp mod">
        <pc:chgData name="Pranik Nikose" userId="6f5a97d426924c15" providerId="LiveId" clId="{36D4B60A-4D75-4121-9A1D-48B5AE5EA3A3}" dt="2025-05-23T21:27:23.527" v="3496" actId="478"/>
        <pc:sldMkLst>
          <pc:docMk/>
          <pc:sldMk cId="999639027" sldId="298"/>
        </pc:sldMkLst>
        <pc:spChg chg="add del mod">
          <ac:chgData name="Pranik Nikose" userId="6f5a97d426924c15" providerId="LiveId" clId="{36D4B60A-4D75-4121-9A1D-48B5AE5EA3A3}" dt="2025-05-23T21:27:23.527" v="3496" actId="478"/>
          <ac:spMkLst>
            <pc:docMk/>
            <pc:sldMk cId="999639027" sldId="298"/>
            <ac:spMk id="2" creationId="{6C349159-B9D6-382C-5CE4-5FD61CBAC99D}"/>
          </ac:spMkLst>
        </pc:spChg>
      </pc:sldChg>
      <pc:sldChg chg="del">
        <pc:chgData name="Pranik Nikose" userId="6f5a97d426924c15" providerId="LiveId" clId="{36D4B60A-4D75-4121-9A1D-48B5AE5EA3A3}" dt="2025-05-23T21:39:29.896" v="3594" actId="47"/>
        <pc:sldMkLst>
          <pc:docMk/>
          <pc:sldMk cId="3609909113" sldId="301"/>
        </pc:sldMkLst>
      </pc:sldChg>
      <pc:sldChg chg="modSp mod">
        <pc:chgData name="Pranik Nikose" userId="6f5a97d426924c15" providerId="LiveId" clId="{36D4B60A-4D75-4121-9A1D-48B5AE5EA3A3}" dt="2025-05-31T21:11:27.698" v="3851" actId="20577"/>
        <pc:sldMkLst>
          <pc:docMk/>
          <pc:sldMk cId="79035089" sldId="302"/>
        </pc:sldMkLst>
        <pc:graphicFrameChg chg="modGraphic">
          <ac:chgData name="Pranik Nikose" userId="6f5a97d426924c15" providerId="LiveId" clId="{36D4B60A-4D75-4121-9A1D-48B5AE5EA3A3}" dt="2025-05-31T21:11:27.698" v="3851" actId="20577"/>
          <ac:graphicFrameMkLst>
            <pc:docMk/>
            <pc:sldMk cId="79035089" sldId="302"/>
            <ac:graphicFrameMk id="4" creationId="{7E0DF389-06F5-ABC3-491F-5FC9B32D9A5F}"/>
          </ac:graphicFrameMkLst>
        </pc:graphicFrameChg>
      </pc:sldChg>
      <pc:sldChg chg="modSp mod">
        <pc:chgData name="Pranik Nikose" userId="6f5a97d426924c15" providerId="LiveId" clId="{36D4B60A-4D75-4121-9A1D-48B5AE5EA3A3}" dt="2025-05-31T21:11:12.185" v="3844" actId="20577"/>
        <pc:sldMkLst>
          <pc:docMk/>
          <pc:sldMk cId="2913403423" sldId="303"/>
        </pc:sldMkLst>
        <pc:graphicFrameChg chg="modGraphic">
          <ac:chgData name="Pranik Nikose" userId="6f5a97d426924c15" providerId="LiveId" clId="{36D4B60A-4D75-4121-9A1D-48B5AE5EA3A3}" dt="2025-05-31T21:11:12.185" v="3844" actId="20577"/>
          <ac:graphicFrameMkLst>
            <pc:docMk/>
            <pc:sldMk cId="2913403423" sldId="303"/>
            <ac:graphicFrameMk id="4" creationId="{E93156EC-3DC4-B73F-79A5-786346B9B452}"/>
          </ac:graphicFrameMkLst>
        </pc:graphicFrameChg>
      </pc:sldChg>
      <pc:sldChg chg="modSp mod">
        <pc:chgData name="Pranik Nikose" userId="6f5a97d426924c15" providerId="LiveId" clId="{36D4B60A-4D75-4121-9A1D-48B5AE5EA3A3}" dt="2025-05-31T21:10:59.712" v="3840" actId="20577"/>
        <pc:sldMkLst>
          <pc:docMk/>
          <pc:sldMk cId="2753358140" sldId="304"/>
        </pc:sldMkLst>
        <pc:graphicFrameChg chg="modGraphic">
          <ac:chgData name="Pranik Nikose" userId="6f5a97d426924c15" providerId="LiveId" clId="{36D4B60A-4D75-4121-9A1D-48B5AE5EA3A3}" dt="2025-05-31T21:10:59.712" v="3840" actId="20577"/>
          <ac:graphicFrameMkLst>
            <pc:docMk/>
            <pc:sldMk cId="2753358140" sldId="304"/>
            <ac:graphicFrameMk id="6" creationId="{BB5A763D-F9C4-E83C-09DC-7F315D1D88DC}"/>
          </ac:graphicFrameMkLst>
        </pc:graphicFrameChg>
      </pc:sldChg>
      <pc:sldChg chg="modSp mod">
        <pc:chgData name="Pranik Nikose" userId="6f5a97d426924c15" providerId="LiveId" clId="{36D4B60A-4D75-4121-9A1D-48B5AE5EA3A3}" dt="2025-05-31T21:12:03.439" v="3858" actId="20577"/>
        <pc:sldMkLst>
          <pc:docMk/>
          <pc:sldMk cId="122481067" sldId="305"/>
        </pc:sldMkLst>
        <pc:graphicFrameChg chg="modGraphic">
          <ac:chgData name="Pranik Nikose" userId="6f5a97d426924c15" providerId="LiveId" clId="{36D4B60A-4D75-4121-9A1D-48B5AE5EA3A3}" dt="2025-05-31T21:12:03.439" v="3858" actId="20577"/>
          <ac:graphicFrameMkLst>
            <pc:docMk/>
            <pc:sldMk cId="122481067" sldId="305"/>
            <ac:graphicFrameMk id="3" creationId="{F06E6B33-E37E-AB80-DD3F-AF9C0BAC2248}"/>
          </ac:graphicFrameMkLst>
        </pc:graphicFrameChg>
      </pc:sldChg>
      <pc:sldChg chg="modSp mod">
        <pc:chgData name="Pranik Nikose" userId="6f5a97d426924c15" providerId="LiveId" clId="{36D4B60A-4D75-4121-9A1D-48B5AE5EA3A3}" dt="2025-05-31T21:09:21.218" v="3830" actId="20577"/>
        <pc:sldMkLst>
          <pc:docMk/>
          <pc:sldMk cId="3553938448" sldId="306"/>
        </pc:sldMkLst>
        <pc:graphicFrameChg chg="modGraphic">
          <ac:chgData name="Pranik Nikose" userId="6f5a97d426924c15" providerId="LiveId" clId="{36D4B60A-4D75-4121-9A1D-48B5AE5EA3A3}" dt="2025-05-31T21:09:21.218" v="3830" actId="20577"/>
          <ac:graphicFrameMkLst>
            <pc:docMk/>
            <pc:sldMk cId="3553938448" sldId="306"/>
            <ac:graphicFrameMk id="3" creationId="{DA0D2412-DE1E-3FFD-0F71-0D8BEE2A18E9}"/>
          </ac:graphicFrameMkLst>
        </pc:graphicFrameChg>
      </pc:sldChg>
      <pc:sldChg chg="modSp mod">
        <pc:chgData name="Pranik Nikose" userId="6f5a97d426924c15" providerId="LiveId" clId="{36D4B60A-4D75-4121-9A1D-48B5AE5EA3A3}" dt="2025-05-15T21:13:30.961" v="2464" actId="20577"/>
        <pc:sldMkLst>
          <pc:docMk/>
          <pc:sldMk cId="3423345839" sldId="307"/>
        </pc:sldMkLst>
        <pc:spChg chg="mod">
          <ac:chgData name="Pranik Nikose" userId="6f5a97d426924c15" providerId="LiveId" clId="{36D4B60A-4D75-4121-9A1D-48B5AE5EA3A3}" dt="2025-05-15T21:13:30.961" v="2464" actId="20577"/>
          <ac:spMkLst>
            <pc:docMk/>
            <pc:sldMk cId="3423345839" sldId="307"/>
            <ac:spMk id="2" creationId="{93CF0412-655B-8577-6A4B-6F7906A79C79}"/>
          </ac:spMkLst>
        </pc:spChg>
        <pc:graphicFrameChg chg="mod modGraphic">
          <ac:chgData name="Pranik Nikose" userId="6f5a97d426924c15" providerId="LiveId" clId="{36D4B60A-4D75-4121-9A1D-48B5AE5EA3A3}" dt="2025-05-15T21:02:51.478" v="2292" actId="1076"/>
          <ac:graphicFrameMkLst>
            <pc:docMk/>
            <pc:sldMk cId="3423345839" sldId="307"/>
            <ac:graphicFrameMk id="4" creationId="{C97D76CF-DEEE-58BB-97C0-9920ABEA4193}"/>
          </ac:graphicFrameMkLst>
        </pc:graphicFrameChg>
      </pc:sldChg>
      <pc:sldChg chg="modSp del mod">
        <pc:chgData name="Pranik Nikose" userId="6f5a97d426924c15" providerId="LiveId" clId="{36D4B60A-4D75-4121-9A1D-48B5AE5EA3A3}" dt="2025-05-15T21:04:29.951" v="2294" actId="47"/>
        <pc:sldMkLst>
          <pc:docMk/>
          <pc:sldMk cId="1397712053" sldId="308"/>
        </pc:sldMkLst>
      </pc:sldChg>
      <pc:sldChg chg="addSp delSp modSp del mod">
        <pc:chgData name="Pranik Nikose" userId="6f5a97d426924c15" providerId="LiveId" clId="{36D4B60A-4D75-4121-9A1D-48B5AE5EA3A3}" dt="2025-05-15T21:04:37.471" v="2295" actId="47"/>
        <pc:sldMkLst>
          <pc:docMk/>
          <pc:sldMk cId="4090358877" sldId="309"/>
        </pc:sldMkLst>
      </pc:sldChg>
      <pc:sldChg chg="modSp mod">
        <pc:chgData name="Pranik Nikose" userId="6f5a97d426924c15" providerId="LiveId" clId="{36D4B60A-4D75-4121-9A1D-48B5AE5EA3A3}" dt="2025-05-23T21:37:53.099" v="3593" actId="20577"/>
        <pc:sldMkLst>
          <pc:docMk/>
          <pc:sldMk cId="3624506056" sldId="310"/>
        </pc:sldMkLst>
        <pc:spChg chg="mod">
          <ac:chgData name="Pranik Nikose" userId="6f5a97d426924c15" providerId="LiveId" clId="{36D4B60A-4D75-4121-9A1D-48B5AE5EA3A3}" dt="2025-05-23T21:37:14.018" v="3589" actId="14100"/>
          <ac:spMkLst>
            <pc:docMk/>
            <pc:sldMk cId="3624506056" sldId="310"/>
            <ac:spMk id="2" creationId="{FC86F629-276B-B81E-8731-589075621C4A}"/>
          </ac:spMkLst>
        </pc:spChg>
        <pc:graphicFrameChg chg="modGraphic">
          <ac:chgData name="Pranik Nikose" userId="6f5a97d426924c15" providerId="LiveId" clId="{36D4B60A-4D75-4121-9A1D-48B5AE5EA3A3}" dt="2025-05-23T21:37:53.099" v="3593" actId="20577"/>
          <ac:graphicFrameMkLst>
            <pc:docMk/>
            <pc:sldMk cId="3624506056" sldId="310"/>
            <ac:graphicFrameMk id="3" creationId="{25C51FB8-B7D3-4E07-8C80-D2AEED2C2EAC}"/>
          </ac:graphicFrameMkLst>
        </pc:graphicFrameChg>
      </pc:sldChg>
      <pc:sldChg chg="new del">
        <pc:chgData name="Pranik Nikose" userId="6f5a97d426924c15" providerId="LiveId" clId="{36D4B60A-4D75-4121-9A1D-48B5AE5EA3A3}" dt="2025-05-10T20:55:12.902" v="88" actId="47"/>
        <pc:sldMkLst>
          <pc:docMk/>
          <pc:sldMk cId="210749251" sldId="313"/>
        </pc:sldMkLst>
      </pc:sldChg>
      <pc:sldChg chg="new del">
        <pc:chgData name="Pranik Nikose" userId="6f5a97d426924c15" providerId="LiveId" clId="{36D4B60A-4D75-4121-9A1D-48B5AE5EA3A3}" dt="2025-05-05T03:02:01.650" v="11" actId="47"/>
        <pc:sldMkLst>
          <pc:docMk/>
          <pc:sldMk cId="599899987" sldId="313"/>
        </pc:sldMkLst>
      </pc:sldChg>
      <pc:sldChg chg="new del">
        <pc:chgData name="Pranik Nikose" userId="6f5a97d426924c15" providerId="LiveId" clId="{36D4B60A-4D75-4121-9A1D-48B5AE5EA3A3}" dt="2025-05-05T17:10:31.277" v="13" actId="47"/>
        <pc:sldMkLst>
          <pc:docMk/>
          <pc:sldMk cId="724105216" sldId="313"/>
        </pc:sldMkLst>
      </pc:sldChg>
      <pc:sldChg chg="new add del">
        <pc:chgData name="Pranik Nikose" userId="6f5a97d426924c15" providerId="LiveId" clId="{36D4B60A-4D75-4121-9A1D-48B5AE5EA3A3}" dt="2025-05-04T12:13:50.035" v="9" actId="680"/>
        <pc:sldMkLst>
          <pc:docMk/>
          <pc:sldMk cId="1205434034" sldId="313"/>
        </pc:sldMkLst>
      </pc:sldChg>
      <pc:sldChg chg="new del">
        <pc:chgData name="Pranik Nikose" userId="6f5a97d426924c15" providerId="LiveId" clId="{36D4B60A-4D75-4121-9A1D-48B5AE5EA3A3}" dt="2025-05-13T17:16:12.277" v="130" actId="47"/>
        <pc:sldMkLst>
          <pc:docMk/>
          <pc:sldMk cId="1765346933" sldId="313"/>
        </pc:sldMkLst>
      </pc:sldChg>
      <pc:sldChg chg="new del">
        <pc:chgData name="Pranik Nikose" userId="6f5a97d426924c15" providerId="LiveId" clId="{36D4B60A-4D75-4121-9A1D-48B5AE5EA3A3}" dt="2025-05-05T18:51:13.221" v="15" actId="47"/>
        <pc:sldMkLst>
          <pc:docMk/>
          <pc:sldMk cId="1992774581" sldId="313"/>
        </pc:sldMkLst>
      </pc:sldChg>
      <pc:sldChg chg="new del">
        <pc:chgData name="Pranik Nikose" userId="6f5a97d426924c15" providerId="LiveId" clId="{36D4B60A-4D75-4121-9A1D-48B5AE5EA3A3}" dt="2025-04-30T12:32:55.951" v="3" actId="47"/>
        <pc:sldMkLst>
          <pc:docMk/>
          <pc:sldMk cId="2475696952" sldId="313"/>
        </pc:sldMkLst>
      </pc:sldChg>
      <pc:sldChg chg="new del">
        <pc:chgData name="Pranik Nikose" userId="6f5a97d426924c15" providerId="LiveId" clId="{36D4B60A-4D75-4121-9A1D-48B5AE5EA3A3}" dt="2025-05-08T12:03:13.818" v="73" actId="47"/>
        <pc:sldMkLst>
          <pc:docMk/>
          <pc:sldMk cId="3574087868" sldId="313"/>
        </pc:sldMkLst>
      </pc:sldChg>
      <pc:sldChg chg="new del">
        <pc:chgData name="Pranik Nikose" userId="6f5a97d426924c15" providerId="LiveId" clId="{36D4B60A-4D75-4121-9A1D-48B5AE5EA3A3}" dt="2025-04-20T13:16:20.623" v="1" actId="47"/>
        <pc:sldMkLst>
          <pc:docMk/>
          <pc:sldMk cId="3611655215" sldId="313"/>
        </pc:sldMkLst>
      </pc:sldChg>
      <pc:sldChg chg="new del">
        <pc:chgData name="Pranik Nikose" userId="6f5a97d426924c15" providerId="LiveId" clId="{36D4B60A-4D75-4121-9A1D-48B5AE5EA3A3}" dt="2025-05-11T19:23:21.156" v="128" actId="47"/>
        <pc:sldMkLst>
          <pc:docMk/>
          <pc:sldMk cId="3839312134" sldId="313"/>
        </pc:sldMkLst>
      </pc:sldChg>
      <pc:sldChg chg="new del">
        <pc:chgData name="Pranik Nikose" userId="6f5a97d426924c15" providerId="LiveId" clId="{36D4B60A-4D75-4121-9A1D-48B5AE5EA3A3}" dt="2025-05-11T19:23:11.603" v="126" actId="47"/>
        <pc:sldMkLst>
          <pc:docMk/>
          <pc:sldMk cId="4160200026" sldId="31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D1276C-3F78-4513-85CC-D3DED5974569}" type="datetimeFigureOut">
              <a:rPr lang="en-IN" smtClean="0"/>
              <a:t>01-06-2025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B9C733-C836-46FD-8654-0A256155EE22}" type="slidenum">
              <a:rPr lang="en-IN" smtClean="0"/>
              <a:t>‹#›</a:t>
            </a:fld>
            <a:endParaRPr lang="en-IN"/>
          </a:p>
        </p:txBody>
      </p:sp>
    </p:spTree>
    <p:extLst>
      <p:ext uri="{BB962C8B-B14F-4D97-AF65-F5344CB8AC3E}">
        <p14:creationId xmlns:p14="http://schemas.microsoft.com/office/powerpoint/2010/main" val="1915400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1666151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159138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654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4259523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1065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1741862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2269885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3010853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123744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696A-66D4-49C0-B82E-9B568EB9B24C}" type="datetimeFigureOut">
              <a:rPr lang="en-IN" smtClean="0"/>
              <a:t>01-06-2025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811423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6B696A-66D4-49C0-B82E-9B568EB9B24C}" type="datetimeFigureOut">
              <a:rPr lang="en-IN" smtClean="0"/>
              <a:t>01-06-2025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799276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6B696A-66D4-49C0-B82E-9B568EB9B24C}" type="datetimeFigureOut">
              <a:rPr lang="en-IN" smtClean="0"/>
              <a:t>01-06-2025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293458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6B696A-66D4-49C0-B82E-9B568EB9B24C}" type="datetimeFigureOut">
              <a:rPr lang="en-IN" smtClean="0"/>
              <a:t>01-06-2025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3104483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B696A-66D4-49C0-B82E-9B568EB9B24C}" type="datetimeFigureOut">
              <a:rPr lang="en-IN" smtClean="0"/>
              <a:t>01-06-2025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392677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86B696A-66D4-49C0-B82E-9B568EB9B24C}" type="datetimeFigureOut">
              <a:rPr lang="en-IN" smtClean="0"/>
              <a:t>01-06-2025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870534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6B696A-66D4-49C0-B82E-9B568EB9B24C}" type="datetimeFigureOut">
              <a:rPr lang="en-IN" smtClean="0"/>
              <a:t>01-06-2025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6C729A-9F5A-4766-967A-B4CE3CF7D6A7}" type="slidenum">
              <a:rPr lang="en-IN" smtClean="0"/>
              <a:t>‹#›</a:t>
            </a:fld>
            <a:endParaRPr lang="en-IN"/>
          </a:p>
        </p:txBody>
      </p:sp>
    </p:spTree>
    <p:extLst>
      <p:ext uri="{BB962C8B-B14F-4D97-AF65-F5344CB8AC3E}">
        <p14:creationId xmlns:p14="http://schemas.microsoft.com/office/powerpoint/2010/main" val="4079099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6B696A-66D4-49C0-B82E-9B568EB9B24C}" type="datetimeFigureOut">
              <a:rPr lang="en-IN" smtClean="0"/>
              <a:t>01-06-2025</a:t>
            </a:fld>
            <a:endParaRPr lang="en-IN"/>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86C729A-9F5A-4766-967A-B4CE3CF7D6A7}" type="slidenum">
              <a:rPr lang="en-IN" smtClean="0"/>
              <a:t>‹#›</a:t>
            </a:fld>
            <a:endParaRPr lang="en-IN"/>
          </a:p>
        </p:txBody>
      </p:sp>
    </p:spTree>
    <p:extLst>
      <p:ext uri="{BB962C8B-B14F-4D97-AF65-F5344CB8AC3E}">
        <p14:creationId xmlns:p14="http://schemas.microsoft.com/office/powerpoint/2010/main" val="156506968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A6DBDD-BB2E-E1FD-EF06-3E43CE188A00}"/>
              </a:ext>
            </a:extLst>
          </p:cNvPr>
          <p:cNvSpPr>
            <a:spLocks noGrp="1"/>
          </p:cNvSpPr>
          <p:nvPr>
            <p:ph type="ctrTitle"/>
          </p:nvPr>
        </p:nvSpPr>
        <p:spPr>
          <a:xfrm>
            <a:off x="1799303" y="2404535"/>
            <a:ext cx="5142271" cy="1184240"/>
          </a:xfrm>
        </p:spPr>
        <p:txBody>
          <a:bodyPr>
            <a:noAutofit/>
          </a:bodyPr>
          <a:lstStyle/>
          <a:p>
            <a:r>
              <a:rPr lang="en-IN" sz="4000" dirty="0">
                <a:solidFill>
                  <a:schemeClr val="tx1"/>
                </a:solidFill>
                <a:latin typeface="Arial" panose="020B0604020202020204" pitchFamily="34" charset="0"/>
                <a:cs typeface="Arial" panose="020B0604020202020204" pitchFamily="34" charset="0"/>
              </a:rPr>
              <a:t>Capstone</a:t>
            </a:r>
            <a:r>
              <a:rPr lang="en-IN" sz="4000" dirty="0">
                <a:latin typeface="Arial" panose="020B0604020202020204" pitchFamily="34" charset="0"/>
                <a:cs typeface="Arial" panose="020B0604020202020204" pitchFamily="34" charset="0"/>
              </a:rPr>
              <a:t> </a:t>
            </a:r>
            <a:r>
              <a:rPr lang="en-IN" sz="4000" dirty="0">
                <a:solidFill>
                  <a:schemeClr val="tx1"/>
                </a:solidFill>
                <a:latin typeface="Arial" panose="020B0604020202020204" pitchFamily="34" charset="0"/>
                <a:cs typeface="Arial" panose="020B0604020202020204" pitchFamily="34" charset="0"/>
              </a:rPr>
              <a:t>Project</a:t>
            </a:r>
            <a:r>
              <a:rPr lang="en-IN" sz="4000" dirty="0">
                <a:latin typeface="Arial" panose="020B0604020202020204" pitchFamily="34" charset="0"/>
                <a:cs typeface="Arial" panose="020B0604020202020204" pitchFamily="34" charset="0"/>
              </a:rPr>
              <a:t> </a:t>
            </a:r>
            <a:r>
              <a:rPr lang="en-IN" sz="4000" dirty="0">
                <a:solidFill>
                  <a:schemeClr val="tx1"/>
                </a:solidFill>
                <a:latin typeface="Arial" panose="020B0604020202020204" pitchFamily="34" charset="0"/>
                <a:cs typeface="Arial" panose="020B0604020202020204" pitchFamily="34" charset="0"/>
              </a:rPr>
              <a:t>1-</a:t>
            </a:r>
            <a:r>
              <a:rPr lang="en-IN" sz="4000" dirty="0">
                <a:latin typeface="Arial" panose="020B0604020202020204" pitchFamily="34" charset="0"/>
                <a:cs typeface="Arial" panose="020B0604020202020204" pitchFamily="34" charset="0"/>
              </a:rPr>
              <a:t> </a:t>
            </a:r>
            <a:br>
              <a:rPr lang="en-IN" sz="4000" dirty="0">
                <a:latin typeface="Arial" panose="020B0604020202020204" pitchFamily="34" charset="0"/>
                <a:cs typeface="Arial" panose="020B0604020202020204" pitchFamily="34" charset="0"/>
              </a:rPr>
            </a:br>
            <a:r>
              <a:rPr lang="en-IN" sz="4000" dirty="0">
                <a:solidFill>
                  <a:schemeClr val="tx1"/>
                </a:solidFill>
                <a:latin typeface="Arial" panose="020B0604020202020204" pitchFamily="34" charset="0"/>
                <a:cs typeface="Arial" panose="020B0604020202020204" pitchFamily="34" charset="0"/>
              </a:rPr>
              <a:t>Part</a:t>
            </a:r>
            <a:r>
              <a:rPr lang="en-IN" sz="4000" dirty="0">
                <a:latin typeface="Arial" panose="020B0604020202020204" pitchFamily="34" charset="0"/>
                <a:cs typeface="Arial" panose="020B0604020202020204" pitchFamily="34" charset="0"/>
              </a:rPr>
              <a:t> </a:t>
            </a:r>
            <a:r>
              <a:rPr lang="en-IN" sz="4000" dirty="0">
                <a:solidFill>
                  <a:schemeClr val="tx1"/>
                </a:solidFill>
                <a:latin typeface="Arial" panose="020B0604020202020204" pitchFamily="34" charset="0"/>
                <a:cs typeface="Arial" panose="020B0604020202020204" pitchFamily="34" charset="0"/>
              </a:rPr>
              <a:t>1/3</a:t>
            </a:r>
          </a:p>
        </p:txBody>
      </p:sp>
    </p:spTree>
    <p:extLst>
      <p:ext uri="{BB962C8B-B14F-4D97-AF65-F5344CB8AC3E}">
        <p14:creationId xmlns:p14="http://schemas.microsoft.com/office/powerpoint/2010/main" val="105069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5C26DE-B973-8876-C4ED-9E69EC24D381}"/>
              </a:ext>
            </a:extLst>
          </p:cNvPr>
          <p:cNvSpPr txBox="1"/>
          <p:nvPr/>
        </p:nvSpPr>
        <p:spPr>
          <a:xfrm>
            <a:off x="167148" y="196645"/>
            <a:ext cx="6754762" cy="138499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6. Perform stakeholder analysis (RACI Matrix) to find out the key stakeholders who can take Decisions and Who are the influencers?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Legends: </a:t>
            </a:r>
          </a:p>
        </p:txBody>
      </p:sp>
      <p:graphicFrame>
        <p:nvGraphicFramePr>
          <p:cNvPr id="3" name="Table 2">
            <a:extLst>
              <a:ext uri="{FF2B5EF4-FFF2-40B4-BE49-F238E27FC236}">
                <a16:creationId xmlns:a16="http://schemas.microsoft.com/office/drawing/2014/main" id="{8F6CA4DF-1FD0-21B0-E37B-48195D22D97A}"/>
              </a:ext>
            </a:extLst>
          </p:cNvPr>
          <p:cNvGraphicFramePr>
            <a:graphicFrameLocks noGrp="1"/>
          </p:cNvGraphicFramePr>
          <p:nvPr>
            <p:extLst>
              <p:ext uri="{D42A27DB-BD31-4B8C-83A1-F6EECF244321}">
                <p14:modId xmlns:p14="http://schemas.microsoft.com/office/powerpoint/2010/main" val="3891886196"/>
              </p:ext>
            </p:extLst>
          </p:nvPr>
        </p:nvGraphicFramePr>
        <p:xfrm>
          <a:off x="777550" y="2128654"/>
          <a:ext cx="3377380" cy="3302184"/>
        </p:xfrm>
        <a:graphic>
          <a:graphicData uri="http://schemas.openxmlformats.org/drawingml/2006/table">
            <a:tbl>
              <a:tblPr firstRow="1" firstCol="1" bandRow="1">
                <a:tableStyleId>{5C22544A-7EE6-4342-B048-85BDC9FD1C3A}</a:tableStyleId>
              </a:tblPr>
              <a:tblGrid>
                <a:gridCol w="1688690">
                  <a:extLst>
                    <a:ext uri="{9D8B030D-6E8A-4147-A177-3AD203B41FA5}">
                      <a16:colId xmlns:a16="http://schemas.microsoft.com/office/drawing/2014/main" val="2746183753"/>
                    </a:ext>
                  </a:extLst>
                </a:gridCol>
                <a:gridCol w="1688690">
                  <a:extLst>
                    <a:ext uri="{9D8B030D-6E8A-4147-A177-3AD203B41FA5}">
                      <a16:colId xmlns:a16="http://schemas.microsoft.com/office/drawing/2014/main" val="3004860386"/>
                    </a:ext>
                  </a:extLst>
                </a:gridCol>
              </a:tblGrid>
              <a:tr h="825546">
                <a:tc>
                  <a:txBody>
                    <a:bodyPr/>
                    <a:lstStyle/>
                    <a:p>
                      <a:r>
                        <a:rPr lang="en-IN" sz="1200" b="1" dirty="0">
                          <a:solidFill>
                            <a:schemeClr val="tx1"/>
                          </a:solidFill>
                          <a:latin typeface="Arial" panose="020B0604020202020204" pitchFamily="34" charset="0"/>
                          <a:cs typeface="Arial" panose="020B0604020202020204" pitchFamily="34" charset="0"/>
                        </a:rPr>
                        <a:t>Responsible</a:t>
                      </a:r>
                    </a:p>
                  </a:txBody>
                  <a:tcPr/>
                </a:tc>
                <a:tc>
                  <a:txBody>
                    <a:bodyPr/>
                    <a:lstStyle/>
                    <a:p>
                      <a:endParaRPr lang="en-IN" sz="1200" b="1" dirty="0">
                        <a:solidFill>
                          <a:schemeClr val="tx1"/>
                        </a:solidFill>
                        <a:latin typeface="Arial" panose="020B0604020202020204" pitchFamily="34" charset="0"/>
                        <a:cs typeface="Arial" panose="020B0604020202020204" pitchFamily="34" charset="0"/>
                      </a:endParaRPr>
                    </a:p>
                    <a:p>
                      <a:r>
                        <a:rPr lang="en-IN" sz="1200" b="1" dirty="0">
                          <a:solidFill>
                            <a:schemeClr val="tx1"/>
                          </a:solidFill>
                          <a:latin typeface="Arial" panose="020B0604020202020204" pitchFamily="34" charset="0"/>
                          <a:cs typeface="Arial" panose="020B0604020202020204" pitchFamily="34" charset="0"/>
                        </a:rPr>
                        <a:t>R</a:t>
                      </a:r>
                    </a:p>
                  </a:txBody>
                  <a:tcPr/>
                </a:tc>
                <a:extLst>
                  <a:ext uri="{0D108BD9-81ED-4DB2-BD59-A6C34878D82A}">
                    <a16:rowId xmlns:a16="http://schemas.microsoft.com/office/drawing/2014/main" val="168454903"/>
                  </a:ext>
                </a:extLst>
              </a:tr>
              <a:tr h="825546">
                <a:tc>
                  <a:txBody>
                    <a:bodyPr/>
                    <a:lstStyle/>
                    <a:p>
                      <a:r>
                        <a:rPr lang="en-IN" sz="1200" b="1" dirty="0">
                          <a:solidFill>
                            <a:schemeClr val="tx1"/>
                          </a:solidFill>
                          <a:latin typeface="Arial" panose="020B0604020202020204" pitchFamily="34" charset="0"/>
                          <a:cs typeface="Arial" panose="020B0604020202020204" pitchFamily="34" charset="0"/>
                        </a:rPr>
                        <a:t>Accountable</a:t>
                      </a:r>
                    </a:p>
                  </a:txBody>
                  <a:tcPr/>
                </a:tc>
                <a:tc>
                  <a:txBody>
                    <a:bodyPr/>
                    <a:lstStyle/>
                    <a:p>
                      <a:r>
                        <a:rPr lang="en-IN" sz="1200" b="1" dirty="0">
                          <a:solidFill>
                            <a:schemeClr val="tx1"/>
                          </a:solidFill>
                          <a:latin typeface="Arial" panose="020B0604020202020204" pitchFamily="34" charset="0"/>
                          <a:cs typeface="Arial" panose="020B0604020202020204" pitchFamily="34" charset="0"/>
                        </a:rPr>
                        <a:t>A</a:t>
                      </a:r>
                    </a:p>
                  </a:txBody>
                  <a:tcPr/>
                </a:tc>
                <a:extLst>
                  <a:ext uri="{0D108BD9-81ED-4DB2-BD59-A6C34878D82A}">
                    <a16:rowId xmlns:a16="http://schemas.microsoft.com/office/drawing/2014/main" val="2190501113"/>
                  </a:ext>
                </a:extLst>
              </a:tr>
              <a:tr h="825546">
                <a:tc>
                  <a:txBody>
                    <a:bodyPr/>
                    <a:lstStyle/>
                    <a:p>
                      <a:r>
                        <a:rPr lang="en-IN" sz="1200" b="1" dirty="0">
                          <a:solidFill>
                            <a:schemeClr val="tx1"/>
                          </a:solidFill>
                          <a:latin typeface="Arial" panose="020B0604020202020204" pitchFamily="34" charset="0"/>
                          <a:cs typeface="Arial" panose="020B0604020202020204" pitchFamily="34" charset="0"/>
                        </a:rPr>
                        <a:t>Consulted</a:t>
                      </a:r>
                    </a:p>
                  </a:txBody>
                  <a:tcPr/>
                </a:tc>
                <a:tc>
                  <a:txBody>
                    <a:bodyPr/>
                    <a:lstStyle/>
                    <a:p>
                      <a:r>
                        <a:rPr lang="en-IN" sz="1200" b="1" dirty="0">
                          <a:solidFill>
                            <a:schemeClr val="tx1"/>
                          </a:solidFill>
                          <a:latin typeface="Arial" panose="020B0604020202020204" pitchFamily="34" charset="0"/>
                          <a:cs typeface="Arial" panose="020B0604020202020204" pitchFamily="34" charset="0"/>
                        </a:rPr>
                        <a:t>C</a:t>
                      </a:r>
                    </a:p>
                  </a:txBody>
                  <a:tcPr/>
                </a:tc>
                <a:extLst>
                  <a:ext uri="{0D108BD9-81ED-4DB2-BD59-A6C34878D82A}">
                    <a16:rowId xmlns:a16="http://schemas.microsoft.com/office/drawing/2014/main" val="3872220884"/>
                  </a:ext>
                </a:extLst>
              </a:tr>
              <a:tr h="825546">
                <a:tc>
                  <a:txBody>
                    <a:bodyPr/>
                    <a:lstStyle/>
                    <a:p>
                      <a:r>
                        <a:rPr lang="en-IN" sz="1200" b="1" dirty="0">
                          <a:solidFill>
                            <a:schemeClr val="tx1"/>
                          </a:solidFill>
                          <a:latin typeface="Arial" panose="020B0604020202020204" pitchFamily="34" charset="0"/>
                          <a:cs typeface="Arial" panose="020B0604020202020204" pitchFamily="34" charset="0"/>
                        </a:rPr>
                        <a:t>Informed</a:t>
                      </a:r>
                    </a:p>
                  </a:txBody>
                  <a:tcPr/>
                </a:tc>
                <a:tc>
                  <a:txBody>
                    <a:bodyPr/>
                    <a:lstStyle/>
                    <a:p>
                      <a:r>
                        <a:rPr lang="en-IN" sz="1200" b="1"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3245661318"/>
                  </a:ext>
                </a:extLst>
              </a:tr>
            </a:tbl>
          </a:graphicData>
        </a:graphic>
      </p:graphicFrame>
    </p:spTree>
    <p:extLst>
      <p:ext uri="{BB962C8B-B14F-4D97-AF65-F5344CB8AC3E}">
        <p14:creationId xmlns:p14="http://schemas.microsoft.com/office/powerpoint/2010/main" val="1584583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A2ED35F-826B-1E71-1587-92DE7EAE7559}"/>
              </a:ext>
            </a:extLst>
          </p:cNvPr>
          <p:cNvGraphicFramePr>
            <a:graphicFrameLocks noGrp="1"/>
          </p:cNvGraphicFramePr>
          <p:nvPr>
            <p:extLst>
              <p:ext uri="{D42A27DB-BD31-4B8C-83A1-F6EECF244321}">
                <p14:modId xmlns:p14="http://schemas.microsoft.com/office/powerpoint/2010/main" val="3867831642"/>
              </p:ext>
            </p:extLst>
          </p:nvPr>
        </p:nvGraphicFramePr>
        <p:xfrm>
          <a:off x="357672" y="193351"/>
          <a:ext cx="7050830" cy="5303520"/>
        </p:xfrm>
        <a:graphic>
          <a:graphicData uri="http://schemas.openxmlformats.org/drawingml/2006/table">
            <a:tbl>
              <a:tblPr firstRow="1" bandRow="1">
                <a:tableStyleId>{5C22544A-7EE6-4342-B048-85BDC9FD1C3A}</a:tableStyleId>
              </a:tblPr>
              <a:tblGrid>
                <a:gridCol w="705083">
                  <a:extLst>
                    <a:ext uri="{9D8B030D-6E8A-4147-A177-3AD203B41FA5}">
                      <a16:colId xmlns:a16="http://schemas.microsoft.com/office/drawing/2014/main" val="91694974"/>
                    </a:ext>
                  </a:extLst>
                </a:gridCol>
                <a:gridCol w="705083">
                  <a:extLst>
                    <a:ext uri="{9D8B030D-6E8A-4147-A177-3AD203B41FA5}">
                      <a16:colId xmlns:a16="http://schemas.microsoft.com/office/drawing/2014/main" val="2479678798"/>
                    </a:ext>
                  </a:extLst>
                </a:gridCol>
                <a:gridCol w="705083">
                  <a:extLst>
                    <a:ext uri="{9D8B030D-6E8A-4147-A177-3AD203B41FA5}">
                      <a16:colId xmlns:a16="http://schemas.microsoft.com/office/drawing/2014/main" val="1991344670"/>
                    </a:ext>
                  </a:extLst>
                </a:gridCol>
                <a:gridCol w="705083">
                  <a:extLst>
                    <a:ext uri="{9D8B030D-6E8A-4147-A177-3AD203B41FA5}">
                      <a16:colId xmlns:a16="http://schemas.microsoft.com/office/drawing/2014/main" val="1410842182"/>
                    </a:ext>
                  </a:extLst>
                </a:gridCol>
                <a:gridCol w="705083">
                  <a:extLst>
                    <a:ext uri="{9D8B030D-6E8A-4147-A177-3AD203B41FA5}">
                      <a16:colId xmlns:a16="http://schemas.microsoft.com/office/drawing/2014/main" val="550360964"/>
                    </a:ext>
                  </a:extLst>
                </a:gridCol>
                <a:gridCol w="705083">
                  <a:extLst>
                    <a:ext uri="{9D8B030D-6E8A-4147-A177-3AD203B41FA5}">
                      <a16:colId xmlns:a16="http://schemas.microsoft.com/office/drawing/2014/main" val="2840989922"/>
                    </a:ext>
                  </a:extLst>
                </a:gridCol>
                <a:gridCol w="705083">
                  <a:extLst>
                    <a:ext uri="{9D8B030D-6E8A-4147-A177-3AD203B41FA5}">
                      <a16:colId xmlns:a16="http://schemas.microsoft.com/office/drawing/2014/main" val="1369754063"/>
                    </a:ext>
                  </a:extLst>
                </a:gridCol>
                <a:gridCol w="705083">
                  <a:extLst>
                    <a:ext uri="{9D8B030D-6E8A-4147-A177-3AD203B41FA5}">
                      <a16:colId xmlns:a16="http://schemas.microsoft.com/office/drawing/2014/main" val="2576602203"/>
                    </a:ext>
                  </a:extLst>
                </a:gridCol>
                <a:gridCol w="705083">
                  <a:extLst>
                    <a:ext uri="{9D8B030D-6E8A-4147-A177-3AD203B41FA5}">
                      <a16:colId xmlns:a16="http://schemas.microsoft.com/office/drawing/2014/main" val="685818959"/>
                    </a:ext>
                  </a:extLst>
                </a:gridCol>
                <a:gridCol w="705083">
                  <a:extLst>
                    <a:ext uri="{9D8B030D-6E8A-4147-A177-3AD203B41FA5}">
                      <a16:colId xmlns:a16="http://schemas.microsoft.com/office/drawing/2014/main" val="2794038240"/>
                    </a:ext>
                  </a:extLst>
                </a:gridCol>
              </a:tblGrid>
              <a:tr h="554135">
                <a:tc>
                  <a:txBody>
                    <a:bodyPr/>
                    <a:lstStyle/>
                    <a:p>
                      <a:r>
                        <a:rPr lang="en-IN" sz="1200" b="1" dirty="0">
                          <a:solidFill>
                            <a:schemeClr val="tx1"/>
                          </a:solidFill>
                          <a:latin typeface="Arial" panose="020B0604020202020204" pitchFamily="34" charset="0"/>
                          <a:cs typeface="Arial" panose="020B0604020202020204" pitchFamily="34" charset="0"/>
                        </a:rPr>
                        <a:t>Task/Activity</a:t>
                      </a:r>
                      <a:endParaRPr lang="en-IN" sz="1200" dirty="0">
                        <a:solidFill>
                          <a:schemeClr val="tx1"/>
                        </a:solidFill>
                        <a:latin typeface="Arial" panose="020B0604020202020204" pitchFamily="34" charset="0"/>
                        <a:cs typeface="Arial" panose="020B0604020202020204" pitchFamily="34" charset="0"/>
                      </a:endParaRPr>
                    </a:p>
                  </a:txBody>
                  <a:tcPr anchor="ctr"/>
                </a:tc>
                <a:tc>
                  <a:txBody>
                    <a:bodyPr/>
                    <a:lstStyle/>
                    <a:p>
                      <a:r>
                        <a:rPr lang="en-IN" sz="1200" dirty="0">
                          <a:solidFill>
                            <a:schemeClr val="tx1"/>
                          </a:solidFill>
                        </a:rPr>
                        <a:t>Mr. Henry</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Mr. Pandu</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Mr. Dooku</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Mr. Karthik</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Mr. </a:t>
                      </a:r>
                      <a:r>
                        <a:rPr lang="en-IN" sz="1200" dirty="0" err="1">
                          <a:solidFill>
                            <a:schemeClr val="tx1"/>
                          </a:solidFill>
                        </a:rPr>
                        <a:t>Vandanam</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Java Devs</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Mr. Mike</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rPr>
                        <a:t>John</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r>
                        <a:rPr lang="en-IN" sz="1200" dirty="0">
                          <a:solidFill>
                            <a:schemeClr val="tx1"/>
                          </a:solidFill>
                          <a:latin typeface="Arial" panose="020B0604020202020204" pitchFamily="34" charset="0"/>
                          <a:cs typeface="Arial" panose="020B0604020202020204" pitchFamily="34" charset="0"/>
                        </a:rPr>
                        <a:t>testers</a:t>
                      </a:r>
                    </a:p>
                  </a:txBody>
                  <a:tcPr/>
                </a:tc>
                <a:extLst>
                  <a:ext uri="{0D108BD9-81ED-4DB2-BD59-A6C34878D82A}">
                    <a16:rowId xmlns:a16="http://schemas.microsoft.com/office/drawing/2014/main" val="2153721729"/>
                  </a:ext>
                </a:extLst>
              </a:tr>
              <a:tr h="554135">
                <a:tc>
                  <a:txBody>
                    <a:bodyPr/>
                    <a:lstStyle/>
                    <a:p>
                      <a:r>
                        <a:rPr lang="en-IN" sz="1200" dirty="0">
                          <a:solidFill>
                            <a:schemeClr val="tx1"/>
                          </a:solidFill>
                          <a:latin typeface="Arial" panose="020B0604020202020204" pitchFamily="34" charset="0"/>
                          <a:cs typeface="Arial" panose="020B0604020202020204" pitchFamily="34" charset="0"/>
                        </a:rPr>
                        <a:t>1.Project Initiation</a:t>
                      </a:r>
                    </a:p>
                  </a:txBody>
                  <a:tcPr/>
                </a:tc>
                <a:tc>
                  <a:txBody>
                    <a:bodyPr/>
                    <a:lstStyle/>
                    <a:p>
                      <a:r>
                        <a:rPr lang="en-IN" sz="1200" dirty="0">
                          <a:solidFill>
                            <a:schemeClr val="tx1"/>
                          </a:solidFill>
                          <a:latin typeface="Arial" panose="020B0604020202020204" pitchFamily="34" charset="0"/>
                          <a:cs typeface="Arial" panose="020B0604020202020204" pitchFamily="34" charset="0"/>
                        </a:rPr>
                        <a:t>A</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1705626756"/>
                  </a:ext>
                </a:extLst>
              </a:tr>
              <a:tr h="554135">
                <a:tc>
                  <a:txBody>
                    <a:bodyPr/>
                    <a:lstStyle/>
                    <a:p>
                      <a:r>
                        <a:rPr lang="en-IN" sz="1200" dirty="0">
                          <a:solidFill>
                            <a:schemeClr val="tx1"/>
                          </a:solidFill>
                          <a:latin typeface="Arial" panose="020B0604020202020204" pitchFamily="34" charset="0"/>
                          <a:cs typeface="Arial" panose="020B0604020202020204" pitchFamily="34" charset="0"/>
                        </a:rPr>
                        <a:t>2.Requirements gathering and Analysis</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3037907518"/>
                  </a:ext>
                </a:extLst>
              </a:tr>
              <a:tr h="554135">
                <a:tc>
                  <a:txBody>
                    <a:bodyPr/>
                    <a:lstStyle/>
                    <a:p>
                      <a:r>
                        <a:rPr lang="en-IN" sz="1200" dirty="0">
                          <a:solidFill>
                            <a:schemeClr val="tx1"/>
                          </a:solidFill>
                          <a:latin typeface="Arial" panose="020B0604020202020204" pitchFamily="34" charset="0"/>
                          <a:cs typeface="Arial" panose="020B0604020202020204" pitchFamily="34" charset="0"/>
                        </a:rPr>
                        <a:t>3.Budget Approval</a:t>
                      </a:r>
                    </a:p>
                  </a:txBody>
                  <a:tcPr/>
                </a:tc>
                <a:tc>
                  <a:txBody>
                    <a:bodyPr/>
                    <a:lstStyle/>
                    <a:p>
                      <a:r>
                        <a:rPr lang="en-IN" sz="1200" dirty="0">
                          <a:solidFill>
                            <a:schemeClr val="tx1"/>
                          </a:solidFill>
                          <a:latin typeface="Arial" panose="020B0604020202020204" pitchFamily="34" charset="0"/>
                          <a:cs typeface="Arial" panose="020B0604020202020204" pitchFamily="34" charset="0"/>
                        </a:rPr>
                        <a:t>A</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1848244072"/>
                  </a:ext>
                </a:extLst>
              </a:tr>
              <a:tr h="554135">
                <a:tc>
                  <a:txBody>
                    <a:bodyPr/>
                    <a:lstStyle/>
                    <a:p>
                      <a:r>
                        <a:rPr lang="en-IN" sz="1200" dirty="0">
                          <a:solidFill>
                            <a:schemeClr val="tx1"/>
                          </a:solidFill>
                          <a:latin typeface="Arial" panose="020B0604020202020204" pitchFamily="34" charset="0"/>
                          <a:cs typeface="Arial" panose="020B0604020202020204" pitchFamily="34" charset="0"/>
                        </a:rPr>
                        <a:t>4.Technical Feasibility study</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A</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1577640381"/>
                  </a:ext>
                </a:extLst>
              </a:tr>
              <a:tr h="554135">
                <a:tc>
                  <a:txBody>
                    <a:bodyPr/>
                    <a:lstStyle/>
                    <a:p>
                      <a:r>
                        <a:rPr lang="en-IN" sz="1200" dirty="0">
                          <a:solidFill>
                            <a:schemeClr val="tx1"/>
                          </a:solidFill>
                          <a:latin typeface="Arial" panose="020B0604020202020204" pitchFamily="34" charset="0"/>
                          <a:cs typeface="Arial" panose="020B0604020202020204" pitchFamily="34" charset="0"/>
                        </a:rPr>
                        <a:t>5.Solution design</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extLst>
                  <a:ext uri="{0D108BD9-81ED-4DB2-BD59-A6C34878D82A}">
                    <a16:rowId xmlns:a16="http://schemas.microsoft.com/office/drawing/2014/main" val="2537280335"/>
                  </a:ext>
                </a:extLst>
              </a:tr>
            </a:tbl>
          </a:graphicData>
        </a:graphic>
      </p:graphicFrame>
    </p:spTree>
    <p:extLst>
      <p:ext uri="{BB962C8B-B14F-4D97-AF65-F5344CB8AC3E}">
        <p14:creationId xmlns:p14="http://schemas.microsoft.com/office/powerpoint/2010/main" val="538308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2668A15-64C4-FB52-6EB6-C4BA0A11EF35}"/>
              </a:ext>
            </a:extLst>
          </p:cNvPr>
          <p:cNvGraphicFramePr>
            <a:graphicFrameLocks noGrp="1"/>
          </p:cNvGraphicFramePr>
          <p:nvPr>
            <p:extLst>
              <p:ext uri="{D42A27DB-BD31-4B8C-83A1-F6EECF244321}">
                <p14:modId xmlns:p14="http://schemas.microsoft.com/office/powerpoint/2010/main" val="4007405672"/>
              </p:ext>
            </p:extLst>
          </p:nvPr>
        </p:nvGraphicFramePr>
        <p:xfrm>
          <a:off x="292359" y="220980"/>
          <a:ext cx="7125480" cy="6126480"/>
        </p:xfrm>
        <a:graphic>
          <a:graphicData uri="http://schemas.openxmlformats.org/drawingml/2006/table">
            <a:tbl>
              <a:tblPr firstRow="1" bandRow="1">
                <a:tableStyleId>{5C22544A-7EE6-4342-B048-85BDC9FD1C3A}</a:tableStyleId>
              </a:tblPr>
              <a:tblGrid>
                <a:gridCol w="712548">
                  <a:extLst>
                    <a:ext uri="{9D8B030D-6E8A-4147-A177-3AD203B41FA5}">
                      <a16:colId xmlns:a16="http://schemas.microsoft.com/office/drawing/2014/main" val="3310240719"/>
                    </a:ext>
                  </a:extLst>
                </a:gridCol>
                <a:gridCol w="712548">
                  <a:extLst>
                    <a:ext uri="{9D8B030D-6E8A-4147-A177-3AD203B41FA5}">
                      <a16:colId xmlns:a16="http://schemas.microsoft.com/office/drawing/2014/main" val="2782660232"/>
                    </a:ext>
                  </a:extLst>
                </a:gridCol>
                <a:gridCol w="712548">
                  <a:extLst>
                    <a:ext uri="{9D8B030D-6E8A-4147-A177-3AD203B41FA5}">
                      <a16:colId xmlns:a16="http://schemas.microsoft.com/office/drawing/2014/main" val="723217110"/>
                    </a:ext>
                  </a:extLst>
                </a:gridCol>
                <a:gridCol w="712548">
                  <a:extLst>
                    <a:ext uri="{9D8B030D-6E8A-4147-A177-3AD203B41FA5}">
                      <a16:colId xmlns:a16="http://schemas.microsoft.com/office/drawing/2014/main" val="2018464725"/>
                    </a:ext>
                  </a:extLst>
                </a:gridCol>
                <a:gridCol w="712548">
                  <a:extLst>
                    <a:ext uri="{9D8B030D-6E8A-4147-A177-3AD203B41FA5}">
                      <a16:colId xmlns:a16="http://schemas.microsoft.com/office/drawing/2014/main" val="984156861"/>
                    </a:ext>
                  </a:extLst>
                </a:gridCol>
                <a:gridCol w="712548">
                  <a:extLst>
                    <a:ext uri="{9D8B030D-6E8A-4147-A177-3AD203B41FA5}">
                      <a16:colId xmlns:a16="http://schemas.microsoft.com/office/drawing/2014/main" val="270943533"/>
                    </a:ext>
                  </a:extLst>
                </a:gridCol>
                <a:gridCol w="712548">
                  <a:extLst>
                    <a:ext uri="{9D8B030D-6E8A-4147-A177-3AD203B41FA5}">
                      <a16:colId xmlns:a16="http://schemas.microsoft.com/office/drawing/2014/main" val="585415811"/>
                    </a:ext>
                  </a:extLst>
                </a:gridCol>
                <a:gridCol w="712548">
                  <a:extLst>
                    <a:ext uri="{9D8B030D-6E8A-4147-A177-3AD203B41FA5}">
                      <a16:colId xmlns:a16="http://schemas.microsoft.com/office/drawing/2014/main" val="3058685691"/>
                    </a:ext>
                  </a:extLst>
                </a:gridCol>
                <a:gridCol w="712548">
                  <a:extLst>
                    <a:ext uri="{9D8B030D-6E8A-4147-A177-3AD203B41FA5}">
                      <a16:colId xmlns:a16="http://schemas.microsoft.com/office/drawing/2014/main" val="2526939771"/>
                    </a:ext>
                  </a:extLst>
                </a:gridCol>
                <a:gridCol w="712548">
                  <a:extLst>
                    <a:ext uri="{9D8B030D-6E8A-4147-A177-3AD203B41FA5}">
                      <a16:colId xmlns:a16="http://schemas.microsoft.com/office/drawing/2014/main" val="4056163730"/>
                    </a:ext>
                  </a:extLst>
                </a:gridCol>
              </a:tblGrid>
              <a:tr h="34594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1" dirty="0">
                          <a:solidFill>
                            <a:schemeClr val="tx1"/>
                          </a:solidFill>
                          <a:latin typeface="Arial" panose="020B0604020202020204" pitchFamily="34" charset="0"/>
                          <a:cs typeface="Arial" panose="020B0604020202020204" pitchFamily="34" charset="0"/>
                        </a:rPr>
                        <a:t>Task/Activity</a:t>
                      </a:r>
                      <a:endParaRPr lang="en-IN" sz="1200" dirty="0">
                        <a:solidFill>
                          <a:schemeClr val="tx1"/>
                        </a:solidFill>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Henry</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Pandu</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Dooku</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Karthik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a:t>
                      </a:r>
                      <a:r>
                        <a:rPr lang="en-IN" sz="1200" dirty="0" err="1">
                          <a:solidFill>
                            <a:schemeClr val="tx1"/>
                          </a:solidFill>
                          <a:latin typeface="Arial" panose="020B0604020202020204" pitchFamily="34" charset="0"/>
                          <a:cs typeface="Arial" panose="020B0604020202020204" pitchFamily="34" charset="0"/>
                        </a:rPr>
                        <a:t>Vandanam</a:t>
                      </a:r>
                      <a:endParaRPr lang="en-IN" sz="1200" dirty="0">
                        <a:solidFill>
                          <a:schemeClr val="tx1"/>
                        </a:solidFill>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Java Devs</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Mr. Mike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John</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testers</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5758547"/>
                  </a:ext>
                </a:extLst>
              </a:tr>
              <a:tr h="68240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6.Development</a:t>
                      </a:r>
                    </a:p>
                    <a:p>
                      <a:endParaRPr lang="en-IN" dirty="0"/>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787557976"/>
                  </a:ext>
                </a:extLst>
              </a:tr>
              <a:tr h="90659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7.Testing and quality assurance</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extLst>
                  <a:ext uri="{0D108BD9-81ED-4DB2-BD59-A6C34878D82A}">
                    <a16:rowId xmlns:a16="http://schemas.microsoft.com/office/drawing/2014/main" val="391454065"/>
                  </a:ext>
                </a:extLst>
              </a:tr>
              <a:tr h="59710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8.Deployment</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3924849468"/>
                  </a:ext>
                </a:extLst>
              </a:tr>
              <a:tr h="93831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9.User training and support</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extLst>
                  <a:ext uri="{0D108BD9-81ED-4DB2-BD59-A6C34878D82A}">
                    <a16:rowId xmlns:a16="http://schemas.microsoft.com/office/drawing/2014/main" val="3095576116"/>
                  </a:ext>
                </a:extLst>
              </a:tr>
              <a:tr h="16207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10.Post implementation review and feedback</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I</a:t>
                      </a:r>
                    </a:p>
                  </a:txBody>
                  <a:tcPr/>
                </a:tc>
                <a:tc>
                  <a:txBody>
                    <a:bodyPr/>
                    <a:lstStyle/>
                    <a:p>
                      <a:r>
                        <a:rPr lang="en-IN" sz="1200" dirty="0">
                          <a:solidFill>
                            <a:schemeClr val="tx1"/>
                          </a:solidFill>
                          <a:latin typeface="Arial" panose="020B0604020202020204" pitchFamily="34" charset="0"/>
                          <a:cs typeface="Arial" panose="020B0604020202020204" pitchFamily="34" charset="0"/>
                        </a:rPr>
                        <a:t>R</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tc>
                  <a:txBody>
                    <a:bodyPr/>
                    <a:lstStyle/>
                    <a:p>
                      <a:r>
                        <a:rPr lang="en-IN" sz="1200" dirty="0">
                          <a:solidFill>
                            <a:schemeClr val="tx1"/>
                          </a:solidFill>
                          <a:latin typeface="Arial" panose="020B0604020202020204" pitchFamily="34" charset="0"/>
                          <a:cs typeface="Arial" panose="020B0604020202020204" pitchFamily="34" charset="0"/>
                        </a:rPr>
                        <a:t>C</a:t>
                      </a:r>
                    </a:p>
                  </a:txBody>
                  <a:tcPr/>
                </a:tc>
                <a:extLst>
                  <a:ext uri="{0D108BD9-81ED-4DB2-BD59-A6C34878D82A}">
                    <a16:rowId xmlns:a16="http://schemas.microsoft.com/office/drawing/2014/main" val="3111451550"/>
                  </a:ext>
                </a:extLst>
              </a:tr>
            </a:tbl>
          </a:graphicData>
        </a:graphic>
      </p:graphicFrame>
    </p:spTree>
    <p:extLst>
      <p:ext uri="{BB962C8B-B14F-4D97-AF65-F5344CB8AC3E}">
        <p14:creationId xmlns:p14="http://schemas.microsoft.com/office/powerpoint/2010/main" val="1931247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74890A-69C8-5698-1002-75A2AABAFA2C}"/>
              </a:ext>
            </a:extLst>
          </p:cNvPr>
          <p:cNvSpPr txBox="1"/>
          <p:nvPr/>
        </p:nvSpPr>
        <p:spPr>
          <a:xfrm>
            <a:off x="255639" y="344129"/>
            <a:ext cx="6705600" cy="33239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Key Stakeholders &amp; Influencers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Decision-Makers: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Mr. Henry (A, C): Overall accountability; consulted on major decisions.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Mr. Karthik (A, R, C): Key decisions on technical feasibility and solution design.</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Mr. Pandu (R, C): Budget approvals and financial decisions.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Mr. </a:t>
            </a:r>
            <a:r>
              <a:rPr kumimoji="0" lang="en-US" altLang="en-US" sz="12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Vandanam</a:t>
            </a: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 (R, C): Project management and operational decisions.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BA (You) (R, C): Requirements gathering and ensuring solution alignment.</a:t>
            </a:r>
          </a:p>
          <a:p>
            <a:pPr marL="457200" marR="0" lvl="1" indent="0" algn="l" defTabSz="914400" rtl="0" eaLnBrk="0" fontAlgn="base" latinLnBrk="0" hangingPunct="0">
              <a:lnSpc>
                <a:spcPct val="100000"/>
              </a:lnSpc>
              <a:spcBef>
                <a:spcPct val="0"/>
              </a:spcBef>
              <a:spcAft>
                <a:spcPct val="0"/>
              </a:spcAft>
              <a:buClrTx/>
              <a:buSzTx/>
              <a:buFontTx/>
              <a:buChar char="•"/>
              <a:tabLst/>
            </a:pPr>
            <a:endPar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Influencers: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Farmers (General) &amp; Manufacturers (C, I): Provide critical feedback and influence project success.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rPr>
              <a:t>Peter, Kevin, Ben (R, C): Direct end-users whose feedback impacts project outcomes.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899110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67C8F6-D778-1A3B-A7DC-ACB60F6CC32D}"/>
              </a:ext>
            </a:extLst>
          </p:cNvPr>
          <p:cNvSpPr txBox="1"/>
          <p:nvPr/>
        </p:nvSpPr>
        <p:spPr>
          <a:xfrm>
            <a:off x="275303" y="285135"/>
            <a:ext cx="6685936" cy="581697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7. Help Mr. Karthik to prepare a business case document?</a:t>
            </a:r>
          </a:p>
          <a:p>
            <a:endParaRPr lang="en-US" sz="12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1. Executive Summary:</a:t>
            </a:r>
          </a:p>
          <a:p>
            <a:r>
              <a:rPr lang="en-US" sz="1200" dirty="0">
                <a:latin typeface="Arial" panose="020B0604020202020204" pitchFamily="34" charset="0"/>
                <a:cs typeface="Arial" panose="020B0604020202020204" pitchFamily="34" charset="0"/>
              </a:rPr>
              <a:t>The Online Agriculture Store aims to connect farmers in remote areas with manufacturers of agricultural products through a web and mobile platform. This will help farmers access quality inputs, reduce costs, and improve productivity.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 Business Objectives: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Primary: Create a platform for direct transactions between farmers and manufacturers.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Secondary: Improve access to quality products, cut costs, and expand market reach.</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3. Problem Statement:</a:t>
            </a:r>
          </a:p>
          <a:p>
            <a:r>
              <a:rPr lang="en-US" sz="1200" dirty="0">
                <a:latin typeface="Arial" panose="020B0604020202020204" pitchFamily="34" charset="0"/>
                <a:cs typeface="Arial" panose="020B0604020202020204" pitchFamily="34" charset="0"/>
              </a:rPr>
              <a:t>Farmers struggle with high costs, limited access to quality products, lack of transparency, and delivery delays.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4. Proposed Solution:</a:t>
            </a:r>
          </a:p>
          <a:p>
            <a:r>
              <a:rPr lang="en-US" sz="1200" dirty="0">
                <a:latin typeface="Arial" panose="020B0604020202020204" pitchFamily="34" charset="0"/>
                <a:cs typeface="Arial" panose="020B0604020202020204" pitchFamily="34" charset="0"/>
              </a:rPr>
              <a:t>Develop a user-friendly platform for product listings, ordering, secure payments, and customer support.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5. Benefits: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Tangible: Increased productivity, cost savings, expanded markets for manufacturers.</a:t>
            </a:r>
          </a:p>
          <a:p>
            <a:r>
              <a:rPr lang="en-US" sz="1200" dirty="0">
                <a:latin typeface="Arial" panose="020B0604020202020204" pitchFamily="34" charset="0"/>
                <a:cs typeface="Arial" panose="020B0604020202020204" pitchFamily="34" charset="0"/>
              </a:rPr>
              <a:t>   </a:t>
            </a:r>
          </a:p>
          <a:p>
            <a:r>
              <a:rPr lang="en-US" sz="1200" dirty="0">
                <a:latin typeface="Arial" panose="020B0604020202020204" pitchFamily="34" charset="0"/>
                <a:cs typeface="Arial" panose="020B0604020202020204" pitchFamily="34" charset="0"/>
              </a:rPr>
              <a:t>Intangible: Empowerment of farmers, improved transparency.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6. Strategic Alignment:</a:t>
            </a:r>
          </a:p>
          <a:p>
            <a:r>
              <a:rPr lang="en-US" sz="1200" dirty="0">
                <a:latin typeface="Arial" panose="020B0604020202020204" pitchFamily="34" charset="0"/>
                <a:cs typeface="Arial" panose="020B0604020202020204" pitchFamily="34" charset="0"/>
              </a:rPr>
              <a:t>Supports agricultural development and aligns with Mr. Henry’s vision of rural empowerment.</a:t>
            </a:r>
          </a:p>
          <a:p>
            <a:endParaRPr lang="en-US"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0791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779EA8-A033-BD24-C9F4-4DCEDE30B4FB}"/>
              </a:ext>
            </a:extLst>
          </p:cNvPr>
          <p:cNvSpPr txBox="1"/>
          <p:nvPr/>
        </p:nvSpPr>
        <p:spPr>
          <a:xfrm>
            <a:off x="157316" y="235974"/>
            <a:ext cx="6902245" cy="3970318"/>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7. Market Analysis: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Target Audience: Remote farmers and agricultural manufacturers.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Market Needs: Easy access to supplies, growing digital adoption in rural areas.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Competitors: Existing agricultural e-commerce platforms.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 Feasibility Study: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Technical: Java-based platform, skilled team, budget of 2 Crores INR, timeline of 18 months.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Operational &amp; Financial: Support system and cost-effective ROI through increased market reach.</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9. Risk Analysis: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Risks: Technical issues, resource constraints, market adoption, regulatory compliance.</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Mitigation: Stakeholder engagement, testing, training, and marketing campaigns.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107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67C32B-3371-7DDA-2A4A-3B6101E7F426}"/>
              </a:ext>
            </a:extLst>
          </p:cNvPr>
          <p:cNvSpPr txBox="1"/>
          <p:nvPr/>
        </p:nvSpPr>
        <p:spPr>
          <a:xfrm>
            <a:off x="285135" y="265471"/>
            <a:ext cx="6813755" cy="3416320"/>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10. Cost-Benefit Analysis: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Costs: 1.2 Crores INR for development, 0.3 Crores INR for deployment, 0.5 Crores INR annually for maintenance.</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Benefits: Increased revenue for manufacturers, cost savings for farmers, improved productivity.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11. Implementation Plan:</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Phases: Requirements &amp; design (Months 1-6), development &amp; testing (Months 7-12), pilot launch (Months 13-15), full deployment (Months 16-18).</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Milestones: Completion of requirements, prototype, testing, and deployment.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12. Conclusion &amp; Recommendations:</a:t>
            </a:r>
          </a:p>
          <a:p>
            <a:r>
              <a:rPr lang="en-US" sz="1200" dirty="0">
                <a:latin typeface="Arial" panose="020B0604020202020204" pitchFamily="34" charset="0"/>
                <a:cs typeface="Arial" panose="020B0604020202020204" pitchFamily="34" charset="0"/>
              </a:rPr>
              <a:t>The project is viable and strategic. It is recommended to proceed with the platform, focusing on risk management, stakeholder engagement, and strong marketing for adoption</a:t>
            </a:r>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485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0F357F-F411-D894-8003-CCF7A68BCA42}"/>
              </a:ext>
            </a:extLst>
          </p:cNvPr>
          <p:cNvSpPr txBox="1"/>
          <p:nvPr/>
        </p:nvSpPr>
        <p:spPr>
          <a:xfrm>
            <a:off x="186813" y="235974"/>
            <a:ext cx="6843252" cy="637097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8.The committee of Mr. Henry, Mr. Pandu, and Mr. Dooku and Mr. Karthik are having a discussion on Project Development Approach.</a:t>
            </a:r>
          </a:p>
          <a:p>
            <a:r>
              <a:rPr lang="en-US" sz="1200" dirty="0">
                <a:latin typeface="Arial" panose="020B0604020202020204" pitchFamily="34" charset="0"/>
                <a:cs typeface="Arial" panose="020B0604020202020204" pitchFamily="34" charset="0"/>
              </a:rPr>
              <a:t>Mr. Karthik explained to Mr. Henry about SDLC. and four methodologies like sequential Iterative Evolutionary and agile. please share your thoughts and clarity on methodologies. </a:t>
            </a:r>
          </a:p>
          <a:p>
            <a:endParaRPr lang="en-US" sz="1200" dirty="0">
              <a:latin typeface="Arial" panose="020B0604020202020204" pitchFamily="34" charset="0"/>
              <a:cs typeface="Arial" panose="020B0604020202020204" pitchFamily="34" charset="0"/>
            </a:endParaRPr>
          </a:p>
          <a:p>
            <a:pPr marL="228600" indent="-228600">
              <a:buAutoNum type="arabicPeriod"/>
            </a:pPr>
            <a:r>
              <a:rPr lang="en-US" sz="1200" b="1" dirty="0">
                <a:latin typeface="Arial" panose="020B0604020202020204" pitchFamily="34" charset="0"/>
                <a:cs typeface="Arial" panose="020B0604020202020204" pitchFamily="34" charset="0"/>
              </a:rPr>
              <a:t>Sequential Methodology</a:t>
            </a:r>
          </a:p>
          <a:p>
            <a:pPr marL="228600" indent="-228600">
              <a:buAutoNum type="arabicPeriod"/>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Overview: This approach follows a linear and structured sequence of phases. Each phase must be completed before the next one begins, with little to no overlap.</a:t>
            </a: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Example: The Waterfall model is a classic example of a sequential methodology.</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2. Iterative Methodology</a:t>
            </a:r>
          </a:p>
          <a:p>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Overview: This approach involves developing the system through repeated cycles (iterations). Each iteration improves upon the previous one, refining the system step by step.</a:t>
            </a: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Example: The Spiral model is a well-known iterative methodology.</a:t>
            </a:r>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3. Evolutionary Methodology</a:t>
            </a:r>
          </a:p>
          <a:p>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Overview: Evolutionary development is an adaptive method where the system evolves based on feedback and changing requirements. It focuses on delivering working versions of the product early and refining them over time.</a:t>
            </a: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Example: Prototyping is an evolutionary approach where a prototype is built, tested, and refined until it meets the user’s needs.</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4. Agile Methodology</a:t>
            </a:r>
          </a:p>
          <a:p>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Overview: Agile is a flexible and collaborative approach to development that emphasizes incremental progress, continuous feedback, and adaptability. It focuses on delivering small, functional pieces of the product through iterative cycles called sprints.</a:t>
            </a:r>
          </a:p>
          <a:p>
            <a:pPr>
              <a:buFont typeface="Arial" panose="020B0604020202020204" pitchFamily="34" charset="0"/>
              <a:buChar char="•"/>
            </a:pPr>
            <a:r>
              <a:rPr lang="en-US" sz="1200" dirty="0">
                <a:latin typeface="Arial" panose="020B0604020202020204" pitchFamily="34" charset="0"/>
                <a:cs typeface="Arial" panose="020B0604020202020204" pitchFamily="34" charset="0"/>
              </a:rPr>
              <a:t>Example: Scrum and Kanban are popular frameworks under the Agile umbrella.</a:t>
            </a:r>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1451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4BE8FA-BCF1-46BB-B9F4-3606DCC3D544}"/>
              </a:ext>
            </a:extLst>
          </p:cNvPr>
          <p:cNvSpPr txBox="1"/>
          <p:nvPr/>
        </p:nvSpPr>
        <p:spPr>
          <a:xfrm>
            <a:off x="226142" y="245806"/>
            <a:ext cx="6833419" cy="581697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9.They discussed models in SDLC like waterfall RUP Spiral and Scrum. You put forth your understanding on these models.</a:t>
            </a:r>
          </a:p>
          <a:p>
            <a:r>
              <a:rPr lang="en-US" sz="1200" dirty="0">
                <a:latin typeface="Arial" panose="020B0604020202020204" pitchFamily="34" charset="0"/>
                <a:cs typeface="Arial" panose="020B0604020202020204" pitchFamily="34" charset="0"/>
              </a:rPr>
              <a:t>when the APT IT SOLUTIONS company got the project to make this online agriculture product store, there is a difference of opinion between a couple of SMEs and the project team regarding which methodology would be more suitable for this project. SMEs are stressing on using the V model and the project team is leaning more onto the side of waterfall model. As a business analyst, which methodology do you think would be better for this project?</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1.Waterfall Model</a:t>
            </a:r>
            <a:r>
              <a:rPr lang="en-US" sz="1200" dirty="0">
                <a:latin typeface="Arial" panose="020B0604020202020204" pitchFamily="34" charset="0"/>
                <a:cs typeface="Arial" panose="020B0604020202020204" pitchFamily="34" charset="0"/>
              </a:rPr>
              <a:t>:</a:t>
            </a:r>
          </a:p>
          <a:p>
            <a:pPr lvl="1"/>
            <a:r>
              <a:rPr lang="en-US" sz="1200" dirty="0">
                <a:latin typeface="Arial" panose="020B0604020202020204" pitchFamily="34" charset="0"/>
                <a:cs typeface="Arial" panose="020B0604020202020204" pitchFamily="34" charset="0"/>
              </a:rPr>
              <a:t>Overview: A linear, sequential approach where each phase must be completed before the next begins.</a:t>
            </a:r>
          </a:p>
          <a:p>
            <a:pPr lvl="1"/>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2.V-Model</a:t>
            </a:r>
            <a:r>
              <a:rPr lang="en-US" sz="1200" dirty="0">
                <a:latin typeface="Arial" panose="020B0604020202020204" pitchFamily="34" charset="0"/>
                <a:cs typeface="Arial" panose="020B0604020202020204" pitchFamily="34" charset="0"/>
              </a:rPr>
              <a:t>:</a:t>
            </a:r>
          </a:p>
          <a:p>
            <a:pPr lvl="1"/>
            <a:r>
              <a:rPr lang="en-US" sz="1200" dirty="0">
                <a:latin typeface="Arial" panose="020B0604020202020204" pitchFamily="34" charset="0"/>
                <a:cs typeface="Arial" panose="020B0604020202020204" pitchFamily="34" charset="0"/>
              </a:rPr>
              <a:t>Overview: An extension of the Waterfall model where each development stage is paired with a corresponding testing phase. It's also linear but emphasizes verification and validation at each step.</a:t>
            </a:r>
          </a:p>
          <a:p>
            <a:pPr lvl="1"/>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3.RUP (Rational Unified Process):</a:t>
            </a:r>
          </a:p>
          <a:p>
            <a:pPr lvl="1"/>
            <a:r>
              <a:rPr lang="en-US" sz="1200" dirty="0">
                <a:latin typeface="Arial" panose="020B0604020202020204" pitchFamily="34" charset="0"/>
                <a:cs typeface="Arial" panose="020B0604020202020204" pitchFamily="34" charset="0"/>
              </a:rPr>
              <a:t>Overview: A flexible, iterative approach that breaks the project into four phases: Inception, Elaboration, Construction, and Transition. It focuses on risk management and frequent reassessment.</a:t>
            </a:r>
          </a:p>
          <a:p>
            <a:pPr lvl="1"/>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4.Spiral Model:</a:t>
            </a:r>
          </a:p>
          <a:p>
            <a:pPr lvl="1"/>
            <a:r>
              <a:rPr lang="en-US" sz="1200" dirty="0">
                <a:latin typeface="Arial" panose="020B0604020202020204" pitchFamily="34" charset="0"/>
                <a:cs typeface="Arial" panose="020B0604020202020204" pitchFamily="34" charset="0"/>
              </a:rPr>
              <a:t>Overview: Combines iterative development (like RUP) with risk management. It involves repeated cycles (spirals) of planning, risk analysis, engineering, and evaluation.</a:t>
            </a:r>
          </a:p>
          <a:p>
            <a:endParaRPr lang="en-US" sz="1200" b="1"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5.Scrum (Agile):</a:t>
            </a:r>
          </a:p>
          <a:p>
            <a:pPr lvl="1"/>
            <a:r>
              <a:rPr lang="en-US" sz="1200" dirty="0">
                <a:latin typeface="Arial" panose="020B0604020202020204" pitchFamily="34" charset="0"/>
                <a:cs typeface="Arial" panose="020B0604020202020204" pitchFamily="34" charset="0"/>
              </a:rPr>
              <a:t>Overview: An Agile framework that focuses on delivering small increments of the product in iterative cycles called sprints. It emphasizes flexibility, collaboration, and customer feedback.</a:t>
            </a:r>
          </a:p>
          <a:p>
            <a:pPr lvl="1"/>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8940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4D4A19-16ED-15E8-8AD8-DE546C36D5DE}"/>
              </a:ext>
            </a:extLst>
          </p:cNvPr>
          <p:cNvSpPr txBox="1"/>
          <p:nvPr/>
        </p:nvSpPr>
        <p:spPr>
          <a:xfrm>
            <a:off x="127819" y="235974"/>
            <a:ext cx="6336591" cy="138499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Which Methodology is Better for the Online Agriculture Store?</a:t>
            </a:r>
          </a:p>
          <a:p>
            <a:r>
              <a:rPr lang="en-US" sz="1200" dirty="0">
                <a:latin typeface="Arial" panose="020B0604020202020204" pitchFamily="34" charset="0"/>
                <a:cs typeface="Arial" panose="020B0604020202020204" pitchFamily="34" charset="0"/>
              </a:rPr>
              <a:t>    </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In the Online Agriculture Product store project at APT IT SOLUTIONS, the V-Model is a more suitable choice over the Waterfall model. </a:t>
            </a:r>
          </a:p>
        </p:txBody>
      </p:sp>
    </p:spTree>
    <p:extLst>
      <p:ext uri="{BB962C8B-B14F-4D97-AF65-F5344CB8AC3E}">
        <p14:creationId xmlns:p14="http://schemas.microsoft.com/office/powerpoint/2010/main" val="338585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BDBBA6-EFFA-20BB-01D5-5FEA04F9F4CF}"/>
              </a:ext>
            </a:extLst>
          </p:cNvPr>
          <p:cNvSpPr txBox="1"/>
          <p:nvPr/>
        </p:nvSpPr>
        <p:spPr>
          <a:xfrm>
            <a:off x="265471" y="1365789"/>
            <a:ext cx="6813755" cy="3416320"/>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1. Identify business process model for online agriculture store?</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Goal</a:t>
            </a:r>
            <a:r>
              <a:rPr lang="en-US" sz="1200" dirty="0">
                <a:latin typeface="Arial" panose="020B0604020202020204" pitchFamily="34" charset="0"/>
                <a:cs typeface="Arial" panose="020B0604020202020204" pitchFamily="34" charset="0"/>
              </a:rPr>
              <a:t>: Create a user-friendly online platform for farmers to buy agricultural products directly from manufacturers.</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Inputs</a:t>
            </a:r>
            <a:r>
              <a:rPr lang="en-US" sz="1200" dirty="0">
                <a:latin typeface="Arial" panose="020B0604020202020204" pitchFamily="34" charset="0"/>
                <a:cs typeface="Arial" panose="020B0604020202020204" pitchFamily="34" charset="0"/>
              </a:rPr>
              <a:t>: Product data, user profiles, technical infrastructure, budget, and compliance info.</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Resources</a:t>
            </a:r>
            <a:r>
              <a:rPr lang="en-US" sz="1200" dirty="0">
                <a:latin typeface="Arial" panose="020B0604020202020204" pitchFamily="34" charset="0"/>
                <a:cs typeface="Arial" panose="020B0604020202020204" pitchFamily="34" charset="0"/>
              </a:rPr>
              <a:t>: Project team, software/hardware, budget, and agricultural/e-commerce expertise.</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Outputs</a:t>
            </a:r>
            <a:r>
              <a:rPr lang="en-US" sz="1200" dirty="0">
                <a:latin typeface="Arial" panose="020B0604020202020204" pitchFamily="34" charset="0"/>
                <a:cs typeface="Arial" panose="020B0604020202020204" pitchFamily="34" charset="0"/>
              </a:rPr>
              <a:t>: Online platform, transaction records, delivery logistics, and customer support.</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Activities</a:t>
            </a:r>
            <a:r>
              <a:rPr lang="en-US" sz="1200" dirty="0">
                <a:latin typeface="Arial" panose="020B0604020202020204" pitchFamily="34" charset="0"/>
                <a:cs typeface="Arial" panose="020B0604020202020204" pitchFamily="34" charset="0"/>
              </a:rPr>
              <a:t>: Requirement gathering, design, development, testing, product management, order processing, and marketing.</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Value</a:t>
            </a:r>
            <a:r>
              <a:rPr lang="en-US" sz="1200" dirty="0">
                <a:latin typeface="Arial" panose="020B0604020202020204" pitchFamily="34" charset="0"/>
                <a:cs typeface="Arial" panose="020B0604020202020204" pitchFamily="34" charset="0"/>
              </a:rPr>
              <a:t>: Easy access to products, convenience, cost savings, variety, improved productivity, and empowerment for farmers.</a:t>
            </a:r>
          </a:p>
        </p:txBody>
      </p:sp>
    </p:spTree>
    <p:extLst>
      <p:ext uri="{BB962C8B-B14F-4D97-AF65-F5344CB8AC3E}">
        <p14:creationId xmlns:p14="http://schemas.microsoft.com/office/powerpoint/2010/main" val="2898309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97D76CF-DEEE-58BB-97C0-9920ABEA4193}"/>
              </a:ext>
            </a:extLst>
          </p:cNvPr>
          <p:cNvGraphicFramePr>
            <a:graphicFrameLocks noGrp="1"/>
          </p:cNvGraphicFramePr>
          <p:nvPr>
            <p:extLst>
              <p:ext uri="{D42A27DB-BD31-4B8C-83A1-F6EECF244321}">
                <p14:modId xmlns:p14="http://schemas.microsoft.com/office/powerpoint/2010/main" val="568425360"/>
              </p:ext>
            </p:extLst>
          </p:nvPr>
        </p:nvGraphicFramePr>
        <p:xfrm>
          <a:off x="544724" y="850641"/>
          <a:ext cx="5852527" cy="4597014"/>
        </p:xfrm>
        <a:graphic>
          <a:graphicData uri="http://schemas.openxmlformats.org/drawingml/2006/table">
            <a:tbl>
              <a:tblPr firstRow="1" bandRow="1">
                <a:tableStyleId>{5C22544A-7EE6-4342-B048-85BDC9FD1C3A}</a:tableStyleId>
              </a:tblPr>
              <a:tblGrid>
                <a:gridCol w="2826644">
                  <a:extLst>
                    <a:ext uri="{9D8B030D-6E8A-4147-A177-3AD203B41FA5}">
                      <a16:colId xmlns:a16="http://schemas.microsoft.com/office/drawing/2014/main" val="832490436"/>
                    </a:ext>
                  </a:extLst>
                </a:gridCol>
                <a:gridCol w="3025883">
                  <a:extLst>
                    <a:ext uri="{9D8B030D-6E8A-4147-A177-3AD203B41FA5}">
                      <a16:colId xmlns:a16="http://schemas.microsoft.com/office/drawing/2014/main" val="3457108890"/>
                    </a:ext>
                  </a:extLst>
                </a:gridCol>
              </a:tblGrid>
              <a:tr h="398532">
                <a:tc>
                  <a:txBody>
                    <a:bodyPr/>
                    <a:lstStyle/>
                    <a:p>
                      <a:r>
                        <a:rPr lang="en-IN" sz="1200" dirty="0">
                          <a:solidFill>
                            <a:schemeClr val="tx1"/>
                          </a:solidFill>
                          <a:latin typeface="Arial" panose="020B0604020202020204" pitchFamily="34" charset="0"/>
                          <a:cs typeface="Arial" panose="020B0604020202020204" pitchFamily="34" charset="0"/>
                        </a:rPr>
                        <a:t>Waterfall</a:t>
                      </a:r>
                    </a:p>
                  </a:txBody>
                  <a:tcPr/>
                </a:tc>
                <a:tc>
                  <a:txBody>
                    <a:bodyPr/>
                    <a:lstStyle/>
                    <a:p>
                      <a:r>
                        <a:rPr lang="en-IN" sz="1200" dirty="0">
                          <a:solidFill>
                            <a:schemeClr val="tx1"/>
                          </a:solidFill>
                          <a:latin typeface="Arial" panose="020B0604020202020204" pitchFamily="34" charset="0"/>
                          <a:cs typeface="Arial" panose="020B0604020202020204" pitchFamily="34" charset="0"/>
                        </a:rPr>
                        <a:t>V Model</a:t>
                      </a:r>
                    </a:p>
                  </a:txBody>
                  <a:tcPr/>
                </a:tc>
                <a:extLst>
                  <a:ext uri="{0D108BD9-81ED-4DB2-BD59-A6C34878D82A}">
                    <a16:rowId xmlns:a16="http://schemas.microsoft.com/office/drawing/2014/main" val="463350538"/>
                  </a:ext>
                </a:extLst>
              </a:tr>
              <a:tr h="661065">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Development type : Sequential</a:t>
                      </a:r>
                    </a:p>
                  </a:txBody>
                  <a:tcPr/>
                </a:tc>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Development type : Sequential with parallel Testing</a:t>
                      </a:r>
                    </a:p>
                  </a:txBody>
                  <a:tcPr/>
                </a:tc>
                <a:extLst>
                  <a:ext uri="{0D108BD9-81ED-4DB2-BD59-A6C34878D82A}">
                    <a16:rowId xmlns:a16="http://schemas.microsoft.com/office/drawing/2014/main" val="2035954855"/>
                  </a:ext>
                </a:extLst>
              </a:tr>
              <a:tr h="616619">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 </a:t>
                      </a:r>
                      <a:r>
                        <a:rPr lang="en-US" sz="1200" dirty="0">
                          <a:solidFill>
                            <a:schemeClr val="tx1"/>
                          </a:solidFill>
                          <a:latin typeface="Arial" panose="020B0604020202020204" pitchFamily="34" charset="0"/>
                          <a:cs typeface="Arial" panose="020B0604020202020204" pitchFamily="34" charset="0"/>
                        </a:rPr>
                        <a:t>Testing Approach : After Development</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pPr marL="228600" indent="-228600">
                        <a:buFont typeface="Arial" panose="020B0604020202020204" pitchFamily="34" charset="0"/>
                        <a:buChar char="•"/>
                      </a:pPr>
                      <a:r>
                        <a:rPr lang="en-US" sz="1200" dirty="0">
                          <a:solidFill>
                            <a:schemeClr val="tx1"/>
                          </a:solidFill>
                          <a:latin typeface="Arial" panose="020B0604020202020204" pitchFamily="34" charset="0"/>
                          <a:cs typeface="Arial" panose="020B0604020202020204" pitchFamily="34" charset="0"/>
                        </a:rPr>
                        <a:t>Testing Approach : Alongside Development</a:t>
                      </a:r>
                      <a:endParaRPr lang="en-IN" sz="12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56848737"/>
                  </a:ext>
                </a:extLst>
              </a:tr>
              <a:tr h="574435">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Risk Identification: </a:t>
                      </a:r>
                      <a:r>
                        <a:rPr lang="en-US" sz="1200" dirty="0">
                          <a:solidFill>
                            <a:schemeClr val="tx1"/>
                          </a:solidFill>
                          <a:latin typeface="Arial" panose="020B0604020202020204" pitchFamily="34" charset="0"/>
                          <a:cs typeface="Arial" panose="020B0604020202020204" pitchFamily="34" charset="0"/>
                        </a:rPr>
                        <a:t> late </a:t>
                      </a: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Risk Identification: </a:t>
                      </a:r>
                      <a:r>
                        <a:rPr lang="en-US" sz="1200" dirty="0">
                          <a:solidFill>
                            <a:schemeClr val="tx1"/>
                          </a:solidFill>
                          <a:latin typeface="Arial" panose="020B0604020202020204" pitchFamily="34" charset="0"/>
                          <a:cs typeface="Arial" panose="020B0604020202020204" pitchFamily="34" charset="0"/>
                        </a:rPr>
                        <a:t> Early </a:t>
                      </a:r>
                      <a:endParaRPr lang="en-IN" sz="12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96067235"/>
                  </a:ext>
                </a:extLst>
              </a:tr>
              <a:tr h="513849">
                <a:tc>
                  <a:txBody>
                    <a:bodyPr/>
                    <a:lstStyle/>
                    <a:p>
                      <a:pPr marL="228600" marR="0" lvl="0" indent="-2286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Error Detection Time : Late</a:t>
                      </a:r>
                    </a:p>
                    <a:p>
                      <a:pPr marL="228600" indent="-228600">
                        <a:buFont typeface="Arial" panose="020B0604020202020204" pitchFamily="34" charset="0"/>
                        <a:buChar char="•"/>
                      </a:pPr>
                      <a:endParaRPr lang="en-IN" sz="1200" dirty="0">
                        <a:solidFill>
                          <a:schemeClr val="tx1"/>
                        </a:solidFill>
                        <a:latin typeface="Arial" panose="020B0604020202020204" pitchFamily="34" charset="0"/>
                        <a:cs typeface="Arial" panose="020B0604020202020204" pitchFamily="34" charset="0"/>
                      </a:endParaRPr>
                    </a:p>
                  </a:txBody>
                  <a:tcPr/>
                </a:tc>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Error Detection Time : Early</a:t>
                      </a:r>
                    </a:p>
                  </a:txBody>
                  <a:tcPr/>
                </a:tc>
                <a:extLst>
                  <a:ext uri="{0D108BD9-81ED-4DB2-BD59-A6C34878D82A}">
                    <a16:rowId xmlns:a16="http://schemas.microsoft.com/office/drawing/2014/main" val="2686202314"/>
                  </a:ext>
                </a:extLst>
              </a:tr>
              <a:tr h="591778">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Project flexibility : Low</a:t>
                      </a:r>
                    </a:p>
                  </a:txBody>
                  <a:tcPr/>
                </a:tc>
                <a:tc>
                  <a:txBody>
                    <a:bodyPr/>
                    <a:lstStyle/>
                    <a:p>
                      <a:pPr marL="228600" indent="-228600">
                        <a:buFont typeface="Arial" panose="020B0604020202020204" pitchFamily="34" charset="0"/>
                        <a:buChar char="•"/>
                      </a:pPr>
                      <a:r>
                        <a:rPr lang="en-IN" sz="1200" dirty="0">
                          <a:solidFill>
                            <a:schemeClr val="tx1"/>
                          </a:solidFill>
                          <a:latin typeface="Arial" panose="020B0604020202020204" pitchFamily="34" charset="0"/>
                          <a:cs typeface="Arial" panose="020B0604020202020204" pitchFamily="34" charset="0"/>
                        </a:rPr>
                        <a:t>Project flexibility : Low to Moderate</a:t>
                      </a:r>
                    </a:p>
                  </a:txBody>
                  <a:tcPr/>
                </a:tc>
                <a:extLst>
                  <a:ext uri="{0D108BD9-81ED-4DB2-BD59-A6C34878D82A}">
                    <a16:rowId xmlns:a16="http://schemas.microsoft.com/office/drawing/2014/main" val="518373776"/>
                  </a:ext>
                </a:extLst>
              </a:tr>
              <a:tr h="521347">
                <a:tc>
                  <a:txBody>
                    <a:bodyPr/>
                    <a:lstStyle/>
                    <a:p>
                      <a:pPr marL="171450" indent="-171450">
                        <a:buFont typeface="Arial" panose="020B0604020202020204" pitchFamily="34" charset="0"/>
                        <a:buChar char="•"/>
                      </a:pPr>
                      <a:r>
                        <a:rPr lang="en-IN" sz="1200" dirty="0">
                          <a:latin typeface="Arial" panose="020B0604020202020204" pitchFamily="34" charset="0"/>
                          <a:cs typeface="Arial" panose="020B0604020202020204" pitchFamily="34" charset="0"/>
                        </a:rPr>
                        <a:t>Best for Simple Projects</a:t>
                      </a:r>
                    </a:p>
                  </a:txBody>
                  <a:tcPr/>
                </a:tc>
                <a:tc>
                  <a:txBody>
                    <a:bodyPr/>
                    <a:lstStyle/>
                    <a:p>
                      <a:pPr marL="171450" indent="-171450">
                        <a:buFont typeface="Arial" panose="020B0604020202020204" pitchFamily="34" charset="0"/>
                        <a:buChar char="•"/>
                      </a:pPr>
                      <a:r>
                        <a:rPr lang="en-IN" sz="1200" dirty="0">
                          <a:latin typeface="Arial" panose="020B0604020202020204" pitchFamily="34" charset="0"/>
                          <a:cs typeface="Arial" panose="020B0604020202020204" pitchFamily="34" charset="0"/>
                        </a:rPr>
                        <a:t>Best for Safety – Critical Projects</a:t>
                      </a:r>
                    </a:p>
                  </a:txBody>
                  <a:tcPr/>
                </a:tc>
                <a:extLst>
                  <a:ext uri="{0D108BD9-81ED-4DB2-BD59-A6C34878D82A}">
                    <a16:rowId xmlns:a16="http://schemas.microsoft.com/office/drawing/2014/main" val="1267674246"/>
                  </a:ext>
                </a:extLst>
              </a:tr>
              <a:tr h="719389">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Cost Impact : High Cost </a:t>
                      </a:r>
                    </a:p>
                    <a:p>
                      <a:pPr marL="171450" indent="-171450">
                        <a:buFont typeface="Arial" panose="020B0604020202020204" pitchFamily="34" charset="0"/>
                        <a:buChar char="•"/>
                      </a:pPr>
                      <a:endParaRPr lang="en-IN" sz="1200" dirty="0">
                        <a:latin typeface="Arial" panose="020B0604020202020204" pitchFamily="34" charset="0"/>
                        <a:cs typeface="Arial" panose="020B0604020202020204" pitchFamily="34" charset="0"/>
                      </a:endParaRP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rial" panose="020B0604020202020204" pitchFamily="34" charset="0"/>
                          <a:cs typeface="Arial" panose="020B0604020202020204" pitchFamily="34" charset="0"/>
                        </a:rPr>
                        <a:t>Cost Impact : Lower cost </a:t>
                      </a:r>
                      <a:endParaRPr lang="en-IN" sz="12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30843305"/>
                  </a:ext>
                </a:extLst>
              </a:tr>
            </a:tbl>
          </a:graphicData>
        </a:graphic>
      </p:graphicFrame>
      <p:sp>
        <p:nvSpPr>
          <p:cNvPr id="2" name="TextBox 1">
            <a:extLst>
              <a:ext uri="{FF2B5EF4-FFF2-40B4-BE49-F238E27FC236}">
                <a16:creationId xmlns:a16="http://schemas.microsoft.com/office/drawing/2014/main" id="{93CF0412-655B-8577-6A4B-6F7906A79C79}"/>
              </a:ext>
            </a:extLst>
          </p:cNvPr>
          <p:cNvSpPr txBox="1"/>
          <p:nvPr/>
        </p:nvSpPr>
        <p:spPr>
          <a:xfrm>
            <a:off x="0" y="111967"/>
            <a:ext cx="6941976" cy="46166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10. Write down the differences between waterfall model and V model.</a:t>
            </a: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3345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A58726-78D0-DDDF-F45D-7B046021337F}"/>
              </a:ext>
            </a:extLst>
          </p:cNvPr>
          <p:cNvSpPr txBox="1"/>
          <p:nvPr/>
        </p:nvSpPr>
        <p:spPr>
          <a:xfrm>
            <a:off x="167148" y="255639"/>
            <a:ext cx="6990736" cy="4524315"/>
          </a:xfrm>
          <a:prstGeom prst="rect">
            <a:avLst/>
          </a:prstGeom>
          <a:noFill/>
        </p:spPr>
        <p:txBody>
          <a:bodyPr wrap="square" rtlCol="0">
            <a:spAutoFit/>
          </a:bodyPr>
          <a:lstStyle/>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Question 11. As a BA, state your reason for choosing one model for this project.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             </a:t>
            </a:r>
            <a:endParaRPr lang="en-US" sz="1200" dirty="0"/>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In the Online Agriculture Product store project at APT IT SOLUTIONS, the V-Model is a more suitable choice over the Waterfall model. Its structured approach and emphasis on early verification and validation align well with the project’s requirements, ensuring higher quality and greater reliability throughout the development lifecycle.</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              </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323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B9789E-A43C-E274-0FBE-9792DF7FAF25}"/>
              </a:ext>
            </a:extLst>
          </p:cNvPr>
          <p:cNvSpPr txBox="1"/>
          <p:nvPr/>
        </p:nvSpPr>
        <p:spPr>
          <a:xfrm>
            <a:off x="196645" y="245806"/>
            <a:ext cx="6045535" cy="2308324"/>
          </a:xfrm>
          <a:prstGeom prst="rect">
            <a:avLst/>
          </a:prstGeom>
          <a:noFill/>
        </p:spPr>
        <p:txBody>
          <a:bodyPr wrap="square" rtlCol="0">
            <a:spAutoFit/>
          </a:bodyPr>
          <a:lstStyle/>
          <a:p>
            <a:endParaRPr lang="en-US" sz="1200" dirty="0"/>
          </a:p>
          <a:p>
            <a:endParaRPr lang="en-US" sz="1200" dirty="0"/>
          </a:p>
          <a:p>
            <a:endParaRPr lang="en-US" sz="1200" dirty="0"/>
          </a:p>
          <a:p>
            <a:endParaRPr lang="en-US" sz="1200" dirty="0"/>
          </a:p>
          <a:p>
            <a:r>
              <a:rPr lang="en-US" sz="1200" dirty="0"/>
              <a:t>Question 12. The Committee of Mr. Henry, </a:t>
            </a:r>
            <a:r>
              <a:rPr lang="en-US" sz="1200" dirty="0" err="1"/>
              <a:t>Mr</a:t>
            </a:r>
            <a:r>
              <a:rPr lang="en-US" sz="1200" dirty="0"/>
              <a:t> Pandu, and </a:t>
            </a:r>
            <a:r>
              <a:rPr lang="en-US" sz="1200" dirty="0" err="1"/>
              <a:t>Mr</a:t>
            </a:r>
            <a:r>
              <a:rPr lang="en-US" sz="1200" dirty="0"/>
              <a:t> Dooku discussed with </a:t>
            </a:r>
            <a:r>
              <a:rPr lang="en-US" sz="1200" dirty="0" err="1"/>
              <a:t>Mr</a:t>
            </a:r>
            <a:r>
              <a:rPr lang="en-US" sz="1200" dirty="0"/>
              <a:t> Karthik and </a:t>
            </a:r>
            <a:r>
              <a:rPr lang="en-US" sz="1200" dirty="0" err="1"/>
              <a:t>finalised</a:t>
            </a:r>
            <a:r>
              <a:rPr lang="en-US" sz="1200" dirty="0"/>
              <a:t> on the V Model approach (RG, RA, Design, D1, T1, D2, T2, D3, T3, D4, T4 and UAT) </a:t>
            </a:r>
            <a:r>
              <a:rPr lang="en-US" sz="1200" dirty="0" err="1"/>
              <a:t>Mr</a:t>
            </a:r>
            <a:r>
              <a:rPr lang="en-US" sz="1200" dirty="0"/>
              <a:t> </a:t>
            </a:r>
            <a:r>
              <a:rPr lang="en-US" sz="1200" dirty="0" err="1"/>
              <a:t>Vandanam</a:t>
            </a:r>
            <a:r>
              <a:rPr lang="en-US" sz="1200" dirty="0"/>
              <a:t> is mapped as a PM to this project. He studies this Project and Prepares a Gantt chart with V Model (RG, RA, Design, D1, T1, D2, T2, D3, T3, D4, T4 and UAT) as development process and the Resources are PM, BA, Java Developers, testers, DB Admin, NW Admin</a:t>
            </a:r>
            <a:r>
              <a:rPr lang="en-US" sz="1200" dirty="0">
                <a:latin typeface="Arial" panose="020B0604020202020204" pitchFamily="34" charset="0"/>
                <a:cs typeface="Arial" panose="020B0604020202020204" pitchFamily="34" charset="0"/>
              </a:rPr>
              <a:t>.</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7347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86F629-276B-B81E-8731-589075621C4A}"/>
              </a:ext>
            </a:extLst>
          </p:cNvPr>
          <p:cNvSpPr txBox="1"/>
          <p:nvPr/>
        </p:nvSpPr>
        <p:spPr>
          <a:xfrm>
            <a:off x="130629" y="223935"/>
            <a:ext cx="7836578" cy="5654351"/>
          </a:xfrm>
          <a:prstGeom prst="rect">
            <a:avLst/>
          </a:prstGeom>
          <a:noFill/>
        </p:spPr>
        <p:txBody>
          <a:bodyPr wrap="square" rtlCol="0">
            <a:spAutoFit/>
          </a:bodyPr>
          <a:lstStyle/>
          <a:p>
            <a:endParaRPr lang="en-IN" dirty="0"/>
          </a:p>
        </p:txBody>
      </p:sp>
      <p:graphicFrame>
        <p:nvGraphicFramePr>
          <p:cNvPr id="3" name="Table 2">
            <a:extLst>
              <a:ext uri="{FF2B5EF4-FFF2-40B4-BE49-F238E27FC236}">
                <a16:creationId xmlns:a16="http://schemas.microsoft.com/office/drawing/2014/main" id="{25C51FB8-B7D3-4E07-8C80-D2AEED2C2EAC}"/>
              </a:ext>
            </a:extLst>
          </p:cNvPr>
          <p:cNvGraphicFramePr>
            <a:graphicFrameLocks noGrp="1"/>
          </p:cNvGraphicFramePr>
          <p:nvPr>
            <p:extLst>
              <p:ext uri="{D42A27DB-BD31-4B8C-83A1-F6EECF244321}">
                <p14:modId xmlns:p14="http://schemas.microsoft.com/office/powerpoint/2010/main" val="3864395423"/>
              </p:ext>
            </p:extLst>
          </p:nvPr>
        </p:nvGraphicFramePr>
        <p:xfrm>
          <a:off x="205273" y="1498601"/>
          <a:ext cx="7414728" cy="2926080"/>
        </p:xfrm>
        <a:graphic>
          <a:graphicData uri="http://schemas.openxmlformats.org/drawingml/2006/table">
            <a:tbl>
              <a:tblPr firstRow="1" bandRow="1">
                <a:tableStyleId>{5C22544A-7EE6-4342-B048-85BDC9FD1C3A}</a:tableStyleId>
              </a:tblPr>
              <a:tblGrid>
                <a:gridCol w="1235788">
                  <a:extLst>
                    <a:ext uri="{9D8B030D-6E8A-4147-A177-3AD203B41FA5}">
                      <a16:colId xmlns:a16="http://schemas.microsoft.com/office/drawing/2014/main" val="3839558431"/>
                    </a:ext>
                  </a:extLst>
                </a:gridCol>
                <a:gridCol w="1227494">
                  <a:extLst>
                    <a:ext uri="{9D8B030D-6E8A-4147-A177-3AD203B41FA5}">
                      <a16:colId xmlns:a16="http://schemas.microsoft.com/office/drawing/2014/main" val="3859656496"/>
                    </a:ext>
                  </a:extLst>
                </a:gridCol>
                <a:gridCol w="1244082">
                  <a:extLst>
                    <a:ext uri="{9D8B030D-6E8A-4147-A177-3AD203B41FA5}">
                      <a16:colId xmlns:a16="http://schemas.microsoft.com/office/drawing/2014/main" val="2217472802"/>
                    </a:ext>
                  </a:extLst>
                </a:gridCol>
                <a:gridCol w="1235788">
                  <a:extLst>
                    <a:ext uri="{9D8B030D-6E8A-4147-A177-3AD203B41FA5}">
                      <a16:colId xmlns:a16="http://schemas.microsoft.com/office/drawing/2014/main" val="3105970363"/>
                    </a:ext>
                  </a:extLst>
                </a:gridCol>
                <a:gridCol w="1235788">
                  <a:extLst>
                    <a:ext uri="{9D8B030D-6E8A-4147-A177-3AD203B41FA5}">
                      <a16:colId xmlns:a16="http://schemas.microsoft.com/office/drawing/2014/main" val="3066283768"/>
                    </a:ext>
                  </a:extLst>
                </a:gridCol>
                <a:gridCol w="1235788">
                  <a:extLst>
                    <a:ext uri="{9D8B030D-6E8A-4147-A177-3AD203B41FA5}">
                      <a16:colId xmlns:a16="http://schemas.microsoft.com/office/drawing/2014/main" val="3557992736"/>
                    </a:ext>
                  </a:extLst>
                </a:gridCol>
              </a:tblGrid>
              <a:tr h="250173">
                <a:tc>
                  <a:txBody>
                    <a:bodyPr/>
                    <a:lstStyle/>
                    <a:p>
                      <a:r>
                        <a:rPr lang="en-IN" sz="1200" dirty="0">
                          <a:solidFill>
                            <a:schemeClr val="tx1"/>
                          </a:solidFill>
                          <a:latin typeface="Arial" panose="020B0604020202020204" pitchFamily="34" charset="0"/>
                          <a:cs typeface="Arial" panose="020B0604020202020204" pitchFamily="34" charset="0"/>
                        </a:rPr>
                        <a:t>Resources</a:t>
                      </a:r>
                    </a:p>
                  </a:txBody>
                  <a:tcPr/>
                </a:tc>
                <a:tc>
                  <a:txBody>
                    <a:bodyPr/>
                    <a:lstStyle/>
                    <a:p>
                      <a:r>
                        <a:rPr lang="en-IN" sz="1200" dirty="0">
                          <a:solidFill>
                            <a:schemeClr val="tx1"/>
                          </a:solidFill>
                          <a:latin typeface="Arial" panose="020B0604020202020204" pitchFamily="34" charset="0"/>
                          <a:cs typeface="Arial" panose="020B0604020202020204" pitchFamily="34" charset="0"/>
                        </a:rPr>
                        <a:t>Month 1-3</a:t>
                      </a:r>
                    </a:p>
                  </a:txBody>
                  <a:tcPr/>
                </a:tc>
                <a:tc>
                  <a:txBody>
                    <a:bodyPr/>
                    <a:lstStyle/>
                    <a:p>
                      <a:r>
                        <a:rPr lang="en-IN" sz="1200" dirty="0">
                          <a:solidFill>
                            <a:schemeClr val="tx1"/>
                          </a:solidFill>
                          <a:latin typeface="Arial" panose="020B0604020202020204" pitchFamily="34" charset="0"/>
                          <a:cs typeface="Arial" panose="020B0604020202020204" pitchFamily="34" charset="0"/>
                        </a:rPr>
                        <a:t>Month 4-6</a:t>
                      </a:r>
                    </a:p>
                  </a:txBody>
                  <a:tcPr/>
                </a:tc>
                <a:tc>
                  <a:txBody>
                    <a:bodyPr/>
                    <a:lstStyle/>
                    <a:p>
                      <a:r>
                        <a:rPr lang="en-IN" sz="1200" dirty="0">
                          <a:solidFill>
                            <a:schemeClr val="tx1"/>
                          </a:solidFill>
                          <a:latin typeface="Arial" panose="020B0604020202020204" pitchFamily="34" charset="0"/>
                          <a:cs typeface="Arial" panose="020B0604020202020204" pitchFamily="34" charset="0"/>
                        </a:rPr>
                        <a:t>Month 6-14</a:t>
                      </a:r>
                    </a:p>
                  </a:txBody>
                  <a:tcPr/>
                </a:tc>
                <a:tc>
                  <a:txBody>
                    <a:bodyPr/>
                    <a:lstStyle/>
                    <a:p>
                      <a:r>
                        <a:rPr lang="en-IN" sz="1200" dirty="0">
                          <a:solidFill>
                            <a:schemeClr val="tx1"/>
                          </a:solidFill>
                          <a:latin typeface="Arial" panose="020B0604020202020204" pitchFamily="34" charset="0"/>
                          <a:cs typeface="Arial" panose="020B0604020202020204" pitchFamily="34" charset="0"/>
                        </a:rPr>
                        <a:t>Month 14-15</a:t>
                      </a:r>
                    </a:p>
                  </a:txBody>
                  <a:tcPr/>
                </a:tc>
                <a:tc>
                  <a:txBody>
                    <a:bodyPr/>
                    <a:lstStyle/>
                    <a:p>
                      <a:r>
                        <a:rPr lang="en-IN" sz="1200" dirty="0">
                          <a:solidFill>
                            <a:schemeClr val="tx1"/>
                          </a:solidFill>
                          <a:latin typeface="Arial" panose="020B0604020202020204" pitchFamily="34" charset="0"/>
                          <a:cs typeface="Arial" panose="020B0604020202020204" pitchFamily="34" charset="0"/>
                        </a:rPr>
                        <a:t>Month 16-18</a:t>
                      </a:r>
                    </a:p>
                  </a:txBody>
                  <a:tcPr/>
                </a:tc>
                <a:extLst>
                  <a:ext uri="{0D108BD9-81ED-4DB2-BD59-A6C34878D82A}">
                    <a16:rowId xmlns:a16="http://schemas.microsoft.com/office/drawing/2014/main" val="1514186503"/>
                  </a:ext>
                </a:extLst>
              </a:tr>
              <a:tr h="377370">
                <a:tc>
                  <a:txBody>
                    <a:bodyPr/>
                    <a:lstStyle/>
                    <a:p>
                      <a:r>
                        <a:rPr lang="en-IN" sz="1200" dirty="0">
                          <a:latin typeface="Arial" panose="020B0604020202020204" pitchFamily="34" charset="0"/>
                          <a:cs typeface="Arial" panose="020B0604020202020204" pitchFamily="34" charset="0"/>
                        </a:rPr>
                        <a:t>Project Manager</a:t>
                      </a:r>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val="2860748098"/>
                  </a:ext>
                </a:extLst>
              </a:tr>
              <a:tr h="377370">
                <a:tc>
                  <a:txBody>
                    <a:bodyPr/>
                    <a:lstStyle/>
                    <a:p>
                      <a:r>
                        <a:rPr lang="en-IN" sz="1200" dirty="0">
                          <a:latin typeface="Arial" panose="020B0604020202020204" pitchFamily="34" charset="0"/>
                          <a:cs typeface="Arial" panose="020B0604020202020204" pitchFamily="34" charset="0"/>
                        </a:rPr>
                        <a:t>Business Analyst</a:t>
                      </a:r>
                    </a:p>
                  </a:txBody>
                  <a:tcPr/>
                </a:tc>
                <a:tc>
                  <a:txBody>
                    <a:bodyPr/>
                    <a:lstStyle/>
                    <a:p>
                      <a:endParaRPr lang="en-IN" sz="1200" dirty="0">
                        <a:latin typeface="Arial" panose="020B0604020202020204" pitchFamily="34" charset="0"/>
                        <a:cs typeface="Arial" panose="020B0604020202020204" pitchFamily="34" charset="0"/>
                      </a:endParaRPr>
                    </a:p>
                  </a:txBody>
                  <a:tcPr/>
                </a:tc>
                <a:tc>
                  <a:txBody>
                    <a:bodyPr/>
                    <a:lstStyle/>
                    <a:p>
                      <a:endParaRPr lang="en-IN" dirty="0"/>
                    </a:p>
                  </a:txBody>
                  <a:tcPr/>
                </a:tc>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val="161480748"/>
                  </a:ext>
                </a:extLst>
              </a:tr>
              <a:tr h="377370">
                <a:tc>
                  <a:txBody>
                    <a:bodyPr/>
                    <a:lstStyle/>
                    <a:p>
                      <a:r>
                        <a:rPr lang="en-IN" sz="1200" dirty="0">
                          <a:latin typeface="Arial" panose="020B0604020202020204" pitchFamily="34" charset="0"/>
                          <a:cs typeface="Arial" panose="020B0604020202020204" pitchFamily="34" charset="0"/>
                        </a:rPr>
                        <a:t>Java Developer</a:t>
                      </a:r>
                    </a:p>
                  </a:txBody>
                  <a:tcPr/>
                </a:tc>
                <a:tc>
                  <a:txBody>
                    <a:bodyPr/>
                    <a:lstStyle/>
                    <a:p>
                      <a:endParaRPr lang="en-IN" dirty="0"/>
                    </a:p>
                  </a:txBody>
                  <a:tcPr/>
                </a:tc>
                <a:tc>
                  <a:txBody>
                    <a:bodyPr/>
                    <a:lstStyle/>
                    <a:p>
                      <a:endParaRPr lang="en-IN"/>
                    </a:p>
                  </a:txBody>
                  <a:tcPr/>
                </a:tc>
                <a:tc>
                  <a:txBody>
                    <a:bodyPr/>
                    <a:lstStyle/>
                    <a:p>
                      <a:endParaRPr lang="en-IN" dirty="0"/>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val="3823134020"/>
                  </a:ext>
                </a:extLst>
              </a:tr>
              <a:tr h="377370">
                <a:tc>
                  <a:txBody>
                    <a:bodyPr/>
                    <a:lstStyle/>
                    <a:p>
                      <a:r>
                        <a:rPr lang="en-IN" sz="1200" dirty="0">
                          <a:latin typeface="Arial" panose="020B0604020202020204" pitchFamily="34" charset="0"/>
                          <a:cs typeface="Arial" panose="020B0604020202020204" pitchFamily="34" charset="0"/>
                        </a:rPr>
                        <a:t>Operations/Support head</a:t>
                      </a:r>
                    </a:p>
                  </a:txBody>
                  <a:tcPr/>
                </a:tc>
                <a:tc>
                  <a:txBody>
                    <a:bodyPr/>
                    <a:lstStyle/>
                    <a:p>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val="2201173786"/>
                  </a:ext>
                </a:extLst>
              </a:tr>
              <a:tr h="301896">
                <a:tc>
                  <a:txBody>
                    <a:bodyPr/>
                    <a:lstStyle/>
                    <a:p>
                      <a:r>
                        <a:rPr lang="en-IN" sz="1200" dirty="0">
                          <a:latin typeface="Arial" panose="020B0604020202020204" pitchFamily="34" charset="0"/>
                          <a:cs typeface="Arial" panose="020B0604020202020204" pitchFamily="34" charset="0"/>
                        </a:rPr>
                        <a:t>Testers</a:t>
                      </a:r>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val="194682189"/>
                  </a:ext>
                </a:extLst>
              </a:tr>
              <a:tr h="377370">
                <a:tc>
                  <a:txBody>
                    <a:bodyPr/>
                    <a:lstStyle/>
                    <a:p>
                      <a:r>
                        <a:rPr lang="en-IN" sz="1200" dirty="0">
                          <a:latin typeface="Arial" panose="020B0604020202020204" pitchFamily="34" charset="0"/>
                          <a:cs typeface="Arial" panose="020B0604020202020204" pitchFamily="34" charset="0"/>
                        </a:rPr>
                        <a:t>Network Engineer</a:t>
                      </a:r>
                    </a:p>
                  </a:txBody>
                  <a:tcPr/>
                </a:tc>
                <a:tc>
                  <a:txBody>
                    <a:bodyPr/>
                    <a:lstStyle/>
                    <a:p>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val="3512416087"/>
                  </a:ext>
                </a:extLst>
              </a:tr>
            </a:tbl>
          </a:graphicData>
        </a:graphic>
      </p:graphicFrame>
      <p:sp>
        <p:nvSpPr>
          <p:cNvPr id="4" name="Rectangle 3">
            <a:extLst>
              <a:ext uri="{FF2B5EF4-FFF2-40B4-BE49-F238E27FC236}">
                <a16:creationId xmlns:a16="http://schemas.microsoft.com/office/drawing/2014/main" id="{60F56A5A-3345-745B-BD1E-123AAB63FAFF}"/>
              </a:ext>
            </a:extLst>
          </p:cNvPr>
          <p:cNvSpPr/>
          <p:nvPr/>
        </p:nvSpPr>
        <p:spPr>
          <a:xfrm>
            <a:off x="1455576" y="1800808"/>
            <a:ext cx="6167534" cy="401216"/>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2</a:t>
            </a:r>
          </a:p>
        </p:txBody>
      </p:sp>
      <p:sp>
        <p:nvSpPr>
          <p:cNvPr id="5" name="Rectangle 4">
            <a:extLst>
              <a:ext uri="{FF2B5EF4-FFF2-40B4-BE49-F238E27FC236}">
                <a16:creationId xmlns:a16="http://schemas.microsoft.com/office/drawing/2014/main" id="{8C60684F-5025-2736-51C9-383FEB826C75}"/>
              </a:ext>
            </a:extLst>
          </p:cNvPr>
          <p:cNvSpPr/>
          <p:nvPr/>
        </p:nvSpPr>
        <p:spPr>
          <a:xfrm>
            <a:off x="1452467" y="2276670"/>
            <a:ext cx="6167534" cy="401216"/>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3</a:t>
            </a:r>
          </a:p>
        </p:txBody>
      </p:sp>
      <p:sp>
        <p:nvSpPr>
          <p:cNvPr id="6" name="Rectangle 5">
            <a:extLst>
              <a:ext uri="{FF2B5EF4-FFF2-40B4-BE49-F238E27FC236}">
                <a16:creationId xmlns:a16="http://schemas.microsoft.com/office/drawing/2014/main" id="{50A1E439-48E6-C1F8-8592-055E072644B0}"/>
              </a:ext>
            </a:extLst>
          </p:cNvPr>
          <p:cNvSpPr/>
          <p:nvPr/>
        </p:nvSpPr>
        <p:spPr>
          <a:xfrm>
            <a:off x="2696547" y="2752532"/>
            <a:ext cx="3732245" cy="329162"/>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4</a:t>
            </a:r>
          </a:p>
        </p:txBody>
      </p:sp>
      <p:sp>
        <p:nvSpPr>
          <p:cNvPr id="7" name="Rectangle 6">
            <a:extLst>
              <a:ext uri="{FF2B5EF4-FFF2-40B4-BE49-F238E27FC236}">
                <a16:creationId xmlns:a16="http://schemas.microsoft.com/office/drawing/2014/main" id="{2A865DFB-DCE1-5565-F98A-ECDCD941BA5B}"/>
              </a:ext>
            </a:extLst>
          </p:cNvPr>
          <p:cNvSpPr/>
          <p:nvPr/>
        </p:nvSpPr>
        <p:spPr>
          <a:xfrm>
            <a:off x="2136710" y="3210508"/>
            <a:ext cx="5483291" cy="329162"/>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3</a:t>
            </a:r>
          </a:p>
        </p:txBody>
      </p:sp>
      <p:sp>
        <p:nvSpPr>
          <p:cNvPr id="8" name="Rectangle 7">
            <a:extLst>
              <a:ext uri="{FF2B5EF4-FFF2-40B4-BE49-F238E27FC236}">
                <a16:creationId xmlns:a16="http://schemas.microsoft.com/office/drawing/2014/main" id="{FA42265A-A89E-CFCA-19D1-C9BDDA3CC2B0}"/>
              </a:ext>
            </a:extLst>
          </p:cNvPr>
          <p:cNvSpPr/>
          <p:nvPr/>
        </p:nvSpPr>
        <p:spPr>
          <a:xfrm>
            <a:off x="4077478" y="3638939"/>
            <a:ext cx="3542523" cy="2120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3</a:t>
            </a:r>
          </a:p>
        </p:txBody>
      </p:sp>
      <p:sp>
        <p:nvSpPr>
          <p:cNvPr id="9" name="Rectangle 8">
            <a:extLst>
              <a:ext uri="{FF2B5EF4-FFF2-40B4-BE49-F238E27FC236}">
                <a16:creationId xmlns:a16="http://schemas.microsoft.com/office/drawing/2014/main" id="{02DE8303-56DF-E3E1-D6F7-33E4F8EF022C}"/>
              </a:ext>
            </a:extLst>
          </p:cNvPr>
          <p:cNvSpPr/>
          <p:nvPr/>
        </p:nvSpPr>
        <p:spPr>
          <a:xfrm>
            <a:off x="1828800" y="4058816"/>
            <a:ext cx="5791201" cy="329162"/>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solidFill>
                  <a:schemeClr val="tx1"/>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3624506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349159-B9D6-382C-5CE4-5FD61CBAC99D}"/>
              </a:ext>
            </a:extLst>
          </p:cNvPr>
          <p:cNvSpPr txBox="1"/>
          <p:nvPr/>
        </p:nvSpPr>
        <p:spPr>
          <a:xfrm>
            <a:off x="425245" y="411234"/>
            <a:ext cx="6882581" cy="3600986"/>
          </a:xfrm>
          <a:prstGeom prst="rect">
            <a:avLst/>
          </a:prstGeom>
          <a:noFill/>
        </p:spPr>
        <p:txBody>
          <a:bodyPr wrap="square" rtlCol="0">
            <a:spAutoFit/>
          </a:bodyPr>
          <a:lstStyle/>
          <a:p>
            <a:r>
              <a:rPr lang="en-IN" sz="1200" dirty="0">
                <a:latin typeface="Arial" panose="020B0604020202020204" pitchFamily="34" charset="0"/>
                <a:cs typeface="Arial" panose="020B0604020202020204" pitchFamily="34" charset="0"/>
              </a:rPr>
              <a:t>Question 13.</a:t>
            </a:r>
            <a:r>
              <a:rPr lang="en-US" sz="1200" dirty="0">
                <a:latin typeface="Arial" panose="020B0604020202020204" pitchFamily="34" charset="0"/>
                <a:cs typeface="Arial" panose="020B0604020202020204" pitchFamily="34" charset="0"/>
              </a:rPr>
              <a:t> Explain the difference between Fixed Bid and Billing projects </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a:buFont typeface="+mj-lt"/>
              <a:buAutoNum type="arabicPeriod"/>
            </a:pPr>
            <a:r>
              <a:rPr lang="en-US" sz="1200" b="1" dirty="0">
                <a:latin typeface="Arial" panose="020B0604020202020204" pitchFamily="34" charset="0"/>
                <a:cs typeface="Arial" panose="020B0604020202020204" pitchFamily="34" charset="0"/>
              </a:rPr>
              <a:t>Pricing Structure: </a:t>
            </a:r>
            <a:r>
              <a:rPr lang="en-US" sz="1200" dirty="0">
                <a:latin typeface="Arial" panose="020B0604020202020204" pitchFamily="34" charset="0"/>
                <a:cs typeface="Arial" panose="020B0604020202020204" pitchFamily="34" charset="0"/>
              </a:rPr>
              <a:t>The total project cost is fixed upfront, agreed upon by both parties, and doesn't change based on the time or resources used.</a:t>
            </a:r>
          </a:p>
          <a:p>
            <a:pPr>
              <a:buFont typeface="+mj-lt"/>
              <a:buAutoNum type="arabicPeriod"/>
            </a:pPr>
            <a:endParaRPr lang="en-US" sz="1200" dirty="0">
              <a:latin typeface="Arial" panose="020B0604020202020204" pitchFamily="34" charset="0"/>
              <a:cs typeface="Arial" panose="020B0604020202020204" pitchFamily="34" charset="0"/>
            </a:endParaRPr>
          </a:p>
          <a:p>
            <a:pPr>
              <a:buFont typeface="+mj-lt"/>
              <a:buAutoNum type="arabicPeriod"/>
            </a:pPr>
            <a:r>
              <a:rPr lang="en-US" sz="1200" b="1" dirty="0">
                <a:latin typeface="Arial" panose="020B0604020202020204" pitchFamily="34" charset="0"/>
                <a:cs typeface="Arial" panose="020B0604020202020204" pitchFamily="34" charset="0"/>
              </a:rPr>
              <a:t>Scope and Requirements: </a:t>
            </a:r>
            <a:r>
              <a:rPr lang="en-US" sz="1200" dirty="0">
                <a:latin typeface="Arial" panose="020B0604020202020204" pitchFamily="34" charset="0"/>
                <a:cs typeface="Arial" panose="020B0604020202020204" pitchFamily="34" charset="0"/>
              </a:rPr>
              <a:t>Requires well-defined, stable requirements. </a:t>
            </a:r>
          </a:p>
          <a:p>
            <a:pPr>
              <a:buFont typeface="+mj-lt"/>
              <a:buAutoNum type="arabicPeriod"/>
            </a:pPr>
            <a:endParaRPr lang="en-US" sz="1200" dirty="0">
              <a:latin typeface="Arial" panose="020B0604020202020204" pitchFamily="34" charset="0"/>
              <a:cs typeface="Arial" panose="020B0604020202020204" pitchFamily="34" charset="0"/>
            </a:endParaRPr>
          </a:p>
          <a:p>
            <a:pPr>
              <a:buFont typeface="+mj-lt"/>
              <a:buAutoNum type="arabicPeriod"/>
            </a:pPr>
            <a:r>
              <a:rPr lang="en-US" sz="1200" b="1" dirty="0">
                <a:latin typeface="Arial" panose="020B0604020202020204" pitchFamily="34" charset="0"/>
                <a:cs typeface="Arial" panose="020B0604020202020204" pitchFamily="34" charset="0"/>
              </a:rPr>
              <a:t>Risk: </a:t>
            </a:r>
            <a:r>
              <a:rPr lang="en-US" sz="1200" dirty="0">
                <a:latin typeface="Arial" panose="020B0604020202020204" pitchFamily="34" charset="0"/>
                <a:cs typeface="Arial" panose="020B0604020202020204" pitchFamily="34" charset="0"/>
              </a:rPr>
              <a:t>The vendor bears the risk if the project exceeds time or budget estimates, but they benefit if completed efficiently.</a:t>
            </a:r>
          </a:p>
          <a:p>
            <a:pPr>
              <a:buFont typeface="+mj-lt"/>
              <a:buAutoNum type="arabicPeriod"/>
            </a:pPr>
            <a:endParaRPr lang="en-US" sz="1200" dirty="0">
              <a:latin typeface="Arial" panose="020B0604020202020204" pitchFamily="34" charset="0"/>
              <a:cs typeface="Arial" panose="020B0604020202020204" pitchFamily="34" charset="0"/>
            </a:endParaRPr>
          </a:p>
          <a:p>
            <a:pPr>
              <a:buFont typeface="+mj-lt"/>
              <a:buAutoNum type="arabicPeriod"/>
            </a:pPr>
            <a:r>
              <a:rPr lang="en-US" sz="1200" b="1" dirty="0">
                <a:latin typeface="Arial" panose="020B0604020202020204" pitchFamily="34" charset="0"/>
                <a:cs typeface="Arial" panose="020B0604020202020204" pitchFamily="34" charset="0"/>
              </a:rPr>
              <a:t>Flexibility: </a:t>
            </a:r>
            <a:r>
              <a:rPr lang="en-US" sz="1200" dirty="0">
                <a:latin typeface="Arial" panose="020B0604020202020204" pitchFamily="34" charset="0"/>
                <a:cs typeface="Arial" panose="020B0604020202020204" pitchFamily="34" charset="0"/>
              </a:rPr>
              <a:t>Limited flexibility for changes</a:t>
            </a:r>
          </a:p>
          <a:p>
            <a:pPr>
              <a:buFont typeface="+mj-lt"/>
              <a:buAutoNum type="arabicPeriod"/>
            </a:pPr>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5.</a:t>
            </a:r>
            <a:r>
              <a:rPr lang="en-US" sz="1200" b="1" dirty="0">
                <a:latin typeface="Arial" panose="020B0604020202020204" pitchFamily="34" charset="0"/>
                <a:cs typeface="Arial" panose="020B0604020202020204" pitchFamily="34" charset="0"/>
              </a:rPr>
              <a:t>Payment: </a:t>
            </a:r>
            <a:r>
              <a:rPr lang="en-US" sz="1200" dirty="0">
                <a:latin typeface="Arial" panose="020B0604020202020204" pitchFamily="34" charset="0"/>
                <a:cs typeface="Arial" panose="020B0604020202020204" pitchFamily="34" charset="0"/>
              </a:rPr>
              <a:t>Payments are typically tied to milestones or deliverables.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6</a:t>
            </a:r>
            <a:r>
              <a:rPr lang="en-US" sz="1200" b="1" dirty="0">
                <a:latin typeface="Arial" panose="020B0604020202020204" pitchFamily="34" charset="0"/>
                <a:cs typeface="Arial" panose="020B0604020202020204" pitchFamily="34" charset="0"/>
              </a:rPr>
              <a:t>. Suitable For: </a:t>
            </a:r>
            <a:r>
              <a:rPr lang="en-US" sz="1200" dirty="0">
                <a:latin typeface="Arial" panose="020B0604020202020204" pitchFamily="34" charset="0"/>
                <a:cs typeface="Arial" panose="020B0604020202020204" pitchFamily="34" charset="0"/>
              </a:rPr>
              <a:t>Projects with clear, stable requirements where cost certainty is important.</a:t>
            </a:r>
          </a:p>
          <a:p>
            <a:r>
              <a:rPr lang="en-US" sz="1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9639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96A07F-17C4-7087-B3C7-3C73F6D98CC6}"/>
              </a:ext>
            </a:extLst>
          </p:cNvPr>
          <p:cNvSpPr txBox="1"/>
          <p:nvPr/>
        </p:nvSpPr>
        <p:spPr>
          <a:xfrm>
            <a:off x="196645" y="285135"/>
            <a:ext cx="6853084" cy="2492990"/>
          </a:xfrm>
          <a:prstGeom prst="rect">
            <a:avLst/>
          </a:prstGeom>
          <a:noFill/>
        </p:spPr>
        <p:txBody>
          <a:bodyPr wrap="square" rtlCol="0">
            <a:spAutoFit/>
          </a:bodyPr>
          <a:lstStyle/>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Question 14 – Preparer Timesheets of a BA in various stages of SDLC </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Design Timesheet of a BA</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Development Timesheet of a BA</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Testing Timesheet of a BA</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UAT Timesheet of a BA</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Deployment n Implementation Timesheet of a BA</a:t>
            </a:r>
          </a:p>
          <a:p>
            <a:pPr marL="171450"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47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32A73A-7076-FE03-0AEC-D130F66D002B}"/>
              </a:ext>
            </a:extLst>
          </p:cNvPr>
          <p:cNvSpPr txBox="1"/>
          <p:nvPr/>
        </p:nvSpPr>
        <p:spPr>
          <a:xfrm>
            <a:off x="261257" y="139959"/>
            <a:ext cx="6540759" cy="276999"/>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Design Timesheet for BA</a:t>
            </a:r>
          </a:p>
        </p:txBody>
      </p:sp>
      <p:graphicFrame>
        <p:nvGraphicFramePr>
          <p:cNvPr id="4" name="Table 3">
            <a:extLst>
              <a:ext uri="{FF2B5EF4-FFF2-40B4-BE49-F238E27FC236}">
                <a16:creationId xmlns:a16="http://schemas.microsoft.com/office/drawing/2014/main" id="{7E0DF389-06F5-ABC3-491F-5FC9B32D9A5F}"/>
              </a:ext>
            </a:extLst>
          </p:cNvPr>
          <p:cNvGraphicFramePr>
            <a:graphicFrameLocks noGrp="1"/>
          </p:cNvGraphicFramePr>
          <p:nvPr>
            <p:extLst>
              <p:ext uri="{D42A27DB-BD31-4B8C-83A1-F6EECF244321}">
                <p14:modId xmlns:p14="http://schemas.microsoft.com/office/powerpoint/2010/main" val="1535015235"/>
              </p:ext>
            </p:extLst>
          </p:nvPr>
        </p:nvGraphicFramePr>
        <p:xfrm>
          <a:off x="261257" y="737118"/>
          <a:ext cx="5687158" cy="3375816"/>
        </p:xfrm>
        <a:graphic>
          <a:graphicData uri="http://schemas.openxmlformats.org/drawingml/2006/table">
            <a:tbl>
              <a:tblPr firstRow="1" bandRow="1">
                <a:tableStyleId>{5C22544A-7EE6-4342-B048-85BDC9FD1C3A}</a:tableStyleId>
              </a:tblPr>
              <a:tblGrid>
                <a:gridCol w="667886">
                  <a:extLst>
                    <a:ext uri="{9D8B030D-6E8A-4147-A177-3AD203B41FA5}">
                      <a16:colId xmlns:a16="http://schemas.microsoft.com/office/drawing/2014/main" val="3913217584"/>
                    </a:ext>
                  </a:extLst>
                </a:gridCol>
                <a:gridCol w="1254818">
                  <a:extLst>
                    <a:ext uri="{9D8B030D-6E8A-4147-A177-3AD203B41FA5}">
                      <a16:colId xmlns:a16="http://schemas.microsoft.com/office/drawing/2014/main" val="217747588"/>
                    </a:ext>
                  </a:extLst>
                </a:gridCol>
                <a:gridCol w="1254818">
                  <a:extLst>
                    <a:ext uri="{9D8B030D-6E8A-4147-A177-3AD203B41FA5}">
                      <a16:colId xmlns:a16="http://schemas.microsoft.com/office/drawing/2014/main" val="2544668520"/>
                    </a:ext>
                  </a:extLst>
                </a:gridCol>
                <a:gridCol w="1254818">
                  <a:extLst>
                    <a:ext uri="{9D8B030D-6E8A-4147-A177-3AD203B41FA5}">
                      <a16:colId xmlns:a16="http://schemas.microsoft.com/office/drawing/2014/main" val="2299333362"/>
                    </a:ext>
                  </a:extLst>
                </a:gridCol>
                <a:gridCol w="1254818">
                  <a:extLst>
                    <a:ext uri="{9D8B030D-6E8A-4147-A177-3AD203B41FA5}">
                      <a16:colId xmlns:a16="http://schemas.microsoft.com/office/drawing/2014/main" val="1570210029"/>
                    </a:ext>
                  </a:extLst>
                </a:gridCol>
              </a:tblGrid>
              <a:tr h="54117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 No.</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aseline="0" dirty="0">
                          <a:solidFill>
                            <a:schemeClr val="tx1"/>
                          </a:solidFill>
                          <a:latin typeface="Arial" panose="020B0604020202020204" pitchFamily="34" charset="0"/>
                          <a:cs typeface="Arial" panose="020B0604020202020204" pitchFamily="34" charset="0"/>
                        </a:rPr>
                        <a:t>Task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Start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End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Duration</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64584094"/>
                  </a:ext>
                </a:extLst>
              </a:tr>
              <a:tr h="439505">
                <a:tc>
                  <a:txBody>
                    <a:bodyPr/>
                    <a:lstStyle/>
                    <a:p>
                      <a:r>
                        <a:rPr lang="en-IN" sz="1200" dirty="0">
                          <a:latin typeface="Arial" panose="020B0604020202020204" pitchFamily="34" charset="0"/>
                          <a:cs typeface="Arial" panose="020B0604020202020204" pitchFamily="34" charset="0"/>
                        </a:rPr>
                        <a:t>1</a:t>
                      </a:r>
                    </a:p>
                  </a:txBody>
                  <a:tcPr/>
                </a:tc>
                <a:tc>
                  <a:txBody>
                    <a:bodyPr/>
                    <a:lstStyle/>
                    <a:p>
                      <a:r>
                        <a:rPr lang="en-IN" sz="1200" dirty="0">
                          <a:latin typeface="Arial" panose="020B0604020202020204" pitchFamily="34" charset="0"/>
                          <a:cs typeface="Arial" panose="020B0604020202020204" pitchFamily="34" charset="0"/>
                        </a:rPr>
                        <a:t>Review requirements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9:00 AM</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12:00 PM</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3227921773"/>
                  </a:ext>
                </a:extLst>
              </a:tr>
              <a:tr h="439505">
                <a:tc>
                  <a:txBody>
                    <a:bodyPr/>
                    <a:lstStyle/>
                    <a:p>
                      <a:r>
                        <a:rPr lang="en-IN" sz="1200" dirty="0">
                          <a:latin typeface="Arial" panose="020B0604020202020204" pitchFamily="34" charset="0"/>
                          <a:cs typeface="Arial" panose="020B0604020202020204" pitchFamily="34" charset="0"/>
                        </a:rPr>
                        <a:t>2</a:t>
                      </a:r>
                    </a:p>
                  </a:txBody>
                  <a:tcPr/>
                </a:tc>
                <a:tc>
                  <a:txBody>
                    <a:bodyPr/>
                    <a:lstStyle/>
                    <a:p>
                      <a:r>
                        <a:rPr lang="en-IN" sz="1200" dirty="0">
                          <a:latin typeface="Arial" panose="020B0604020202020204" pitchFamily="34" charset="0"/>
                          <a:cs typeface="Arial" panose="020B0604020202020204" pitchFamily="34" charset="0"/>
                        </a:rPr>
                        <a:t>Participate in design meetings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12:00 PM</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3:00 PM</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4046517838"/>
                  </a:ext>
                </a:extLst>
              </a:tr>
              <a:tr h="439505">
                <a:tc>
                  <a:txBody>
                    <a:bodyPr/>
                    <a:lstStyle/>
                    <a:p>
                      <a:r>
                        <a:rPr lang="en-IN" sz="1200" dirty="0">
                          <a:latin typeface="Arial" panose="020B0604020202020204" pitchFamily="34" charset="0"/>
                          <a:cs typeface="Arial" panose="020B0604020202020204" pitchFamily="34" charset="0"/>
                        </a:rPr>
                        <a:t>3</a:t>
                      </a:r>
                    </a:p>
                  </a:txBody>
                  <a:tcPr/>
                </a:tc>
                <a:tc>
                  <a:txBody>
                    <a:bodyPr/>
                    <a:lstStyle/>
                    <a:p>
                      <a:r>
                        <a:rPr lang="en-IN" sz="1200" dirty="0">
                          <a:latin typeface="Arial" panose="020B0604020202020204" pitchFamily="34" charset="0"/>
                          <a:cs typeface="Arial" panose="020B0604020202020204" pitchFamily="34" charset="0"/>
                        </a:rPr>
                        <a:t>Document functional specifications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3:00 PM</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5:00 PM</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1813795997"/>
                  </a:ext>
                </a:extLst>
              </a:tr>
              <a:tr h="439505">
                <a:tc>
                  <a:txBody>
                    <a:bodyPr/>
                    <a:lstStyle/>
                    <a:p>
                      <a:r>
                        <a:rPr lang="en-IN" sz="1200" dirty="0">
                          <a:latin typeface="Arial" panose="020B0604020202020204" pitchFamily="34" charset="0"/>
                          <a:cs typeface="Arial" panose="020B0604020202020204" pitchFamily="34" charset="0"/>
                        </a:rPr>
                        <a:t>4</a:t>
                      </a:r>
                    </a:p>
                  </a:txBody>
                  <a:tcPr/>
                </a:tc>
                <a:tc>
                  <a:txBody>
                    <a:bodyPr/>
                    <a:lstStyle/>
                    <a:p>
                      <a:r>
                        <a:rPr lang="en-IN" sz="1200" dirty="0">
                          <a:latin typeface="Arial" panose="020B0604020202020204" pitchFamily="34" charset="0"/>
                          <a:cs typeface="Arial" panose="020B0604020202020204" pitchFamily="34" charset="0"/>
                        </a:rPr>
                        <a:t>Review design documentation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latin typeface="Arial" panose="020B0604020202020204" pitchFamily="34" charset="0"/>
                          <a:cs typeface="Arial" panose="020B0604020202020204" pitchFamily="34" charset="0"/>
                        </a:rPr>
                        <a:t>5:00 PM</a:t>
                      </a:r>
                    </a:p>
                    <a:p>
                      <a:endParaRPr lang="en-IN" sz="1200" dirty="0">
                        <a:latin typeface="Arial" panose="020B0604020202020204" pitchFamily="34" charset="0"/>
                        <a:cs typeface="Arial" panose="020B0604020202020204" pitchFamily="34" charset="0"/>
                      </a:endParaRPr>
                    </a:p>
                  </a:txBody>
                  <a:tcPr/>
                </a:tc>
                <a:tc>
                  <a:txBody>
                    <a:bodyPr/>
                    <a:lstStyle/>
                    <a:p>
                      <a:r>
                        <a:rPr lang="en-IN" sz="1200" dirty="0">
                          <a:latin typeface="Arial" panose="020B0604020202020204" pitchFamily="34" charset="0"/>
                          <a:cs typeface="Arial" panose="020B0604020202020204" pitchFamily="34" charset="0"/>
                        </a:rPr>
                        <a:t>7:00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2478418073"/>
                  </a:ext>
                </a:extLst>
              </a:tr>
              <a:tr h="439505">
                <a:tc>
                  <a:txBody>
                    <a:bodyPr/>
                    <a:lstStyle/>
                    <a:p>
                      <a:r>
                        <a:rPr lang="en-IN" sz="1200" dirty="0">
                          <a:latin typeface="Arial" panose="020B0604020202020204" pitchFamily="34" charset="0"/>
                          <a:cs typeface="Arial" panose="020B0604020202020204" pitchFamily="34" charset="0"/>
                        </a:rPr>
                        <a:t>5</a:t>
                      </a:r>
                    </a:p>
                  </a:txBody>
                  <a:tcPr/>
                </a:tc>
                <a:tc>
                  <a:txBody>
                    <a:bodyPr/>
                    <a:lstStyle/>
                    <a:p>
                      <a:r>
                        <a:rPr lang="en-IN" sz="1200" dirty="0">
                          <a:latin typeface="Arial" panose="020B0604020202020204" pitchFamily="34" charset="0"/>
                          <a:cs typeface="Arial" panose="020B0604020202020204" pitchFamily="34" charset="0"/>
                        </a:rPr>
                        <a:t>Update requirements traceability</a:t>
                      </a:r>
                    </a:p>
                  </a:txBody>
                  <a:tcPr/>
                </a:tc>
                <a:tc>
                  <a:txBody>
                    <a:bodyPr/>
                    <a:lstStyle/>
                    <a:p>
                      <a:r>
                        <a:rPr lang="en-IN" sz="1200" dirty="0">
                          <a:latin typeface="Arial" panose="020B0604020202020204" pitchFamily="34" charset="0"/>
                          <a:cs typeface="Arial" panose="020B0604020202020204" pitchFamily="34" charset="0"/>
                        </a:rPr>
                        <a:t>7:00 AM</a:t>
                      </a:r>
                    </a:p>
                  </a:txBody>
                  <a:tcPr/>
                </a:tc>
                <a:tc>
                  <a:txBody>
                    <a:bodyPr/>
                    <a:lstStyle/>
                    <a:p>
                      <a:r>
                        <a:rPr lang="en-IN" sz="1200" dirty="0">
                          <a:latin typeface="Arial" panose="020B0604020202020204" pitchFamily="34" charset="0"/>
                          <a:cs typeface="Arial" panose="020B0604020202020204" pitchFamily="34" charset="0"/>
                        </a:rPr>
                        <a:t>9:00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1674424860"/>
                  </a:ext>
                </a:extLst>
              </a:tr>
            </a:tbl>
          </a:graphicData>
        </a:graphic>
      </p:graphicFrame>
    </p:spTree>
    <p:extLst>
      <p:ext uri="{BB962C8B-B14F-4D97-AF65-F5344CB8AC3E}">
        <p14:creationId xmlns:p14="http://schemas.microsoft.com/office/powerpoint/2010/main" val="79035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AA0FB9-15BC-EE33-9EEA-8EC603AD8805}"/>
              </a:ext>
            </a:extLst>
          </p:cNvPr>
          <p:cNvSpPr txBox="1"/>
          <p:nvPr/>
        </p:nvSpPr>
        <p:spPr>
          <a:xfrm>
            <a:off x="242596" y="233265"/>
            <a:ext cx="6830008" cy="276999"/>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Development Timesheet of a BA</a:t>
            </a:r>
          </a:p>
        </p:txBody>
      </p:sp>
      <p:graphicFrame>
        <p:nvGraphicFramePr>
          <p:cNvPr id="4" name="Table 3">
            <a:extLst>
              <a:ext uri="{FF2B5EF4-FFF2-40B4-BE49-F238E27FC236}">
                <a16:creationId xmlns:a16="http://schemas.microsoft.com/office/drawing/2014/main" id="{E93156EC-3DC4-B73F-79A5-786346B9B452}"/>
              </a:ext>
            </a:extLst>
          </p:cNvPr>
          <p:cNvGraphicFramePr>
            <a:graphicFrameLocks noGrp="1"/>
          </p:cNvGraphicFramePr>
          <p:nvPr>
            <p:extLst>
              <p:ext uri="{D42A27DB-BD31-4B8C-83A1-F6EECF244321}">
                <p14:modId xmlns:p14="http://schemas.microsoft.com/office/powerpoint/2010/main" val="46340909"/>
              </p:ext>
            </p:extLst>
          </p:nvPr>
        </p:nvGraphicFramePr>
        <p:xfrm>
          <a:off x="242596" y="681135"/>
          <a:ext cx="5576596" cy="3063358"/>
        </p:xfrm>
        <a:graphic>
          <a:graphicData uri="http://schemas.openxmlformats.org/drawingml/2006/table">
            <a:tbl>
              <a:tblPr firstRow="1" bandRow="1">
                <a:tableStyleId>{5C22544A-7EE6-4342-B048-85BDC9FD1C3A}</a:tableStyleId>
              </a:tblPr>
              <a:tblGrid>
                <a:gridCol w="615820">
                  <a:extLst>
                    <a:ext uri="{9D8B030D-6E8A-4147-A177-3AD203B41FA5}">
                      <a16:colId xmlns:a16="http://schemas.microsoft.com/office/drawing/2014/main" val="2939865872"/>
                    </a:ext>
                  </a:extLst>
                </a:gridCol>
                <a:gridCol w="1660849">
                  <a:extLst>
                    <a:ext uri="{9D8B030D-6E8A-4147-A177-3AD203B41FA5}">
                      <a16:colId xmlns:a16="http://schemas.microsoft.com/office/drawing/2014/main" val="1425536916"/>
                    </a:ext>
                  </a:extLst>
                </a:gridCol>
                <a:gridCol w="1229567">
                  <a:extLst>
                    <a:ext uri="{9D8B030D-6E8A-4147-A177-3AD203B41FA5}">
                      <a16:colId xmlns:a16="http://schemas.microsoft.com/office/drawing/2014/main" val="4009197252"/>
                    </a:ext>
                  </a:extLst>
                </a:gridCol>
                <a:gridCol w="1229567">
                  <a:extLst>
                    <a:ext uri="{9D8B030D-6E8A-4147-A177-3AD203B41FA5}">
                      <a16:colId xmlns:a16="http://schemas.microsoft.com/office/drawing/2014/main" val="3810495033"/>
                    </a:ext>
                  </a:extLst>
                </a:gridCol>
                <a:gridCol w="840793">
                  <a:extLst>
                    <a:ext uri="{9D8B030D-6E8A-4147-A177-3AD203B41FA5}">
                      <a16:colId xmlns:a16="http://schemas.microsoft.com/office/drawing/2014/main" val="1993785553"/>
                    </a:ext>
                  </a:extLst>
                </a:gridCol>
              </a:tblGrid>
              <a:tr h="7816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 No.</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aseline="0" dirty="0">
                          <a:solidFill>
                            <a:schemeClr val="tx1"/>
                          </a:solidFill>
                          <a:latin typeface="Arial" panose="020B0604020202020204" pitchFamily="34" charset="0"/>
                          <a:cs typeface="Arial" panose="020B0604020202020204" pitchFamily="34" charset="0"/>
                        </a:rPr>
                        <a:t>Task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Start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End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Duration</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83563605"/>
                  </a:ext>
                </a:extLst>
              </a:tr>
              <a:tr h="452878">
                <a:tc>
                  <a:txBody>
                    <a:bodyPr/>
                    <a:lstStyle/>
                    <a:p>
                      <a:r>
                        <a:rPr lang="en-IN" sz="1200" dirty="0">
                          <a:latin typeface="Arial" panose="020B0604020202020204" pitchFamily="34" charset="0"/>
                          <a:cs typeface="Arial" panose="020B0604020202020204" pitchFamily="34" charset="0"/>
                        </a:rPr>
                        <a:t>1</a:t>
                      </a:r>
                    </a:p>
                  </a:txBody>
                  <a:tcPr/>
                </a:tc>
                <a:tc>
                  <a:txBody>
                    <a:bodyPr/>
                    <a:lstStyle/>
                    <a:p>
                      <a:r>
                        <a:rPr lang="en-IN" sz="1200" dirty="0">
                          <a:latin typeface="Arial" panose="020B0604020202020204" pitchFamily="34" charset="0"/>
                          <a:cs typeface="Arial" panose="020B0604020202020204" pitchFamily="34" charset="0"/>
                        </a:rPr>
                        <a:t>Support development Team</a:t>
                      </a:r>
                    </a:p>
                  </a:txBody>
                  <a:tcPr/>
                </a:tc>
                <a:tc>
                  <a:txBody>
                    <a:bodyPr/>
                    <a:lstStyle/>
                    <a:p>
                      <a:r>
                        <a:rPr lang="en-IN" sz="1200" dirty="0">
                          <a:latin typeface="Arial" panose="020B0604020202020204" pitchFamily="34" charset="0"/>
                          <a:cs typeface="Arial" panose="020B0604020202020204" pitchFamily="34" charset="0"/>
                        </a:rPr>
                        <a:t>10:00 AM</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2764930539"/>
                  </a:ext>
                </a:extLst>
              </a:tr>
              <a:tr h="452878">
                <a:tc>
                  <a:txBody>
                    <a:bodyPr/>
                    <a:lstStyle/>
                    <a:p>
                      <a:r>
                        <a:rPr lang="en-IN" sz="1200" dirty="0">
                          <a:latin typeface="Arial" panose="020B0604020202020204" pitchFamily="34" charset="0"/>
                          <a:cs typeface="Arial" panose="020B0604020202020204" pitchFamily="34" charset="0"/>
                        </a:rPr>
                        <a:t>2</a:t>
                      </a:r>
                    </a:p>
                  </a:txBody>
                  <a:tcPr/>
                </a:tc>
                <a:tc>
                  <a:txBody>
                    <a:bodyPr/>
                    <a:lstStyle/>
                    <a:p>
                      <a:r>
                        <a:rPr lang="en-IN" sz="1200" dirty="0">
                          <a:latin typeface="Arial" panose="020B0604020202020204" pitchFamily="34" charset="0"/>
                          <a:cs typeface="Arial" panose="020B0604020202020204" pitchFamily="34" charset="0"/>
                        </a:rPr>
                        <a:t>Update requirement as needed</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2794965429"/>
                  </a:ext>
                </a:extLst>
              </a:tr>
              <a:tr h="452878">
                <a:tc>
                  <a:txBody>
                    <a:bodyPr/>
                    <a:lstStyle/>
                    <a:p>
                      <a:r>
                        <a:rPr lang="en-IN" sz="1200" dirty="0">
                          <a:latin typeface="Arial" panose="020B0604020202020204" pitchFamily="34" charset="0"/>
                          <a:cs typeface="Arial" panose="020B0604020202020204" pitchFamily="34" charset="0"/>
                        </a:rPr>
                        <a:t>3</a:t>
                      </a:r>
                    </a:p>
                  </a:txBody>
                  <a:tcPr/>
                </a:tc>
                <a:tc>
                  <a:txBody>
                    <a:bodyPr/>
                    <a:lstStyle/>
                    <a:p>
                      <a:r>
                        <a:rPr lang="en-IN" sz="1200" dirty="0">
                          <a:latin typeface="Arial" panose="020B0604020202020204" pitchFamily="34" charset="0"/>
                          <a:cs typeface="Arial" panose="020B0604020202020204" pitchFamily="34" charset="0"/>
                        </a:rPr>
                        <a:t>Review development progress</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4:00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3331506757"/>
                  </a:ext>
                </a:extLst>
              </a:tr>
              <a:tr h="452878">
                <a:tc>
                  <a:txBody>
                    <a:bodyPr/>
                    <a:lstStyle/>
                    <a:p>
                      <a:r>
                        <a:rPr lang="en-IN" sz="1200" dirty="0">
                          <a:latin typeface="Arial" panose="020B0604020202020204" pitchFamily="34" charset="0"/>
                          <a:cs typeface="Arial" panose="020B0604020202020204" pitchFamily="34" charset="0"/>
                        </a:rPr>
                        <a:t>4</a:t>
                      </a:r>
                    </a:p>
                  </a:txBody>
                  <a:tcPr/>
                </a:tc>
                <a:tc>
                  <a:txBody>
                    <a:bodyPr/>
                    <a:lstStyle/>
                    <a:p>
                      <a:r>
                        <a:rPr lang="en-IN" sz="1200" dirty="0">
                          <a:latin typeface="Arial" panose="020B0604020202020204" pitchFamily="34" charset="0"/>
                          <a:cs typeface="Arial" panose="020B0604020202020204" pitchFamily="34" charset="0"/>
                        </a:rPr>
                        <a:t>Prepare test cases</a:t>
                      </a:r>
                    </a:p>
                  </a:txBody>
                  <a:tcPr/>
                </a:tc>
                <a:tc>
                  <a:txBody>
                    <a:bodyPr/>
                    <a:lstStyle/>
                    <a:p>
                      <a:r>
                        <a:rPr lang="en-IN" sz="1200" dirty="0">
                          <a:latin typeface="Arial" panose="020B0604020202020204" pitchFamily="34" charset="0"/>
                          <a:cs typeface="Arial" panose="020B0604020202020204" pitchFamily="34" charset="0"/>
                        </a:rPr>
                        <a:t>4:00 PM</a:t>
                      </a:r>
                    </a:p>
                  </a:txBody>
                  <a:tcPr/>
                </a:tc>
                <a:tc>
                  <a:txBody>
                    <a:bodyPr/>
                    <a:lstStyle/>
                    <a:p>
                      <a:r>
                        <a:rPr lang="en-IN" sz="1200" dirty="0">
                          <a:latin typeface="Arial" panose="020B0604020202020204" pitchFamily="34" charset="0"/>
                          <a:cs typeface="Arial" panose="020B0604020202020204" pitchFamily="34" charset="0"/>
                        </a:rPr>
                        <a:t>6:00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3723158519"/>
                  </a:ext>
                </a:extLst>
              </a:tr>
              <a:tr h="452878">
                <a:tc>
                  <a:txBody>
                    <a:bodyPr/>
                    <a:lstStyle/>
                    <a:p>
                      <a:r>
                        <a:rPr lang="en-IN" sz="1200" dirty="0">
                          <a:latin typeface="Arial" panose="020B0604020202020204" pitchFamily="34" charset="0"/>
                          <a:cs typeface="Arial" panose="020B0604020202020204" pitchFamily="34" charset="0"/>
                        </a:rPr>
                        <a:t>5</a:t>
                      </a:r>
                    </a:p>
                  </a:txBody>
                  <a:tcPr/>
                </a:tc>
                <a:tc>
                  <a:txBody>
                    <a:bodyPr/>
                    <a:lstStyle/>
                    <a:p>
                      <a:r>
                        <a:rPr lang="en-IN" sz="1200" dirty="0">
                          <a:latin typeface="Arial" panose="020B0604020202020204" pitchFamily="34" charset="0"/>
                          <a:cs typeface="Arial" panose="020B0604020202020204" pitchFamily="34" charset="0"/>
                        </a:rPr>
                        <a:t>Participate in development reviews</a:t>
                      </a:r>
                    </a:p>
                  </a:txBody>
                  <a:tcPr/>
                </a:tc>
                <a:tc>
                  <a:txBody>
                    <a:bodyPr/>
                    <a:lstStyle/>
                    <a:p>
                      <a:r>
                        <a:rPr lang="en-IN" sz="1200" dirty="0">
                          <a:latin typeface="Arial" panose="020B0604020202020204" pitchFamily="34" charset="0"/>
                          <a:cs typeface="Arial" panose="020B0604020202020204" pitchFamily="34" charset="0"/>
                        </a:rPr>
                        <a:t>6:00 PM</a:t>
                      </a:r>
                    </a:p>
                  </a:txBody>
                  <a:tcPr/>
                </a:tc>
                <a:tc>
                  <a:txBody>
                    <a:bodyPr/>
                    <a:lstStyle/>
                    <a:p>
                      <a:r>
                        <a:rPr lang="en-IN" sz="1200" dirty="0">
                          <a:latin typeface="Arial" panose="020B0604020202020204" pitchFamily="34" charset="0"/>
                          <a:cs typeface="Arial" panose="020B0604020202020204" pitchFamily="34" charset="0"/>
                        </a:rPr>
                        <a:t>9:00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2706011418"/>
                  </a:ext>
                </a:extLst>
              </a:tr>
            </a:tbl>
          </a:graphicData>
        </a:graphic>
      </p:graphicFrame>
    </p:spTree>
    <p:extLst>
      <p:ext uri="{BB962C8B-B14F-4D97-AF65-F5344CB8AC3E}">
        <p14:creationId xmlns:p14="http://schemas.microsoft.com/office/powerpoint/2010/main" val="2913403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5C9055-1A1E-9BF4-2776-9BD9D53E7D5E}"/>
              </a:ext>
            </a:extLst>
          </p:cNvPr>
          <p:cNvSpPr txBox="1"/>
          <p:nvPr/>
        </p:nvSpPr>
        <p:spPr>
          <a:xfrm>
            <a:off x="233265" y="214604"/>
            <a:ext cx="6858000" cy="276999"/>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Testing Timesheet of a BA</a:t>
            </a:r>
          </a:p>
        </p:txBody>
      </p:sp>
      <p:graphicFrame>
        <p:nvGraphicFramePr>
          <p:cNvPr id="6" name="Table 5">
            <a:extLst>
              <a:ext uri="{FF2B5EF4-FFF2-40B4-BE49-F238E27FC236}">
                <a16:creationId xmlns:a16="http://schemas.microsoft.com/office/drawing/2014/main" id="{BB5A763D-F9C4-E83C-09DC-7F315D1D88DC}"/>
              </a:ext>
            </a:extLst>
          </p:cNvPr>
          <p:cNvGraphicFramePr>
            <a:graphicFrameLocks noGrp="1"/>
          </p:cNvGraphicFramePr>
          <p:nvPr>
            <p:extLst>
              <p:ext uri="{D42A27DB-BD31-4B8C-83A1-F6EECF244321}">
                <p14:modId xmlns:p14="http://schemas.microsoft.com/office/powerpoint/2010/main" val="767311336"/>
              </p:ext>
            </p:extLst>
          </p:nvPr>
        </p:nvGraphicFramePr>
        <p:xfrm>
          <a:off x="326569" y="752566"/>
          <a:ext cx="5475255" cy="4433475"/>
        </p:xfrm>
        <a:graphic>
          <a:graphicData uri="http://schemas.openxmlformats.org/drawingml/2006/table">
            <a:tbl>
              <a:tblPr firstRow="1" bandRow="1">
                <a:tableStyleId>{5C22544A-7EE6-4342-B048-85BDC9FD1C3A}</a:tableStyleId>
              </a:tblPr>
              <a:tblGrid>
                <a:gridCol w="1095051">
                  <a:extLst>
                    <a:ext uri="{9D8B030D-6E8A-4147-A177-3AD203B41FA5}">
                      <a16:colId xmlns:a16="http://schemas.microsoft.com/office/drawing/2014/main" val="963493544"/>
                    </a:ext>
                  </a:extLst>
                </a:gridCol>
                <a:gridCol w="1095051">
                  <a:extLst>
                    <a:ext uri="{9D8B030D-6E8A-4147-A177-3AD203B41FA5}">
                      <a16:colId xmlns:a16="http://schemas.microsoft.com/office/drawing/2014/main" val="1713074992"/>
                    </a:ext>
                  </a:extLst>
                </a:gridCol>
                <a:gridCol w="1095051">
                  <a:extLst>
                    <a:ext uri="{9D8B030D-6E8A-4147-A177-3AD203B41FA5}">
                      <a16:colId xmlns:a16="http://schemas.microsoft.com/office/drawing/2014/main" val="1420885273"/>
                    </a:ext>
                  </a:extLst>
                </a:gridCol>
                <a:gridCol w="1095051">
                  <a:extLst>
                    <a:ext uri="{9D8B030D-6E8A-4147-A177-3AD203B41FA5}">
                      <a16:colId xmlns:a16="http://schemas.microsoft.com/office/drawing/2014/main" val="1015436431"/>
                    </a:ext>
                  </a:extLst>
                </a:gridCol>
                <a:gridCol w="1095051">
                  <a:extLst>
                    <a:ext uri="{9D8B030D-6E8A-4147-A177-3AD203B41FA5}">
                      <a16:colId xmlns:a16="http://schemas.microsoft.com/office/drawing/2014/main" val="2136163704"/>
                    </a:ext>
                  </a:extLst>
                </a:gridCol>
              </a:tblGrid>
              <a:tr h="72210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 No.</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IN" sz="1200" baseline="0" dirty="0">
                        <a:solidFill>
                          <a:schemeClr val="tx1"/>
                        </a:solidFill>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aseline="0" dirty="0">
                          <a:solidFill>
                            <a:schemeClr val="tx1"/>
                          </a:solidFill>
                          <a:latin typeface="Arial" panose="020B0604020202020204" pitchFamily="34" charset="0"/>
                          <a:cs typeface="Arial" panose="020B0604020202020204" pitchFamily="34" charset="0"/>
                        </a:rPr>
                        <a:t>Task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Start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End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Duration</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5507361"/>
                  </a:ext>
                </a:extLst>
              </a:tr>
              <a:tr h="561636">
                <a:tc>
                  <a:txBody>
                    <a:bodyPr/>
                    <a:lstStyle/>
                    <a:p>
                      <a:r>
                        <a:rPr lang="en-IN" sz="1200" dirty="0">
                          <a:latin typeface="Arial" panose="020B0604020202020204" pitchFamily="34" charset="0"/>
                          <a:cs typeface="Arial" panose="020B0604020202020204" pitchFamily="34" charset="0"/>
                        </a:rPr>
                        <a:t>1</a:t>
                      </a:r>
                    </a:p>
                  </a:txBody>
                  <a:tcPr/>
                </a:tc>
                <a:tc>
                  <a:txBody>
                    <a:bodyPr/>
                    <a:lstStyle/>
                    <a:p>
                      <a:r>
                        <a:rPr lang="en-IN" sz="1200" dirty="0">
                          <a:latin typeface="Arial" panose="020B0604020202020204" pitchFamily="34" charset="0"/>
                          <a:cs typeface="Arial" panose="020B0604020202020204" pitchFamily="34" charset="0"/>
                        </a:rPr>
                        <a:t>Support test team</a:t>
                      </a:r>
                    </a:p>
                  </a:txBody>
                  <a:tcPr/>
                </a:tc>
                <a:tc>
                  <a:txBody>
                    <a:bodyPr/>
                    <a:lstStyle/>
                    <a:p>
                      <a:r>
                        <a:rPr lang="en-IN" sz="1200" dirty="0">
                          <a:latin typeface="Arial" panose="020B0604020202020204" pitchFamily="34" charset="0"/>
                          <a:cs typeface="Arial" panose="020B0604020202020204" pitchFamily="34" charset="0"/>
                        </a:rPr>
                        <a:t>9:00 AM</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712411453"/>
                  </a:ext>
                </a:extLst>
              </a:tr>
              <a:tr h="722103">
                <a:tc>
                  <a:txBody>
                    <a:bodyPr/>
                    <a:lstStyle/>
                    <a:p>
                      <a:r>
                        <a:rPr lang="en-IN" sz="1200" dirty="0">
                          <a:latin typeface="Arial" panose="020B0604020202020204" pitchFamily="34" charset="0"/>
                          <a:cs typeface="Arial" panose="020B0604020202020204" pitchFamily="34" charset="0"/>
                        </a:rPr>
                        <a:t>2</a:t>
                      </a:r>
                    </a:p>
                  </a:txBody>
                  <a:tcPr/>
                </a:tc>
                <a:tc>
                  <a:txBody>
                    <a:bodyPr/>
                    <a:lstStyle/>
                    <a:p>
                      <a:r>
                        <a:rPr lang="en-IN" sz="1200" dirty="0">
                          <a:latin typeface="Arial" panose="020B0604020202020204" pitchFamily="34" charset="0"/>
                          <a:cs typeface="Arial" panose="020B0604020202020204" pitchFamily="34" charset="0"/>
                        </a:rPr>
                        <a:t>Review test cases</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3:00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1339119786"/>
                  </a:ext>
                </a:extLst>
              </a:tr>
              <a:tr h="722103">
                <a:tc>
                  <a:txBody>
                    <a:bodyPr/>
                    <a:lstStyle/>
                    <a:p>
                      <a:r>
                        <a:rPr lang="en-IN" sz="1200" dirty="0">
                          <a:latin typeface="Arial" panose="020B0604020202020204" pitchFamily="34" charset="0"/>
                          <a:cs typeface="Arial" panose="020B0604020202020204" pitchFamily="34" charset="0"/>
                        </a:rPr>
                        <a:t>3</a:t>
                      </a:r>
                    </a:p>
                  </a:txBody>
                  <a:tcPr/>
                </a:tc>
                <a:tc>
                  <a:txBody>
                    <a:bodyPr/>
                    <a:lstStyle/>
                    <a:p>
                      <a:r>
                        <a:rPr lang="en-IN" sz="1200" dirty="0">
                          <a:latin typeface="Arial" panose="020B0604020202020204" pitchFamily="34" charset="0"/>
                          <a:cs typeface="Arial" panose="020B0604020202020204" pitchFamily="34" charset="0"/>
                        </a:rPr>
                        <a:t>Participate in test Execution</a:t>
                      </a:r>
                    </a:p>
                  </a:txBody>
                  <a:tcPr/>
                </a:tc>
                <a:tc>
                  <a:txBody>
                    <a:bodyPr/>
                    <a:lstStyle/>
                    <a:p>
                      <a:r>
                        <a:rPr lang="en-IN" sz="1200" dirty="0">
                          <a:latin typeface="Arial" panose="020B0604020202020204" pitchFamily="34" charset="0"/>
                          <a:cs typeface="Arial" panose="020B0604020202020204" pitchFamily="34" charset="0"/>
                        </a:rPr>
                        <a:t>3:00 AM</a:t>
                      </a:r>
                    </a:p>
                  </a:txBody>
                  <a:tcPr/>
                </a:tc>
                <a:tc>
                  <a:txBody>
                    <a:bodyPr/>
                    <a:lstStyle/>
                    <a:p>
                      <a:r>
                        <a:rPr lang="en-IN" sz="1200" dirty="0">
                          <a:latin typeface="Arial" panose="020B0604020202020204" pitchFamily="34" charset="0"/>
                          <a:cs typeface="Arial" panose="020B0604020202020204" pitchFamily="34" charset="0"/>
                        </a:rPr>
                        <a:t>5:00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1773954042"/>
                  </a:ext>
                </a:extLst>
              </a:tr>
              <a:tr h="882570">
                <a:tc>
                  <a:txBody>
                    <a:bodyPr/>
                    <a:lstStyle/>
                    <a:p>
                      <a:r>
                        <a:rPr lang="en-IN" sz="1200" dirty="0">
                          <a:latin typeface="Arial" panose="020B0604020202020204" pitchFamily="34" charset="0"/>
                          <a:cs typeface="Arial" panose="020B0604020202020204" pitchFamily="34" charset="0"/>
                        </a:rPr>
                        <a:t>4</a:t>
                      </a:r>
                    </a:p>
                  </a:txBody>
                  <a:tcPr/>
                </a:tc>
                <a:tc>
                  <a:txBody>
                    <a:bodyPr/>
                    <a:lstStyle/>
                    <a:p>
                      <a:r>
                        <a:rPr lang="en-IN" sz="1200" dirty="0" err="1">
                          <a:latin typeface="Arial" panose="020B0604020202020204" pitchFamily="34" charset="0"/>
                          <a:cs typeface="Arial" panose="020B0604020202020204" pitchFamily="34" charset="0"/>
                        </a:rPr>
                        <a:t>Analyze</a:t>
                      </a:r>
                      <a:r>
                        <a:rPr lang="en-IN" sz="1200" dirty="0">
                          <a:latin typeface="Arial" panose="020B0604020202020204" pitchFamily="34" charset="0"/>
                          <a:cs typeface="Arial" panose="020B0604020202020204" pitchFamily="34" charset="0"/>
                        </a:rPr>
                        <a:t> test Results</a:t>
                      </a:r>
                    </a:p>
                  </a:txBody>
                  <a:tcPr/>
                </a:tc>
                <a:tc>
                  <a:txBody>
                    <a:bodyPr/>
                    <a:lstStyle/>
                    <a:p>
                      <a:r>
                        <a:rPr lang="en-IN" sz="1200" dirty="0">
                          <a:latin typeface="Arial" panose="020B0604020202020204" pitchFamily="34" charset="0"/>
                          <a:cs typeface="Arial" panose="020B0604020202020204" pitchFamily="34" charset="0"/>
                        </a:rPr>
                        <a:t>5 :00 PM</a:t>
                      </a:r>
                    </a:p>
                  </a:txBody>
                  <a:tcPr/>
                </a:tc>
                <a:tc>
                  <a:txBody>
                    <a:bodyPr/>
                    <a:lstStyle/>
                    <a:p>
                      <a:r>
                        <a:rPr lang="en-IN" sz="1200" dirty="0">
                          <a:latin typeface="Arial" panose="020B0604020202020204" pitchFamily="34" charset="0"/>
                          <a:cs typeface="Arial" panose="020B0604020202020204" pitchFamily="34" charset="0"/>
                        </a:rPr>
                        <a:t>7:00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267921053"/>
                  </a:ext>
                </a:extLst>
              </a:tr>
              <a:tr h="722103">
                <a:tc>
                  <a:txBody>
                    <a:bodyPr/>
                    <a:lstStyle/>
                    <a:p>
                      <a:r>
                        <a:rPr lang="en-IN" sz="1200" dirty="0">
                          <a:latin typeface="Arial" panose="020B0604020202020204" pitchFamily="34" charset="0"/>
                          <a:cs typeface="Arial" panose="020B0604020202020204" pitchFamily="34" charset="0"/>
                        </a:rPr>
                        <a:t>5</a:t>
                      </a:r>
                    </a:p>
                  </a:txBody>
                  <a:tcPr/>
                </a:tc>
                <a:tc>
                  <a:txBody>
                    <a:bodyPr/>
                    <a:lstStyle/>
                    <a:p>
                      <a:r>
                        <a:rPr lang="en-IN" sz="1200" dirty="0">
                          <a:latin typeface="Arial" panose="020B0604020202020204" pitchFamily="34" charset="0"/>
                          <a:cs typeface="Arial" panose="020B0604020202020204" pitchFamily="34" charset="0"/>
                        </a:rPr>
                        <a:t>Update Requirement Traceability</a:t>
                      </a:r>
                    </a:p>
                  </a:txBody>
                  <a:tcPr/>
                </a:tc>
                <a:tc>
                  <a:txBody>
                    <a:bodyPr/>
                    <a:lstStyle/>
                    <a:p>
                      <a:r>
                        <a:rPr lang="en-IN" sz="1200" dirty="0">
                          <a:latin typeface="Arial" panose="020B0604020202020204" pitchFamily="34" charset="0"/>
                          <a:cs typeface="Arial" panose="020B0604020202020204" pitchFamily="34" charset="0"/>
                        </a:rPr>
                        <a:t>7:00 AM</a:t>
                      </a:r>
                    </a:p>
                  </a:txBody>
                  <a:tcPr/>
                </a:tc>
                <a:tc>
                  <a:txBody>
                    <a:bodyPr/>
                    <a:lstStyle/>
                    <a:p>
                      <a:r>
                        <a:rPr lang="en-IN" sz="1200" dirty="0">
                          <a:latin typeface="Arial" panose="020B0604020202020204" pitchFamily="34" charset="0"/>
                          <a:cs typeface="Arial" panose="020B0604020202020204" pitchFamily="34" charset="0"/>
                        </a:rPr>
                        <a:t>9:00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3511338012"/>
                  </a:ext>
                </a:extLst>
              </a:tr>
            </a:tbl>
          </a:graphicData>
        </a:graphic>
      </p:graphicFrame>
    </p:spTree>
    <p:extLst>
      <p:ext uri="{BB962C8B-B14F-4D97-AF65-F5344CB8AC3E}">
        <p14:creationId xmlns:p14="http://schemas.microsoft.com/office/powerpoint/2010/main" val="2753358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FDFA92-99B0-C410-6598-0C623592DC46}"/>
              </a:ext>
            </a:extLst>
          </p:cNvPr>
          <p:cNvSpPr txBox="1"/>
          <p:nvPr/>
        </p:nvSpPr>
        <p:spPr>
          <a:xfrm>
            <a:off x="251927" y="242596"/>
            <a:ext cx="6774024" cy="276999"/>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UAT(user acceptance testing) Timesheet of a BA</a:t>
            </a:r>
          </a:p>
        </p:txBody>
      </p:sp>
      <p:graphicFrame>
        <p:nvGraphicFramePr>
          <p:cNvPr id="3" name="Table 2">
            <a:extLst>
              <a:ext uri="{FF2B5EF4-FFF2-40B4-BE49-F238E27FC236}">
                <a16:creationId xmlns:a16="http://schemas.microsoft.com/office/drawing/2014/main" id="{F06E6B33-E37E-AB80-DD3F-AF9C0BAC2248}"/>
              </a:ext>
            </a:extLst>
          </p:cNvPr>
          <p:cNvGraphicFramePr>
            <a:graphicFrameLocks noGrp="1"/>
          </p:cNvGraphicFramePr>
          <p:nvPr>
            <p:extLst>
              <p:ext uri="{D42A27DB-BD31-4B8C-83A1-F6EECF244321}">
                <p14:modId xmlns:p14="http://schemas.microsoft.com/office/powerpoint/2010/main" val="68452072"/>
              </p:ext>
            </p:extLst>
          </p:nvPr>
        </p:nvGraphicFramePr>
        <p:xfrm>
          <a:off x="590938" y="849086"/>
          <a:ext cx="5300305" cy="4618652"/>
        </p:xfrm>
        <a:graphic>
          <a:graphicData uri="http://schemas.openxmlformats.org/drawingml/2006/table">
            <a:tbl>
              <a:tblPr firstRow="1" bandRow="1">
                <a:tableStyleId>{5C22544A-7EE6-4342-B048-85BDC9FD1C3A}</a:tableStyleId>
              </a:tblPr>
              <a:tblGrid>
                <a:gridCol w="1060061">
                  <a:extLst>
                    <a:ext uri="{9D8B030D-6E8A-4147-A177-3AD203B41FA5}">
                      <a16:colId xmlns:a16="http://schemas.microsoft.com/office/drawing/2014/main" val="2049361684"/>
                    </a:ext>
                  </a:extLst>
                </a:gridCol>
                <a:gridCol w="1060061">
                  <a:extLst>
                    <a:ext uri="{9D8B030D-6E8A-4147-A177-3AD203B41FA5}">
                      <a16:colId xmlns:a16="http://schemas.microsoft.com/office/drawing/2014/main" val="727946736"/>
                    </a:ext>
                  </a:extLst>
                </a:gridCol>
                <a:gridCol w="1060061">
                  <a:extLst>
                    <a:ext uri="{9D8B030D-6E8A-4147-A177-3AD203B41FA5}">
                      <a16:colId xmlns:a16="http://schemas.microsoft.com/office/drawing/2014/main" val="4280870646"/>
                    </a:ext>
                  </a:extLst>
                </a:gridCol>
                <a:gridCol w="1060061">
                  <a:extLst>
                    <a:ext uri="{9D8B030D-6E8A-4147-A177-3AD203B41FA5}">
                      <a16:colId xmlns:a16="http://schemas.microsoft.com/office/drawing/2014/main" val="3384490873"/>
                    </a:ext>
                  </a:extLst>
                </a:gridCol>
                <a:gridCol w="1060061">
                  <a:extLst>
                    <a:ext uri="{9D8B030D-6E8A-4147-A177-3AD203B41FA5}">
                      <a16:colId xmlns:a16="http://schemas.microsoft.com/office/drawing/2014/main" val="754788327"/>
                    </a:ext>
                  </a:extLst>
                </a:gridCol>
              </a:tblGrid>
              <a:tr h="57733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 No.</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aseline="0" dirty="0">
                          <a:solidFill>
                            <a:schemeClr val="tx1"/>
                          </a:solidFill>
                          <a:latin typeface="Arial" panose="020B0604020202020204" pitchFamily="34" charset="0"/>
                          <a:cs typeface="Arial" panose="020B0604020202020204" pitchFamily="34" charset="0"/>
                        </a:rPr>
                        <a:t>Task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Start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End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Duration</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02792184"/>
                  </a:ext>
                </a:extLst>
              </a:tr>
              <a:tr h="742283">
                <a:tc>
                  <a:txBody>
                    <a:bodyPr/>
                    <a:lstStyle/>
                    <a:p>
                      <a:r>
                        <a:rPr lang="en-IN" sz="1200" dirty="0">
                          <a:latin typeface="Arial" panose="020B0604020202020204" pitchFamily="34" charset="0"/>
                          <a:cs typeface="Arial" panose="020B0604020202020204" pitchFamily="34" charset="0"/>
                        </a:rPr>
                        <a:t>1</a:t>
                      </a:r>
                    </a:p>
                  </a:txBody>
                  <a:tcPr/>
                </a:tc>
                <a:tc>
                  <a:txBody>
                    <a:bodyPr/>
                    <a:lstStyle/>
                    <a:p>
                      <a:r>
                        <a:rPr lang="en-IN" sz="1200" dirty="0">
                          <a:latin typeface="Arial" panose="020B0604020202020204" pitchFamily="34" charset="0"/>
                          <a:cs typeface="Arial" panose="020B0604020202020204" pitchFamily="34" charset="0"/>
                        </a:rPr>
                        <a:t>Prepare UAT plan</a:t>
                      </a:r>
                    </a:p>
                  </a:txBody>
                  <a:tcPr/>
                </a:tc>
                <a:tc>
                  <a:txBody>
                    <a:bodyPr/>
                    <a:lstStyle/>
                    <a:p>
                      <a:r>
                        <a:rPr lang="en-IN" sz="1200" dirty="0">
                          <a:latin typeface="Arial" panose="020B0604020202020204" pitchFamily="34" charset="0"/>
                          <a:cs typeface="Arial" panose="020B0604020202020204" pitchFamily="34" charset="0"/>
                        </a:rPr>
                        <a:t>9:00 AM</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1273434878"/>
                  </a:ext>
                </a:extLst>
              </a:tr>
              <a:tr h="907236">
                <a:tc>
                  <a:txBody>
                    <a:bodyPr/>
                    <a:lstStyle/>
                    <a:p>
                      <a:r>
                        <a:rPr lang="en-IN" sz="1200" dirty="0">
                          <a:latin typeface="Arial" panose="020B0604020202020204" pitchFamily="34" charset="0"/>
                          <a:cs typeface="Arial" panose="020B0604020202020204" pitchFamily="34" charset="0"/>
                        </a:rPr>
                        <a:t>2</a:t>
                      </a:r>
                    </a:p>
                  </a:txBody>
                  <a:tcPr/>
                </a:tc>
                <a:tc>
                  <a:txBody>
                    <a:bodyPr/>
                    <a:lstStyle/>
                    <a:p>
                      <a:r>
                        <a:rPr lang="en-IN" sz="1200" dirty="0">
                          <a:latin typeface="Arial" panose="020B0604020202020204" pitchFamily="34" charset="0"/>
                          <a:cs typeface="Arial" panose="020B0604020202020204" pitchFamily="34" charset="0"/>
                        </a:rPr>
                        <a:t>Co-ordinate UAT Sessions</a:t>
                      </a:r>
                    </a:p>
                  </a:txBody>
                  <a:tcPr/>
                </a:tc>
                <a:tc>
                  <a:txBody>
                    <a:bodyPr/>
                    <a:lstStyle/>
                    <a:p>
                      <a:r>
                        <a:rPr lang="en-IN" sz="1200" dirty="0">
                          <a:latin typeface="Arial" panose="020B0604020202020204" pitchFamily="34" charset="0"/>
                          <a:cs typeface="Arial" panose="020B0604020202020204" pitchFamily="34" charset="0"/>
                        </a:rPr>
                        <a:t>12:00 PM</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3650546487"/>
                  </a:ext>
                </a:extLst>
              </a:tr>
              <a:tr h="742283">
                <a:tc>
                  <a:txBody>
                    <a:bodyPr/>
                    <a:lstStyle/>
                    <a:p>
                      <a:r>
                        <a:rPr lang="en-IN" sz="1200" dirty="0">
                          <a:latin typeface="Arial" panose="020B0604020202020204" pitchFamily="34" charset="0"/>
                          <a:cs typeface="Arial" panose="020B0604020202020204" pitchFamily="34" charset="0"/>
                        </a:rPr>
                        <a:t>3</a:t>
                      </a:r>
                    </a:p>
                  </a:txBody>
                  <a:tcPr/>
                </a:tc>
                <a:tc>
                  <a:txBody>
                    <a:bodyPr/>
                    <a:lstStyle/>
                    <a:p>
                      <a:r>
                        <a:rPr lang="en-IN" sz="1200" dirty="0">
                          <a:latin typeface="Arial" panose="020B0604020202020204" pitchFamily="34" charset="0"/>
                          <a:cs typeface="Arial" panose="020B0604020202020204" pitchFamily="34" charset="0"/>
                        </a:rPr>
                        <a:t>Support users During UAT</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4:00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4063963567"/>
                  </a:ext>
                </a:extLst>
              </a:tr>
              <a:tr h="742283">
                <a:tc>
                  <a:txBody>
                    <a:bodyPr/>
                    <a:lstStyle/>
                    <a:p>
                      <a:r>
                        <a:rPr lang="en-IN" sz="1200" dirty="0">
                          <a:latin typeface="Arial" panose="020B0604020202020204" pitchFamily="34" charset="0"/>
                          <a:cs typeface="Arial" panose="020B0604020202020204" pitchFamily="34" charset="0"/>
                        </a:rPr>
                        <a:t>4</a:t>
                      </a:r>
                    </a:p>
                  </a:txBody>
                  <a:tcPr/>
                </a:tc>
                <a:tc>
                  <a:txBody>
                    <a:bodyPr/>
                    <a:lstStyle/>
                    <a:p>
                      <a:r>
                        <a:rPr lang="en-IN" sz="1200" dirty="0">
                          <a:latin typeface="Arial" panose="020B0604020202020204" pitchFamily="34" charset="0"/>
                          <a:cs typeface="Arial" panose="020B0604020202020204" pitchFamily="34" charset="0"/>
                        </a:rPr>
                        <a:t>Review UAT feedback</a:t>
                      </a:r>
                    </a:p>
                  </a:txBody>
                  <a:tcPr/>
                </a:tc>
                <a:tc>
                  <a:txBody>
                    <a:bodyPr/>
                    <a:lstStyle/>
                    <a:p>
                      <a:r>
                        <a:rPr lang="en-IN" sz="1200" dirty="0">
                          <a:latin typeface="Arial" panose="020B0604020202020204" pitchFamily="34" charset="0"/>
                          <a:cs typeface="Arial" panose="020B0604020202020204" pitchFamily="34" charset="0"/>
                        </a:rPr>
                        <a:t>4:00 PM</a:t>
                      </a:r>
                    </a:p>
                  </a:txBody>
                  <a:tcPr/>
                </a:tc>
                <a:tc>
                  <a:txBody>
                    <a:bodyPr/>
                    <a:lstStyle/>
                    <a:p>
                      <a:r>
                        <a:rPr lang="en-IN" sz="1200" dirty="0">
                          <a:latin typeface="Arial" panose="020B0604020202020204" pitchFamily="34" charset="0"/>
                          <a:cs typeface="Arial" panose="020B0604020202020204" pitchFamily="34" charset="0"/>
                        </a:rPr>
                        <a:t>6:00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1032992153"/>
                  </a:ext>
                </a:extLst>
              </a:tr>
              <a:tr h="907236">
                <a:tc>
                  <a:txBody>
                    <a:bodyPr/>
                    <a:lstStyle/>
                    <a:p>
                      <a:r>
                        <a:rPr lang="en-IN" sz="1200" dirty="0">
                          <a:latin typeface="Arial" panose="020B0604020202020204" pitchFamily="34" charset="0"/>
                          <a:cs typeface="Arial" panose="020B0604020202020204" pitchFamily="34" charset="0"/>
                        </a:rPr>
                        <a:t>5</a:t>
                      </a:r>
                    </a:p>
                  </a:txBody>
                  <a:tcPr/>
                </a:tc>
                <a:tc>
                  <a:txBody>
                    <a:bodyPr/>
                    <a:lstStyle/>
                    <a:p>
                      <a:r>
                        <a:rPr lang="en-IN" sz="1200" dirty="0">
                          <a:latin typeface="Arial" panose="020B0604020202020204" pitchFamily="34" charset="0"/>
                          <a:cs typeface="Arial" panose="020B0604020202020204" pitchFamily="34" charset="0"/>
                        </a:rPr>
                        <a:t>Update UAT documentation</a:t>
                      </a:r>
                    </a:p>
                  </a:txBody>
                  <a:tcPr/>
                </a:tc>
                <a:tc>
                  <a:txBody>
                    <a:bodyPr/>
                    <a:lstStyle/>
                    <a:p>
                      <a:r>
                        <a:rPr lang="en-IN" sz="1200" dirty="0">
                          <a:latin typeface="Arial" panose="020B0604020202020204" pitchFamily="34" charset="0"/>
                          <a:cs typeface="Arial" panose="020B0604020202020204" pitchFamily="34" charset="0"/>
                        </a:rPr>
                        <a:t>6:00 PM</a:t>
                      </a:r>
                    </a:p>
                  </a:txBody>
                  <a:tcPr/>
                </a:tc>
                <a:tc>
                  <a:txBody>
                    <a:bodyPr/>
                    <a:lstStyle/>
                    <a:p>
                      <a:r>
                        <a:rPr lang="en-IN" sz="1200" dirty="0">
                          <a:latin typeface="Arial" panose="020B0604020202020204" pitchFamily="34" charset="0"/>
                          <a:cs typeface="Arial" panose="020B0604020202020204" pitchFamily="34" charset="0"/>
                        </a:rPr>
                        <a:t>9:00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4166949156"/>
                  </a:ext>
                </a:extLst>
              </a:tr>
            </a:tbl>
          </a:graphicData>
        </a:graphic>
      </p:graphicFrame>
    </p:spTree>
    <p:extLst>
      <p:ext uri="{BB962C8B-B14F-4D97-AF65-F5344CB8AC3E}">
        <p14:creationId xmlns:p14="http://schemas.microsoft.com/office/powerpoint/2010/main" val="12248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A77F16-4504-3DE5-C7EA-961508196C43}"/>
              </a:ext>
            </a:extLst>
          </p:cNvPr>
          <p:cNvSpPr txBox="1"/>
          <p:nvPr/>
        </p:nvSpPr>
        <p:spPr>
          <a:xfrm>
            <a:off x="176981" y="245806"/>
            <a:ext cx="6902245" cy="83099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2. Mr. Karthik is doing SWOT analysis before he accepts this project. what Aspects he should consider as strengths, as Weakness, as Opportunity and as Threats.</a:t>
            </a:r>
          </a:p>
          <a:p>
            <a:endParaRPr lang="en-US" sz="1200" dirty="0">
              <a:latin typeface="Arial" panose="020B0604020202020204" pitchFamily="34" charset="0"/>
              <a:cs typeface="Arial" panose="020B0604020202020204" pitchFamily="34" charset="0"/>
            </a:endParaRPr>
          </a:p>
          <a:p>
            <a:endParaRPr lang="en-IN" sz="1200" dirty="0"/>
          </a:p>
        </p:txBody>
      </p:sp>
      <p:cxnSp>
        <p:nvCxnSpPr>
          <p:cNvPr id="4" name="Straight Connector 3">
            <a:extLst>
              <a:ext uri="{FF2B5EF4-FFF2-40B4-BE49-F238E27FC236}">
                <a16:creationId xmlns:a16="http://schemas.microsoft.com/office/drawing/2014/main" id="{2FE93A87-AA79-2708-629E-7FFA7A39E165}"/>
              </a:ext>
            </a:extLst>
          </p:cNvPr>
          <p:cNvCxnSpPr>
            <a:cxnSpLocks/>
          </p:cNvCxnSpPr>
          <p:nvPr/>
        </p:nvCxnSpPr>
        <p:spPr>
          <a:xfrm>
            <a:off x="432619" y="3546987"/>
            <a:ext cx="6528620" cy="0"/>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3E2EC987-DF66-F9A5-C1B5-07617AE6CE56}"/>
              </a:ext>
            </a:extLst>
          </p:cNvPr>
          <p:cNvCxnSpPr>
            <a:cxnSpLocks/>
          </p:cNvCxnSpPr>
          <p:nvPr/>
        </p:nvCxnSpPr>
        <p:spPr>
          <a:xfrm flipV="1">
            <a:off x="3657599" y="1199535"/>
            <a:ext cx="0" cy="5447071"/>
          </a:xfrm>
          <a:prstGeom prst="line">
            <a:avLst/>
          </a:prstGeom>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99ADB850-8CE5-C2A3-011D-73FDF9966F45}"/>
              </a:ext>
            </a:extLst>
          </p:cNvPr>
          <p:cNvSpPr txBox="1"/>
          <p:nvPr/>
        </p:nvSpPr>
        <p:spPr>
          <a:xfrm>
            <a:off x="353960" y="1353546"/>
            <a:ext cx="3244646" cy="1938992"/>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Strengths</a:t>
            </a:r>
          </a:p>
          <a:p>
            <a:endParaRPr lang="en-US" sz="1200" dirty="0">
              <a:latin typeface="Arial" panose="020B0604020202020204" pitchFamily="34" charset="0"/>
              <a:cs typeface="Arial" panose="020B0604020202020204" pitchFamily="34" charset="0"/>
            </a:endParaRPr>
          </a:p>
          <a:p>
            <a:pPr marL="228600" indent="-228600">
              <a:buFont typeface="+mj-lt"/>
              <a:buAutoNum type="arabicPeriod"/>
            </a:pPr>
            <a:r>
              <a:rPr lang="en-US" sz="1200" dirty="0">
                <a:latin typeface="Arial" panose="020B0604020202020204" pitchFamily="34" charset="0"/>
                <a:cs typeface="Arial" panose="020B0604020202020204" pitchFamily="34" charset="0"/>
              </a:rPr>
              <a:t>Experienced team and strong leadership.</a:t>
            </a:r>
          </a:p>
          <a:p>
            <a:pPr marL="228600" indent="-228600">
              <a:buFont typeface="+mj-lt"/>
              <a:buAutoNum type="arabicPeriod"/>
            </a:pPr>
            <a:r>
              <a:rPr lang="en-US" sz="1200" dirty="0">
                <a:latin typeface="Arial" panose="020B0604020202020204" pitchFamily="34" charset="0"/>
                <a:cs typeface="Arial" panose="020B0604020202020204" pitchFamily="34" charset="0"/>
              </a:rPr>
              <a:t>Established reputation and clear project vision.</a:t>
            </a:r>
          </a:p>
          <a:p>
            <a:pPr marL="228600" indent="-228600">
              <a:buFont typeface="+mj-lt"/>
              <a:buAutoNum type="arabicPeriod"/>
            </a:pPr>
            <a:r>
              <a:rPr lang="en-US" sz="1200" dirty="0">
                <a:latin typeface="Arial" panose="020B0604020202020204" pitchFamily="34" charset="0"/>
                <a:cs typeface="Arial" panose="020B0604020202020204" pitchFamily="34" charset="0"/>
              </a:rPr>
              <a:t>INR 2 Crores budget and support from SOONY.</a:t>
            </a:r>
          </a:p>
          <a:p>
            <a:pPr marL="228600" indent="-228600">
              <a:buFont typeface="+mj-lt"/>
              <a:buAutoNum type="arabicPeriod"/>
            </a:pPr>
            <a:r>
              <a:rPr lang="en-US" sz="1200" dirty="0">
                <a:latin typeface="Arial" panose="020B0604020202020204" pitchFamily="34" charset="0"/>
                <a:cs typeface="Arial" panose="020B0604020202020204" pitchFamily="34" charset="0"/>
              </a:rPr>
              <a:t>CSR initiative enhancing public image.</a:t>
            </a:r>
          </a:p>
          <a:p>
            <a:endParaRPr lang="en-US"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13668EA2-4F1E-92E4-45DC-437F1C1573E6}"/>
              </a:ext>
            </a:extLst>
          </p:cNvPr>
          <p:cNvSpPr txBox="1"/>
          <p:nvPr/>
        </p:nvSpPr>
        <p:spPr>
          <a:xfrm>
            <a:off x="3937822" y="1342399"/>
            <a:ext cx="2743194" cy="1569660"/>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Weaknesses</a:t>
            </a:r>
          </a:p>
          <a:p>
            <a:endParaRPr lang="en-US" sz="1200" dirty="0">
              <a:latin typeface="Arial" panose="020B0604020202020204" pitchFamily="34" charset="0"/>
              <a:cs typeface="Arial" panose="020B0604020202020204" pitchFamily="34" charset="0"/>
            </a:endParaRPr>
          </a:p>
          <a:p>
            <a:pPr marL="228600" indent="-228600">
              <a:buFont typeface="+mj-lt"/>
              <a:buAutoNum type="arabicPeriod"/>
            </a:pPr>
            <a:r>
              <a:rPr lang="en-US" sz="1200" dirty="0">
                <a:latin typeface="Arial" panose="020B0604020202020204" pitchFamily="34" charset="0"/>
                <a:cs typeface="Arial" panose="020B0604020202020204" pitchFamily="34" charset="0"/>
              </a:rPr>
              <a:t>Limited experience in agriculture.</a:t>
            </a:r>
          </a:p>
          <a:p>
            <a:pPr marL="228600" indent="-228600">
              <a:buFont typeface="+mj-lt"/>
              <a:buAutoNum type="arabicPeriod"/>
            </a:pPr>
            <a:r>
              <a:rPr lang="en-US" sz="1200" dirty="0">
                <a:latin typeface="Arial" panose="020B0604020202020204" pitchFamily="34" charset="0"/>
                <a:cs typeface="Arial" panose="020B0604020202020204" pitchFamily="34" charset="0"/>
              </a:rPr>
              <a:t>Complex logistics for remote deliveries.</a:t>
            </a:r>
          </a:p>
          <a:p>
            <a:pPr marL="228600" indent="-228600">
              <a:buFont typeface="+mj-lt"/>
              <a:buAutoNum type="arabicPeriod"/>
            </a:pPr>
            <a:r>
              <a:rPr lang="en-US" sz="1200" dirty="0">
                <a:latin typeface="Arial" panose="020B0604020202020204" pitchFamily="34" charset="0"/>
                <a:cs typeface="Arial" panose="020B0604020202020204" pitchFamily="34" charset="0"/>
              </a:rPr>
              <a:t>Dependence on stable internet connectivity.</a:t>
            </a:r>
          </a:p>
          <a:p>
            <a:pPr marL="228600" indent="-228600">
              <a:buFont typeface="+mj-lt"/>
              <a:buAutoNum type="arabicPeriod"/>
            </a:pPr>
            <a:r>
              <a:rPr lang="en-US" sz="1200" dirty="0">
                <a:latin typeface="Arial" panose="020B0604020202020204" pitchFamily="34" charset="0"/>
                <a:cs typeface="Arial" panose="020B0604020202020204" pitchFamily="34" charset="0"/>
              </a:rPr>
              <a:t>Risk of resource mismanagement.</a:t>
            </a:r>
            <a:endParaRPr lang="en-IN" sz="12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A7BC76F-A938-908C-EF76-8C4658B64F34}"/>
              </a:ext>
            </a:extLst>
          </p:cNvPr>
          <p:cNvSpPr txBox="1"/>
          <p:nvPr/>
        </p:nvSpPr>
        <p:spPr>
          <a:xfrm>
            <a:off x="353960" y="4254995"/>
            <a:ext cx="2944755" cy="1754326"/>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Opportunities</a:t>
            </a:r>
          </a:p>
          <a:p>
            <a:endParaRPr lang="en-US" sz="1200" dirty="0">
              <a:latin typeface="Arial" panose="020B0604020202020204" pitchFamily="34" charset="0"/>
              <a:cs typeface="Arial" panose="020B0604020202020204" pitchFamily="34" charset="0"/>
            </a:endParaRPr>
          </a:p>
          <a:p>
            <a:pPr marL="228600" indent="-228600">
              <a:buFont typeface="+mj-lt"/>
              <a:buAutoNum type="arabicPeriod"/>
            </a:pPr>
            <a:r>
              <a:rPr lang="en-US" sz="1200" dirty="0">
                <a:latin typeface="Arial" panose="020B0604020202020204" pitchFamily="34" charset="0"/>
                <a:cs typeface="Arial" panose="020B0604020202020204" pitchFamily="34" charset="0"/>
              </a:rPr>
              <a:t>Growing e-commerce in agriculture.</a:t>
            </a:r>
          </a:p>
          <a:p>
            <a:pPr marL="228600" indent="-228600">
              <a:buFont typeface="+mj-lt"/>
              <a:buAutoNum type="arabicPeriod"/>
            </a:pPr>
            <a:r>
              <a:rPr lang="en-US" sz="1200" dirty="0">
                <a:latin typeface="Arial" panose="020B0604020202020204" pitchFamily="34" charset="0"/>
                <a:cs typeface="Arial" panose="020B0604020202020204" pitchFamily="34" charset="0"/>
              </a:rPr>
              <a:t>Potential government support and incentives.</a:t>
            </a:r>
          </a:p>
          <a:p>
            <a:pPr marL="228600" indent="-228600">
              <a:buFont typeface="+mj-lt"/>
              <a:buAutoNum type="arabicPeriod"/>
            </a:pPr>
            <a:r>
              <a:rPr lang="en-US" sz="1200" dirty="0">
                <a:latin typeface="Arial" panose="020B0604020202020204" pitchFamily="34" charset="0"/>
                <a:cs typeface="Arial" panose="020B0604020202020204" pitchFamily="34" charset="0"/>
              </a:rPr>
              <a:t>Expansion and first-mover advantages.</a:t>
            </a:r>
          </a:p>
          <a:p>
            <a:pPr marL="228600" indent="-228600">
              <a:buFont typeface="+mj-lt"/>
              <a:buAutoNum type="arabicPeriod"/>
            </a:pPr>
            <a:r>
              <a:rPr lang="en-US" sz="1200" dirty="0">
                <a:latin typeface="Arial" panose="020B0604020202020204" pitchFamily="34" charset="0"/>
                <a:cs typeface="Arial" panose="020B0604020202020204" pitchFamily="34" charset="0"/>
              </a:rPr>
              <a:t>Long-term relationships and technological innovations.</a:t>
            </a:r>
            <a:endParaRPr lang="en-IN" sz="120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E8A84AC3-70C3-E9E4-B16C-B6CF1CB171BB}"/>
              </a:ext>
            </a:extLst>
          </p:cNvPr>
          <p:cNvSpPr txBox="1"/>
          <p:nvPr/>
        </p:nvSpPr>
        <p:spPr>
          <a:xfrm>
            <a:off x="3937822" y="3942635"/>
            <a:ext cx="2423630" cy="120032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Threats</a:t>
            </a:r>
          </a:p>
          <a:p>
            <a:endParaRPr lang="en-US" sz="1200" dirty="0">
              <a:latin typeface="Arial" panose="020B0604020202020204" pitchFamily="34" charset="0"/>
              <a:cs typeface="Arial" panose="020B0604020202020204" pitchFamily="34" charset="0"/>
            </a:endParaRPr>
          </a:p>
          <a:p>
            <a:pPr marL="228600" indent="-228600">
              <a:buFont typeface="+mj-lt"/>
              <a:buAutoNum type="arabicPeriod"/>
            </a:pPr>
            <a:r>
              <a:rPr lang="en-US" sz="1200" dirty="0">
                <a:latin typeface="Arial" panose="020B0604020202020204" pitchFamily="34" charset="0"/>
                <a:cs typeface="Arial" panose="020B0604020202020204" pitchFamily="34" charset="0"/>
              </a:rPr>
              <a:t>Competition from other platforms.</a:t>
            </a:r>
          </a:p>
          <a:p>
            <a:pPr marL="228600" indent="-228600">
              <a:buFont typeface="+mj-lt"/>
              <a:buAutoNum type="arabicPeriod"/>
            </a:pPr>
            <a:r>
              <a:rPr lang="en-US" sz="1200" dirty="0">
                <a:latin typeface="Arial" panose="020B0604020202020204" pitchFamily="34" charset="0"/>
                <a:cs typeface="Arial" panose="020B0604020202020204" pitchFamily="34" charset="0"/>
              </a:rPr>
              <a:t>Technological issues and cybersecurity threats.</a:t>
            </a:r>
          </a:p>
        </p:txBody>
      </p:sp>
    </p:spTree>
    <p:extLst>
      <p:ext uri="{BB962C8B-B14F-4D97-AF65-F5344CB8AC3E}">
        <p14:creationId xmlns:p14="http://schemas.microsoft.com/office/powerpoint/2010/main" val="31763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4238A6-254F-6F78-E495-D5CC6BB4CA4A}"/>
              </a:ext>
            </a:extLst>
          </p:cNvPr>
          <p:cNvSpPr txBox="1"/>
          <p:nvPr/>
        </p:nvSpPr>
        <p:spPr>
          <a:xfrm>
            <a:off x="242596" y="307910"/>
            <a:ext cx="6923314" cy="276999"/>
          </a:xfrm>
          <a:prstGeom prst="rect">
            <a:avLst/>
          </a:prstGeom>
          <a:noFill/>
        </p:spPr>
        <p:txBody>
          <a:bodyPr wrap="square" rtlCol="0">
            <a:spAutoFit/>
          </a:bodyPr>
          <a:lstStyle/>
          <a:p>
            <a:r>
              <a:rPr lang="en-IN" sz="1200" b="1" dirty="0">
                <a:latin typeface="Arial" panose="020B0604020202020204" pitchFamily="34" charset="0"/>
                <a:cs typeface="Arial" panose="020B0604020202020204" pitchFamily="34" charset="0"/>
              </a:rPr>
              <a:t>Deployment and Implementation Timesheet of a BA</a:t>
            </a:r>
          </a:p>
        </p:txBody>
      </p:sp>
      <p:graphicFrame>
        <p:nvGraphicFramePr>
          <p:cNvPr id="3" name="Table 2">
            <a:extLst>
              <a:ext uri="{FF2B5EF4-FFF2-40B4-BE49-F238E27FC236}">
                <a16:creationId xmlns:a16="http://schemas.microsoft.com/office/drawing/2014/main" id="{DA0D2412-DE1E-3FFD-0F71-0D8BEE2A18E9}"/>
              </a:ext>
            </a:extLst>
          </p:cNvPr>
          <p:cNvGraphicFramePr>
            <a:graphicFrameLocks noGrp="1"/>
          </p:cNvGraphicFramePr>
          <p:nvPr>
            <p:extLst>
              <p:ext uri="{D42A27DB-BD31-4B8C-83A1-F6EECF244321}">
                <p14:modId xmlns:p14="http://schemas.microsoft.com/office/powerpoint/2010/main" val="673794496"/>
              </p:ext>
            </p:extLst>
          </p:nvPr>
        </p:nvGraphicFramePr>
        <p:xfrm>
          <a:off x="469638" y="781180"/>
          <a:ext cx="5156705" cy="4979734"/>
        </p:xfrm>
        <a:graphic>
          <a:graphicData uri="http://schemas.openxmlformats.org/drawingml/2006/table">
            <a:tbl>
              <a:tblPr firstRow="1" bandRow="1">
                <a:tableStyleId>{5C22544A-7EE6-4342-B048-85BDC9FD1C3A}</a:tableStyleId>
              </a:tblPr>
              <a:tblGrid>
                <a:gridCol w="454093">
                  <a:extLst>
                    <a:ext uri="{9D8B030D-6E8A-4147-A177-3AD203B41FA5}">
                      <a16:colId xmlns:a16="http://schemas.microsoft.com/office/drawing/2014/main" val="2449303973"/>
                    </a:ext>
                  </a:extLst>
                </a:gridCol>
                <a:gridCol w="1656700">
                  <a:extLst>
                    <a:ext uri="{9D8B030D-6E8A-4147-A177-3AD203B41FA5}">
                      <a16:colId xmlns:a16="http://schemas.microsoft.com/office/drawing/2014/main" val="1193666271"/>
                    </a:ext>
                  </a:extLst>
                </a:gridCol>
                <a:gridCol w="935120">
                  <a:extLst>
                    <a:ext uri="{9D8B030D-6E8A-4147-A177-3AD203B41FA5}">
                      <a16:colId xmlns:a16="http://schemas.microsoft.com/office/drawing/2014/main" val="269252378"/>
                    </a:ext>
                  </a:extLst>
                </a:gridCol>
                <a:gridCol w="1055396">
                  <a:extLst>
                    <a:ext uri="{9D8B030D-6E8A-4147-A177-3AD203B41FA5}">
                      <a16:colId xmlns:a16="http://schemas.microsoft.com/office/drawing/2014/main" val="3679042977"/>
                    </a:ext>
                  </a:extLst>
                </a:gridCol>
                <a:gridCol w="1055396">
                  <a:extLst>
                    <a:ext uri="{9D8B030D-6E8A-4147-A177-3AD203B41FA5}">
                      <a16:colId xmlns:a16="http://schemas.microsoft.com/office/drawing/2014/main" val="3412072995"/>
                    </a:ext>
                  </a:extLst>
                </a:gridCol>
              </a:tblGrid>
              <a:tr h="59883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 No.</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baseline="0" dirty="0">
                          <a:solidFill>
                            <a:schemeClr val="tx1"/>
                          </a:solidFill>
                          <a:latin typeface="Arial" panose="020B0604020202020204" pitchFamily="34" charset="0"/>
                          <a:cs typeface="Arial" panose="020B0604020202020204" pitchFamily="34" charset="0"/>
                        </a:rPr>
                        <a:t>Task</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Start Time</a:t>
                      </a: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End Time</a:t>
                      </a: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200" dirty="0">
                          <a:solidFill>
                            <a:schemeClr val="tx1"/>
                          </a:solidFill>
                          <a:latin typeface="Arial" panose="020B0604020202020204" pitchFamily="34" charset="0"/>
                          <a:cs typeface="Arial" panose="020B0604020202020204" pitchFamily="34" charset="0"/>
                        </a:rPr>
                        <a:t>Duration</a:t>
                      </a:r>
                    </a:p>
                    <a:p>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37402758"/>
                  </a:ext>
                </a:extLst>
              </a:tr>
              <a:tr h="941021">
                <a:tc>
                  <a:txBody>
                    <a:bodyPr/>
                    <a:lstStyle/>
                    <a:p>
                      <a:r>
                        <a:rPr lang="en-IN" sz="1200" dirty="0">
                          <a:latin typeface="Arial" panose="020B0604020202020204" pitchFamily="34" charset="0"/>
                          <a:cs typeface="Arial" panose="020B0604020202020204" pitchFamily="34" charset="0"/>
                        </a:rPr>
                        <a:t>1</a:t>
                      </a:r>
                    </a:p>
                  </a:txBody>
                  <a:tcPr/>
                </a:tc>
                <a:tc>
                  <a:txBody>
                    <a:bodyPr/>
                    <a:lstStyle/>
                    <a:p>
                      <a:r>
                        <a:rPr lang="en-IN" sz="1200" dirty="0">
                          <a:latin typeface="Arial" panose="020B0604020202020204" pitchFamily="34" charset="0"/>
                          <a:cs typeface="Arial" panose="020B0604020202020204" pitchFamily="34" charset="0"/>
                        </a:rPr>
                        <a:t>Prepare deployment documentation</a:t>
                      </a:r>
                    </a:p>
                  </a:txBody>
                  <a:tcPr/>
                </a:tc>
                <a:tc>
                  <a:txBody>
                    <a:bodyPr/>
                    <a:lstStyle/>
                    <a:p>
                      <a:r>
                        <a:rPr lang="en-IN" sz="1200" dirty="0">
                          <a:latin typeface="Arial" panose="020B0604020202020204" pitchFamily="34" charset="0"/>
                          <a:cs typeface="Arial" panose="020B0604020202020204" pitchFamily="34" charset="0"/>
                        </a:rPr>
                        <a:t>10:00 AM</a:t>
                      </a:r>
                    </a:p>
                  </a:txBody>
                  <a:tcPr/>
                </a:tc>
                <a:tc>
                  <a:txBody>
                    <a:bodyPr/>
                    <a:lstStyle/>
                    <a:p>
                      <a:r>
                        <a:rPr lang="en-IN" sz="1200" dirty="0">
                          <a:latin typeface="Arial" panose="020B0604020202020204" pitchFamily="34" charset="0"/>
                          <a:cs typeface="Arial" panose="020B0604020202020204" pitchFamily="34" charset="0"/>
                        </a:rPr>
                        <a:t>1:00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4190283699"/>
                  </a:ext>
                </a:extLst>
              </a:tr>
              <a:tr h="769926">
                <a:tc>
                  <a:txBody>
                    <a:bodyPr/>
                    <a:lstStyle/>
                    <a:p>
                      <a:r>
                        <a:rPr lang="en-IN" sz="1200" dirty="0">
                          <a:latin typeface="Arial" panose="020B0604020202020204" pitchFamily="34" charset="0"/>
                          <a:cs typeface="Arial" panose="020B0604020202020204" pitchFamily="34" charset="0"/>
                        </a:rPr>
                        <a:t>2</a:t>
                      </a:r>
                    </a:p>
                  </a:txBody>
                  <a:tcPr/>
                </a:tc>
                <a:tc>
                  <a:txBody>
                    <a:bodyPr/>
                    <a:lstStyle/>
                    <a:p>
                      <a:r>
                        <a:rPr lang="en-IN" sz="1200" dirty="0">
                          <a:latin typeface="Arial" panose="020B0604020202020204" pitchFamily="34" charset="0"/>
                          <a:cs typeface="Arial" panose="020B0604020202020204" pitchFamily="34" charset="0"/>
                        </a:rPr>
                        <a:t>Participate in deployment planning</a:t>
                      </a:r>
                    </a:p>
                  </a:txBody>
                  <a:tcPr/>
                </a:tc>
                <a:tc>
                  <a:txBody>
                    <a:bodyPr/>
                    <a:lstStyle/>
                    <a:p>
                      <a:r>
                        <a:rPr lang="en-IN" sz="1200" dirty="0">
                          <a:latin typeface="Arial" panose="020B0604020202020204" pitchFamily="34" charset="0"/>
                          <a:cs typeface="Arial" panose="020B0604020202020204" pitchFamily="34" charset="0"/>
                        </a:rPr>
                        <a:t>10:00 PM</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639421497"/>
                  </a:ext>
                </a:extLst>
              </a:tr>
              <a:tr h="843843">
                <a:tc>
                  <a:txBody>
                    <a:bodyPr/>
                    <a:lstStyle/>
                    <a:p>
                      <a:r>
                        <a:rPr lang="en-IN" sz="1200" dirty="0">
                          <a:latin typeface="Arial" panose="020B0604020202020204" pitchFamily="34" charset="0"/>
                          <a:cs typeface="Arial" panose="020B0604020202020204" pitchFamily="34" charset="0"/>
                        </a:rPr>
                        <a:t>3</a:t>
                      </a:r>
                    </a:p>
                  </a:txBody>
                  <a:tcPr/>
                </a:tc>
                <a:tc>
                  <a:txBody>
                    <a:bodyPr/>
                    <a:lstStyle/>
                    <a:p>
                      <a:r>
                        <a:rPr lang="en-IN" sz="1200" dirty="0">
                          <a:latin typeface="Arial" panose="020B0604020202020204" pitchFamily="34" charset="0"/>
                          <a:cs typeface="Arial" panose="020B0604020202020204" pitchFamily="34" charset="0"/>
                        </a:rPr>
                        <a:t>Support during deployment</a:t>
                      </a:r>
                    </a:p>
                  </a:txBody>
                  <a:tcPr/>
                </a:tc>
                <a:tc>
                  <a:txBody>
                    <a:bodyPr/>
                    <a:lstStyle/>
                    <a:p>
                      <a:r>
                        <a:rPr lang="en-IN" sz="1200" dirty="0">
                          <a:latin typeface="Arial" panose="020B0604020202020204" pitchFamily="34" charset="0"/>
                          <a:cs typeface="Arial" panose="020B0604020202020204" pitchFamily="34" charset="0"/>
                        </a:rPr>
                        <a:t>2:00 PM</a:t>
                      </a:r>
                    </a:p>
                  </a:txBody>
                  <a:tcPr/>
                </a:tc>
                <a:tc>
                  <a:txBody>
                    <a:bodyPr/>
                    <a:lstStyle/>
                    <a:p>
                      <a:r>
                        <a:rPr lang="en-IN" sz="1200" dirty="0">
                          <a:latin typeface="Arial" panose="020B0604020202020204" pitchFamily="34" charset="0"/>
                          <a:cs typeface="Arial" panose="020B0604020202020204" pitchFamily="34" charset="0"/>
                        </a:rPr>
                        <a:t>4:00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3064316353"/>
                  </a:ext>
                </a:extLst>
              </a:tr>
              <a:tr h="941021">
                <a:tc>
                  <a:txBody>
                    <a:bodyPr/>
                    <a:lstStyle/>
                    <a:p>
                      <a:r>
                        <a:rPr lang="en-IN" sz="1200" dirty="0">
                          <a:latin typeface="Arial" panose="020B0604020202020204" pitchFamily="34" charset="0"/>
                          <a:cs typeface="Arial" panose="020B0604020202020204" pitchFamily="34" charset="0"/>
                        </a:rPr>
                        <a:t>4</a:t>
                      </a:r>
                    </a:p>
                  </a:txBody>
                  <a:tcPr/>
                </a:tc>
                <a:tc>
                  <a:txBody>
                    <a:bodyPr/>
                    <a:lstStyle/>
                    <a:p>
                      <a:r>
                        <a:rPr lang="en-IN" sz="1200" dirty="0">
                          <a:latin typeface="Arial" panose="020B0604020202020204" pitchFamily="34" charset="0"/>
                          <a:cs typeface="Arial" panose="020B0604020202020204" pitchFamily="34" charset="0"/>
                        </a:rPr>
                        <a:t>Post-deployment review</a:t>
                      </a:r>
                    </a:p>
                  </a:txBody>
                  <a:tcPr/>
                </a:tc>
                <a:tc>
                  <a:txBody>
                    <a:bodyPr/>
                    <a:lstStyle/>
                    <a:p>
                      <a:r>
                        <a:rPr lang="en-IN" sz="1200" dirty="0">
                          <a:latin typeface="Arial" panose="020B0604020202020204" pitchFamily="34" charset="0"/>
                          <a:cs typeface="Arial" panose="020B0604020202020204" pitchFamily="34" charset="0"/>
                        </a:rPr>
                        <a:t>4:00 AM</a:t>
                      </a:r>
                    </a:p>
                  </a:txBody>
                  <a:tcPr/>
                </a:tc>
                <a:tc>
                  <a:txBody>
                    <a:bodyPr/>
                    <a:lstStyle/>
                    <a:p>
                      <a:r>
                        <a:rPr lang="en-IN" sz="1200" dirty="0">
                          <a:latin typeface="Arial" panose="020B0604020202020204" pitchFamily="34" charset="0"/>
                          <a:cs typeface="Arial" panose="020B0604020202020204" pitchFamily="34" charset="0"/>
                        </a:rPr>
                        <a:t>6:00 PM</a:t>
                      </a:r>
                    </a:p>
                  </a:txBody>
                  <a:tcPr/>
                </a:tc>
                <a:tc>
                  <a:txBody>
                    <a:bodyPr/>
                    <a:lstStyle/>
                    <a:p>
                      <a:r>
                        <a:rPr lang="en-IN" sz="1200" dirty="0">
                          <a:latin typeface="Arial" panose="020B0604020202020204" pitchFamily="34" charset="0"/>
                          <a:cs typeface="Arial" panose="020B0604020202020204" pitchFamily="34" charset="0"/>
                        </a:rPr>
                        <a:t>2 hours</a:t>
                      </a:r>
                    </a:p>
                  </a:txBody>
                  <a:tcPr/>
                </a:tc>
                <a:extLst>
                  <a:ext uri="{0D108BD9-81ED-4DB2-BD59-A6C34878D82A}">
                    <a16:rowId xmlns:a16="http://schemas.microsoft.com/office/drawing/2014/main" val="2250796142"/>
                  </a:ext>
                </a:extLst>
              </a:tr>
              <a:tr h="843843">
                <a:tc>
                  <a:txBody>
                    <a:bodyPr/>
                    <a:lstStyle/>
                    <a:p>
                      <a:r>
                        <a:rPr lang="en-IN" sz="1200" dirty="0">
                          <a:latin typeface="Arial" panose="020B0604020202020204" pitchFamily="34" charset="0"/>
                          <a:cs typeface="Arial" panose="020B0604020202020204" pitchFamily="34" charset="0"/>
                        </a:rPr>
                        <a:t>5</a:t>
                      </a:r>
                    </a:p>
                  </a:txBody>
                  <a:tcPr/>
                </a:tc>
                <a:tc>
                  <a:txBody>
                    <a:bodyPr/>
                    <a:lstStyle/>
                    <a:p>
                      <a:r>
                        <a:rPr lang="en-IN" sz="1200" dirty="0">
                          <a:latin typeface="Arial" panose="020B0604020202020204" pitchFamily="34" charset="0"/>
                          <a:cs typeface="Arial" panose="020B0604020202020204" pitchFamily="34" charset="0"/>
                        </a:rPr>
                        <a:t>Update documentation post- implementation</a:t>
                      </a:r>
                    </a:p>
                  </a:txBody>
                  <a:tcPr/>
                </a:tc>
                <a:tc>
                  <a:txBody>
                    <a:bodyPr/>
                    <a:lstStyle/>
                    <a:p>
                      <a:r>
                        <a:rPr lang="en-IN" sz="1200" dirty="0">
                          <a:latin typeface="Arial" panose="020B0604020202020204" pitchFamily="34" charset="0"/>
                          <a:cs typeface="Arial" panose="020B0604020202020204" pitchFamily="34" charset="0"/>
                        </a:rPr>
                        <a:t>6:00 AM</a:t>
                      </a:r>
                    </a:p>
                  </a:txBody>
                  <a:tcPr/>
                </a:tc>
                <a:tc>
                  <a:txBody>
                    <a:bodyPr/>
                    <a:lstStyle/>
                    <a:p>
                      <a:r>
                        <a:rPr lang="en-IN" sz="1200" dirty="0">
                          <a:latin typeface="Arial" panose="020B0604020202020204" pitchFamily="34" charset="0"/>
                          <a:cs typeface="Arial" panose="020B0604020202020204" pitchFamily="34" charset="0"/>
                        </a:rPr>
                        <a:t>9:00 PM</a:t>
                      </a:r>
                    </a:p>
                  </a:txBody>
                  <a:tcPr/>
                </a:tc>
                <a:tc>
                  <a:txBody>
                    <a:bodyPr/>
                    <a:lstStyle/>
                    <a:p>
                      <a:r>
                        <a:rPr lang="en-IN" sz="1200" dirty="0">
                          <a:latin typeface="Arial" panose="020B0604020202020204" pitchFamily="34" charset="0"/>
                          <a:cs typeface="Arial" panose="020B0604020202020204" pitchFamily="34" charset="0"/>
                        </a:rPr>
                        <a:t>3 hours</a:t>
                      </a:r>
                    </a:p>
                  </a:txBody>
                  <a:tcPr/>
                </a:tc>
                <a:extLst>
                  <a:ext uri="{0D108BD9-81ED-4DB2-BD59-A6C34878D82A}">
                    <a16:rowId xmlns:a16="http://schemas.microsoft.com/office/drawing/2014/main" val="3014717387"/>
                  </a:ext>
                </a:extLst>
              </a:tr>
            </a:tbl>
          </a:graphicData>
        </a:graphic>
      </p:graphicFrame>
    </p:spTree>
    <p:extLst>
      <p:ext uri="{BB962C8B-B14F-4D97-AF65-F5344CB8AC3E}">
        <p14:creationId xmlns:p14="http://schemas.microsoft.com/office/powerpoint/2010/main" val="3553938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7052F8-914F-A07B-6CD0-761150F6C474}"/>
              </a:ext>
            </a:extLst>
          </p:cNvPr>
          <p:cNvSpPr txBox="1"/>
          <p:nvPr/>
        </p:nvSpPr>
        <p:spPr>
          <a:xfrm>
            <a:off x="196645" y="260719"/>
            <a:ext cx="6872749" cy="5078313"/>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3. Mr. Karthik is trying to do feasibility study on doing this project in technology(Java),please help him with points( HW SW Trained Resources Budget time frame) to consider in feasibility study? </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Feasibility Study for Online Agriculture Store Project (Java)</a:t>
            </a:r>
          </a:p>
          <a:p>
            <a:endParaRPr lang="en-US" sz="1200" dirty="0">
              <a:latin typeface="Arial" panose="020B0604020202020204" pitchFamily="34" charset="0"/>
              <a:cs typeface="Arial" panose="020B0604020202020204" pitchFamily="34" charset="0"/>
            </a:endParaRPr>
          </a:p>
          <a:p>
            <a:pPr marL="228600" indent="-228600">
              <a:buAutoNum type="arabicPeriod"/>
            </a:pPr>
            <a:r>
              <a:rPr lang="en-US" sz="1200" b="1" dirty="0">
                <a:latin typeface="Arial" panose="020B0604020202020204" pitchFamily="34" charset="0"/>
                <a:cs typeface="Arial" panose="020B0604020202020204" pitchFamily="34" charset="0"/>
              </a:rPr>
              <a:t>Hardware Requirements (HW)</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Servers:</a:t>
            </a:r>
          </a:p>
          <a:p>
            <a:r>
              <a:rPr lang="en-US" sz="1200" dirty="0">
                <a:latin typeface="Arial" panose="020B0604020202020204" pitchFamily="34" charset="0"/>
                <a:cs typeface="Arial" panose="020B0604020202020204" pitchFamily="34" charset="0"/>
              </a:rPr>
              <a:t>Application Server for hosting the Java application.</a:t>
            </a:r>
          </a:p>
          <a:p>
            <a:r>
              <a:rPr lang="en-US" sz="1200" dirty="0">
                <a:latin typeface="Arial" panose="020B0604020202020204" pitchFamily="34" charset="0"/>
                <a:cs typeface="Arial" panose="020B0604020202020204" pitchFamily="34" charset="0"/>
              </a:rPr>
              <a:t>Database Server for storing data with high availability.</a:t>
            </a:r>
          </a:p>
          <a:p>
            <a:r>
              <a:rPr lang="en-US" sz="1200" dirty="0">
                <a:latin typeface="Arial" panose="020B0604020202020204" pitchFamily="34" charset="0"/>
                <a:cs typeface="Arial" panose="020B0604020202020204" pitchFamily="34" charset="0"/>
              </a:rPr>
              <a:t>Development Workstations:</a:t>
            </a:r>
          </a:p>
          <a:p>
            <a:r>
              <a:rPr lang="en-US" sz="1200" dirty="0">
                <a:latin typeface="Arial" panose="020B0604020202020204" pitchFamily="34" charset="0"/>
                <a:cs typeface="Arial" panose="020B0604020202020204" pitchFamily="34" charset="0"/>
              </a:rPr>
              <a:t>High-performance workstations for developers and testers.</a:t>
            </a:r>
          </a:p>
          <a:p>
            <a:r>
              <a:rPr lang="en-US" sz="1200" dirty="0">
                <a:latin typeface="Arial" panose="020B0604020202020204" pitchFamily="34" charset="0"/>
                <a:cs typeface="Arial" panose="020B0604020202020204" pitchFamily="34" charset="0"/>
              </a:rPr>
              <a:t>Networking Equipment:</a:t>
            </a:r>
          </a:p>
          <a:p>
            <a:r>
              <a:rPr lang="en-US" sz="1200" dirty="0">
                <a:latin typeface="Arial" panose="020B0604020202020204" pitchFamily="34" charset="0"/>
                <a:cs typeface="Arial" panose="020B0604020202020204" pitchFamily="34" charset="0"/>
              </a:rPr>
              <a:t>Routers and switches to handle data traffic and remote access.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2</a:t>
            </a:r>
            <a:r>
              <a:rPr lang="en-US" sz="1200" b="1" dirty="0">
                <a:latin typeface="Arial" panose="020B0604020202020204" pitchFamily="34" charset="0"/>
                <a:cs typeface="Arial" panose="020B0604020202020204" pitchFamily="34" charset="0"/>
              </a:rPr>
              <a:t>. Software Requirements (SW)</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Java Development Kit (JDK): Latest stable version for development.</a:t>
            </a:r>
          </a:p>
          <a:p>
            <a:r>
              <a:rPr lang="en-US" sz="1200" dirty="0">
                <a:latin typeface="Arial" panose="020B0604020202020204" pitchFamily="34" charset="0"/>
                <a:cs typeface="Arial" panose="020B0604020202020204" pitchFamily="34" charset="0"/>
              </a:rPr>
              <a:t>Integrated Development Environment (IDE): IntelliJ IDEA, Eclipse, or NetBeans.</a:t>
            </a:r>
          </a:p>
          <a:p>
            <a:r>
              <a:rPr lang="en-US" sz="1200" dirty="0">
                <a:latin typeface="Arial" panose="020B0604020202020204" pitchFamily="34" charset="0"/>
                <a:cs typeface="Arial" panose="020B0604020202020204" pitchFamily="34" charset="0"/>
              </a:rPr>
              <a:t>Application Servers: Apache Tomcat, JBoss, or WebLogic.</a:t>
            </a:r>
          </a:p>
          <a:p>
            <a:r>
              <a:rPr lang="en-US" sz="1200" dirty="0">
                <a:latin typeface="Arial" panose="020B0604020202020204" pitchFamily="34" charset="0"/>
                <a:cs typeface="Arial" panose="020B0604020202020204" pitchFamily="34" charset="0"/>
              </a:rPr>
              <a:t>Database Management System (DBMS): MySQL, PostgreSQL, or Oracle DB.</a:t>
            </a:r>
          </a:p>
          <a:p>
            <a:r>
              <a:rPr lang="en-US" sz="1200" dirty="0">
                <a:latin typeface="Arial" panose="020B0604020202020204" pitchFamily="34" charset="0"/>
                <a:cs typeface="Arial" panose="020B0604020202020204" pitchFamily="34" charset="0"/>
              </a:rPr>
              <a:t>Version Control System: Git for code management.</a:t>
            </a:r>
          </a:p>
          <a:p>
            <a:r>
              <a:rPr lang="en-US" sz="1200" dirty="0">
                <a:latin typeface="Arial" panose="020B0604020202020204" pitchFamily="34" charset="0"/>
                <a:cs typeface="Arial" panose="020B0604020202020204" pitchFamily="34" charset="0"/>
              </a:rPr>
              <a:t>CI/CD Tools: Jenkins, Travis CI, or GitLab CI/CD.</a:t>
            </a:r>
          </a:p>
          <a:p>
            <a:r>
              <a:rPr lang="en-US" sz="1200" dirty="0">
                <a:latin typeface="Arial" panose="020B0604020202020204" pitchFamily="34" charset="0"/>
                <a:cs typeface="Arial" panose="020B0604020202020204" pitchFamily="34" charset="0"/>
              </a:rPr>
              <a:t>Testing Tools: JUnit, Selenium, Mockito.</a:t>
            </a:r>
          </a:p>
          <a:p>
            <a:r>
              <a:rPr lang="en-US" sz="1200" dirty="0">
                <a:latin typeface="Arial" panose="020B0604020202020204" pitchFamily="34" charset="0"/>
                <a:cs typeface="Arial" panose="020B0604020202020204" pitchFamily="34" charset="0"/>
              </a:rPr>
              <a:t>Security Software: Tools for vulnerability protection and data encryption.</a:t>
            </a: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2872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867C49-FD7B-511D-E615-D1E20F424554}"/>
              </a:ext>
            </a:extLst>
          </p:cNvPr>
          <p:cNvSpPr txBox="1"/>
          <p:nvPr/>
        </p:nvSpPr>
        <p:spPr>
          <a:xfrm>
            <a:off x="265471" y="216310"/>
            <a:ext cx="6882581" cy="5632311"/>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3. Trained Resources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Java Developers: Skilled in Java EE, Spring Framework, Hibernate.</a:t>
            </a:r>
          </a:p>
          <a:p>
            <a:r>
              <a:rPr lang="en-US" sz="1200" dirty="0">
                <a:latin typeface="Arial" panose="020B0604020202020204" pitchFamily="34" charset="0"/>
                <a:cs typeface="Arial" panose="020B0604020202020204" pitchFamily="34" charset="0"/>
              </a:rPr>
              <a:t>Database Administrators: Experienced with DBMS management.</a:t>
            </a:r>
          </a:p>
          <a:p>
            <a:r>
              <a:rPr lang="en-US" sz="1200" dirty="0">
                <a:latin typeface="Arial" panose="020B0604020202020204" pitchFamily="34" charset="0"/>
                <a:cs typeface="Arial" panose="020B0604020202020204" pitchFamily="34" charset="0"/>
              </a:rPr>
              <a:t>Network Administrators: For managing server infrastructure.</a:t>
            </a:r>
          </a:p>
          <a:p>
            <a:r>
              <a:rPr lang="en-US" sz="1200" dirty="0">
                <a:latin typeface="Arial" panose="020B0604020202020204" pitchFamily="34" charset="0"/>
                <a:cs typeface="Arial" panose="020B0604020202020204" pitchFamily="34" charset="0"/>
              </a:rPr>
              <a:t>Testers: Proficient in automated testing tools.</a:t>
            </a:r>
          </a:p>
          <a:p>
            <a:r>
              <a:rPr lang="en-US" sz="1200" dirty="0">
                <a:latin typeface="Arial" panose="020B0604020202020204" pitchFamily="34" charset="0"/>
                <a:cs typeface="Arial" panose="020B0604020202020204" pitchFamily="34" charset="0"/>
              </a:rPr>
              <a:t>Project Manager: To oversee the project.</a:t>
            </a:r>
          </a:p>
          <a:p>
            <a:r>
              <a:rPr lang="en-US" sz="1200" dirty="0">
                <a:latin typeface="Arial" panose="020B0604020202020204" pitchFamily="34" charset="0"/>
                <a:cs typeface="Arial" panose="020B0604020202020204" pitchFamily="34" charset="0"/>
              </a:rPr>
              <a:t>UI/UX Designers: For user-friendly interface design.</a:t>
            </a:r>
          </a:p>
          <a:p>
            <a:r>
              <a:rPr lang="en-US" sz="1200" dirty="0">
                <a:latin typeface="Arial" panose="020B0604020202020204" pitchFamily="34" charset="0"/>
                <a:cs typeface="Arial" panose="020B0604020202020204" pitchFamily="34" charset="0"/>
              </a:rPr>
              <a:t>Security Experts: For security assessments and compliance.</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4. Budget Considerations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Development Costs: Salaries for team members, software licensing, hardware procurement.</a:t>
            </a:r>
          </a:p>
          <a:p>
            <a:r>
              <a:rPr lang="en-US" sz="1200" dirty="0">
                <a:latin typeface="Arial" panose="020B0604020202020204" pitchFamily="34" charset="0"/>
                <a:cs typeface="Arial" panose="020B0604020202020204" pitchFamily="34" charset="0"/>
              </a:rPr>
              <a:t>Operational Costs: Hosting fees, maintenance, security measures.</a:t>
            </a:r>
          </a:p>
          <a:p>
            <a:r>
              <a:rPr lang="en-US" sz="1200" dirty="0">
                <a:latin typeface="Arial" panose="020B0604020202020204" pitchFamily="34" charset="0"/>
                <a:cs typeface="Arial" panose="020B0604020202020204" pitchFamily="34" charset="0"/>
              </a:rPr>
              <a:t>Training and Development: Budget for upskilling staff if needed.</a:t>
            </a:r>
          </a:p>
          <a:p>
            <a:r>
              <a:rPr lang="en-US" sz="1200" dirty="0">
                <a:latin typeface="Arial" panose="020B0604020202020204" pitchFamily="34" charset="0"/>
                <a:cs typeface="Arial" panose="020B0604020202020204" pitchFamily="34" charset="0"/>
              </a:rPr>
              <a:t>Contingency Fund: 10-15% of the total budget for unforeseen expenses.</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5. Time Frame Considerations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Project Planning: 1-2 months for requirements and planning.</a:t>
            </a:r>
          </a:p>
          <a:p>
            <a:r>
              <a:rPr lang="en-US" sz="1200" dirty="0">
                <a:latin typeface="Arial" panose="020B0604020202020204" pitchFamily="34" charset="0"/>
                <a:cs typeface="Arial" panose="020B0604020202020204" pitchFamily="34" charset="0"/>
              </a:rPr>
              <a:t>Development Phase: 6-9 months for coding and database setup.</a:t>
            </a:r>
          </a:p>
          <a:p>
            <a:r>
              <a:rPr lang="en-US" sz="1200" dirty="0">
                <a:latin typeface="Arial" panose="020B0604020202020204" pitchFamily="34" charset="0"/>
                <a:cs typeface="Arial" panose="020B0604020202020204" pitchFamily="34" charset="0"/>
              </a:rPr>
              <a:t>Testing Phase: 2-3 months for comprehensive testing.</a:t>
            </a:r>
          </a:p>
          <a:p>
            <a:r>
              <a:rPr lang="en-US" sz="1200" dirty="0">
                <a:latin typeface="Arial" panose="020B0604020202020204" pitchFamily="34" charset="0"/>
                <a:cs typeface="Arial" panose="020B0604020202020204" pitchFamily="34" charset="0"/>
              </a:rPr>
              <a:t>Deployment and Training: 1 month for setup and user training.</a:t>
            </a:r>
          </a:p>
          <a:p>
            <a:r>
              <a:rPr lang="en-US" sz="1200" dirty="0">
                <a:latin typeface="Arial" panose="020B0604020202020204" pitchFamily="34" charset="0"/>
                <a:cs typeface="Arial" panose="020B0604020202020204" pitchFamily="34" charset="0"/>
              </a:rPr>
              <a:t>Buffer Time: 1-2 months for unexpected delays.</a:t>
            </a:r>
          </a:p>
          <a:p>
            <a:r>
              <a:rPr lang="en-US" sz="1200" dirty="0">
                <a:latin typeface="Arial" panose="020B0604020202020204" pitchFamily="34" charset="0"/>
                <a:cs typeface="Arial" panose="020B0604020202020204" pitchFamily="34" charset="0"/>
              </a:rPr>
              <a:t>Total Time Frame: Approximately 12-18 months.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Conclusion</a:t>
            </a:r>
          </a:p>
          <a:p>
            <a:r>
              <a:rPr lang="en-US" sz="1200" dirty="0">
                <a:latin typeface="Arial" panose="020B0604020202020204" pitchFamily="34" charset="0"/>
                <a:cs typeface="Arial" panose="020B0604020202020204" pitchFamily="34" charset="0"/>
              </a:rPr>
              <a:t>Mr. Karthik should assess these factors to determine the project's feasibility. A positive outcome would confirm that the project is achievable with the given resources, budget, and timeframe.</a:t>
            </a:r>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2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9387D0-3334-F589-03A8-5C7988659421}"/>
              </a:ext>
            </a:extLst>
          </p:cNvPr>
          <p:cNvSpPr txBox="1"/>
          <p:nvPr/>
        </p:nvSpPr>
        <p:spPr>
          <a:xfrm>
            <a:off x="255639" y="255639"/>
            <a:ext cx="6744929" cy="452431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4. Mr. Karthik must submit Gap Analysis to Mr. Henry to </a:t>
            </a:r>
            <a:r>
              <a:rPr lang="en-US" sz="1200" dirty="0" err="1">
                <a:latin typeface="Arial" panose="020B0604020202020204" pitchFamily="34" charset="0"/>
                <a:cs typeface="Arial" panose="020B0604020202020204" pitchFamily="34" charset="0"/>
              </a:rPr>
              <a:t>convience</a:t>
            </a:r>
            <a:r>
              <a:rPr lang="en-US" sz="1200" dirty="0">
                <a:latin typeface="Arial" panose="020B0604020202020204" pitchFamily="34" charset="0"/>
                <a:cs typeface="Arial" panose="020B0604020202020204" pitchFamily="34" charset="0"/>
              </a:rPr>
              <a:t> to initiate this project. what points( compare AS-IS existing process with TO-BE future Process) to showcase in the GAP Analysis?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Gap Analysis: AS-IS vs. TO-BE</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Procurement</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Long travel, limited choice, higher prices.</a:t>
            </a:r>
          </a:p>
          <a:p>
            <a:r>
              <a:rPr lang="en-US" sz="1200" dirty="0">
                <a:latin typeface="Arial" panose="020B0604020202020204" pitchFamily="34" charset="0"/>
                <a:cs typeface="Arial" panose="020B0604020202020204" pitchFamily="34" charset="0"/>
              </a:rPr>
              <a:t>TO-BE: Online access, wide selection, better pricing.</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Communication</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Indirect, slow feedback.</a:t>
            </a:r>
          </a:p>
          <a:p>
            <a:r>
              <a:rPr lang="en-US" sz="1200" dirty="0">
                <a:latin typeface="Arial" panose="020B0604020202020204" pitchFamily="34" charset="0"/>
                <a:cs typeface="Arial" panose="020B0604020202020204" pitchFamily="34" charset="0"/>
              </a:rPr>
              <a:t>TO-BE: Direct, real-time support.</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Accessibility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Limited access, time-consuming.</a:t>
            </a:r>
          </a:p>
          <a:p>
            <a:r>
              <a:rPr lang="en-US" sz="1200" dirty="0">
                <a:latin typeface="Arial" panose="020B0604020202020204" pitchFamily="34" charset="0"/>
                <a:cs typeface="Arial" panose="020B0604020202020204" pitchFamily="34" charset="0"/>
              </a:rPr>
              <a:t>TO-BE: 24/7 access, direct delivery.</a:t>
            </a:r>
          </a:p>
          <a:p>
            <a:endParaRPr lang="en-US"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4731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683735-D1D6-592F-3363-4CBB684E4B3B}"/>
              </a:ext>
            </a:extLst>
          </p:cNvPr>
          <p:cNvSpPr txBox="1"/>
          <p:nvPr/>
        </p:nvSpPr>
        <p:spPr>
          <a:xfrm>
            <a:off x="226142" y="255639"/>
            <a:ext cx="6853084" cy="4524315"/>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Cost Transparency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Inconsistent pricing, hidden costs.</a:t>
            </a:r>
          </a:p>
          <a:p>
            <a:r>
              <a:rPr lang="en-US" sz="1200" dirty="0">
                <a:latin typeface="Arial" panose="020B0604020202020204" pitchFamily="34" charset="0"/>
                <a:cs typeface="Arial" panose="020B0604020202020204" pitchFamily="34" charset="0"/>
              </a:rPr>
              <a:t>TO-BE: Transparent pricing, bulk discounts.</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Product Quality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Limited, variable quality.</a:t>
            </a:r>
          </a:p>
          <a:p>
            <a:r>
              <a:rPr lang="en-US" sz="1200" dirty="0">
                <a:latin typeface="Arial" panose="020B0604020202020204" pitchFamily="34" charset="0"/>
                <a:cs typeface="Arial" panose="020B0604020202020204" pitchFamily="34" charset="0"/>
              </a:rPr>
              <a:t>TO-BE: High-quality, consistent availability.</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Efficiency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Time-consuming, delays.</a:t>
            </a:r>
          </a:p>
          <a:p>
            <a:r>
              <a:rPr lang="en-US" sz="1200" dirty="0">
                <a:latin typeface="Arial" panose="020B0604020202020204" pitchFamily="34" charset="0"/>
                <a:cs typeface="Arial" panose="020B0604020202020204" pitchFamily="34" charset="0"/>
              </a:rPr>
              <a:t>TO-BE: Streamlined process, improved productivity.</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Scalability</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Limited growth, inconsistent supply.</a:t>
            </a:r>
          </a:p>
          <a:p>
            <a:r>
              <a:rPr lang="en-US" sz="1200" dirty="0">
                <a:latin typeface="Arial" panose="020B0604020202020204" pitchFamily="34" charset="0"/>
                <a:cs typeface="Arial" panose="020B0604020202020204" pitchFamily="34" charset="0"/>
              </a:rPr>
              <a:t>TO-BE: Scalable, growth opportunities.</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Data and Insights</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AS-IS: No data or insights.</a:t>
            </a:r>
          </a:p>
          <a:p>
            <a:r>
              <a:rPr lang="en-US" sz="1200" dirty="0">
                <a:latin typeface="Arial" panose="020B0604020202020204" pitchFamily="34" charset="0"/>
                <a:cs typeface="Arial" panose="020B0604020202020204" pitchFamily="34" charset="0"/>
              </a:rPr>
              <a:t>TO-BE: Data access, insights for decisions.</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3230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5BC7BE-A579-81E7-D85B-E91E11BF92DB}"/>
              </a:ext>
            </a:extLst>
          </p:cNvPr>
          <p:cNvSpPr txBox="1"/>
          <p:nvPr/>
        </p:nvSpPr>
        <p:spPr>
          <a:xfrm>
            <a:off x="186813" y="216310"/>
            <a:ext cx="6676103" cy="3600986"/>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Question 5. list down different Risk factors that may be involved ( BA risks and process/ project risk)</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Risk Factors for the Online Agriculture Store Project</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marL="228600" indent="-228600">
              <a:buAutoNum type="arabicPeriod"/>
            </a:pPr>
            <a:r>
              <a:rPr lang="en-IN" sz="1200" b="1" dirty="0">
                <a:latin typeface="Arial" panose="020B0604020202020204" pitchFamily="34" charset="0"/>
                <a:cs typeface="Arial" panose="020B0604020202020204" pitchFamily="34" charset="0"/>
              </a:rPr>
              <a:t>Business Analyst (BA) Risks</a:t>
            </a:r>
          </a:p>
          <a:p>
            <a:endParaRPr lang="en-IN" sz="1200" b="1" dirty="0">
              <a:latin typeface="Arial" panose="020B0604020202020204" pitchFamily="34" charset="0"/>
              <a:cs typeface="Arial" panose="020B0604020202020204" pitchFamily="34" charset="0"/>
            </a:endParaRP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Requirement Misunderstanding</a:t>
            </a:r>
            <a:r>
              <a:rPr lang="en-IN" sz="1200" dirty="0">
                <a:latin typeface="Arial" panose="020B0604020202020204" pitchFamily="34" charset="0"/>
                <a:cs typeface="Arial" panose="020B0604020202020204" pitchFamily="34" charset="0"/>
              </a:rPr>
              <a:t>: Incomplete or incorrect requirements.</a:t>
            </a:r>
          </a:p>
          <a:p>
            <a:pPr>
              <a:buFont typeface="Arial" panose="020B0604020202020204" pitchFamily="34" charset="0"/>
              <a:buChar char="•"/>
            </a:pPr>
            <a:endParaRPr lang="en-IN"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Scope Creep</a:t>
            </a:r>
            <a:r>
              <a:rPr lang="en-IN" sz="1200" dirty="0">
                <a:latin typeface="Arial" panose="020B0604020202020204" pitchFamily="34" charset="0"/>
                <a:cs typeface="Arial" panose="020B0604020202020204" pitchFamily="34" charset="0"/>
              </a:rPr>
              <a:t>: Uncontrolled changes to project scope.</a:t>
            </a:r>
          </a:p>
          <a:p>
            <a:pPr>
              <a:buFont typeface="Arial" panose="020B0604020202020204" pitchFamily="34" charset="0"/>
              <a:buChar char="•"/>
            </a:pPr>
            <a:endParaRPr lang="en-IN"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Stakeholder Alignment</a:t>
            </a:r>
            <a:r>
              <a:rPr lang="en-IN" sz="1200" dirty="0">
                <a:latin typeface="Arial" panose="020B0604020202020204" pitchFamily="34" charset="0"/>
                <a:cs typeface="Arial" panose="020B0604020202020204" pitchFamily="34" charset="0"/>
              </a:rPr>
              <a:t>: Conflicting stakeholder expectations.</a:t>
            </a:r>
          </a:p>
          <a:p>
            <a:pPr>
              <a:buFont typeface="Arial" panose="020B0604020202020204" pitchFamily="34" charset="0"/>
              <a:buChar char="•"/>
            </a:pPr>
            <a:endParaRPr lang="en-IN"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1200" b="1" dirty="0">
                <a:latin typeface="Arial" panose="020B0604020202020204" pitchFamily="34" charset="0"/>
                <a:cs typeface="Arial" panose="020B0604020202020204" pitchFamily="34" charset="0"/>
              </a:rPr>
              <a:t>Communication Gaps</a:t>
            </a:r>
            <a:r>
              <a:rPr lang="en-IN" sz="1200" dirty="0">
                <a:latin typeface="Arial" panose="020B0604020202020204" pitchFamily="34" charset="0"/>
                <a:cs typeface="Arial" panose="020B0604020202020204" pitchFamily="34" charset="0"/>
              </a:rPr>
              <a:t>: Miscommunication causing confusion.</a:t>
            </a:r>
          </a:p>
          <a:p>
            <a:pPr>
              <a:buFont typeface="Arial" panose="020B0604020202020204" pitchFamily="34" charset="0"/>
              <a:buChar char="•"/>
            </a:pPr>
            <a:endParaRPr lang="en-IN"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IN" sz="1200" dirty="0">
                <a:latin typeface="Arial" panose="020B0604020202020204" pitchFamily="34" charset="0"/>
                <a:cs typeface="Arial" panose="020B0604020202020204" pitchFamily="34" charset="0"/>
              </a:rPr>
              <a:t>Lack of domain knowledge</a:t>
            </a: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6120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D7304-327A-1ACE-7E9F-074AD785204E}"/>
              </a:ext>
            </a:extLst>
          </p:cNvPr>
          <p:cNvSpPr txBox="1"/>
          <p:nvPr/>
        </p:nvSpPr>
        <p:spPr>
          <a:xfrm>
            <a:off x="235974" y="245806"/>
            <a:ext cx="6725265" cy="4154984"/>
          </a:xfrm>
          <a:prstGeom prst="rect">
            <a:avLst/>
          </a:prstGeom>
          <a:noFill/>
        </p:spPr>
        <p:txBody>
          <a:bodyPr wrap="square" rtlCol="0">
            <a:spAutoFit/>
          </a:bodyPr>
          <a:lstStyle/>
          <a:p>
            <a:pPr>
              <a:buNone/>
            </a:pPr>
            <a:r>
              <a:rPr lang="en-US" sz="1200" b="1" dirty="0"/>
              <a:t>2</a:t>
            </a:r>
            <a:r>
              <a:rPr lang="en-US" sz="1200" b="1" dirty="0">
                <a:latin typeface="Arial" panose="020B0604020202020204" pitchFamily="34" charset="0"/>
                <a:cs typeface="Arial" panose="020B0604020202020204" pitchFamily="34" charset="0"/>
              </a:rPr>
              <a:t>. Process/Project Risks :</a:t>
            </a:r>
          </a:p>
          <a:p>
            <a:pPr>
              <a:buNone/>
            </a:pPr>
            <a:endParaRPr lang="en-US" sz="1200" b="1"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Technical Risks</a:t>
            </a:r>
          </a:p>
          <a:p>
            <a:pPr>
              <a:buNone/>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Technology Failures</a:t>
            </a:r>
            <a:r>
              <a:rPr lang="en-US" sz="1200" dirty="0">
                <a:latin typeface="Arial" panose="020B0604020202020204" pitchFamily="34" charset="0"/>
                <a:cs typeface="Arial" panose="020B0604020202020204" pitchFamily="34" charset="0"/>
              </a:rPr>
              <a:t>: Issues with system integration.</a:t>
            </a: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Cybersecurity Threats</a:t>
            </a:r>
            <a:r>
              <a:rPr lang="en-US" sz="1200" dirty="0">
                <a:latin typeface="Arial" panose="020B0604020202020204" pitchFamily="34" charset="0"/>
                <a:cs typeface="Arial" panose="020B0604020202020204" pitchFamily="34" charset="0"/>
              </a:rPr>
              <a:t>: Risk of hacking.</a:t>
            </a:r>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Operational Risks</a:t>
            </a:r>
          </a:p>
          <a:p>
            <a:pPr>
              <a:buNone/>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Infrastructure Issues</a:t>
            </a:r>
            <a:r>
              <a:rPr lang="en-US" sz="1200" dirty="0">
                <a:latin typeface="Arial" panose="020B0604020202020204" pitchFamily="34" charset="0"/>
                <a:cs typeface="Arial" panose="020B0604020202020204" pitchFamily="34" charset="0"/>
              </a:rPr>
              <a:t>: Server/hardware failures.</a:t>
            </a: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Performance Bottlenecks</a:t>
            </a:r>
            <a:r>
              <a:rPr lang="en-US" sz="1200" dirty="0">
                <a:latin typeface="Arial" panose="020B0604020202020204" pitchFamily="34" charset="0"/>
                <a:cs typeface="Arial" panose="020B0604020202020204" pitchFamily="34" charset="0"/>
              </a:rPr>
              <a:t>: System slowdown under load.</a:t>
            </a:r>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Financial Risks</a:t>
            </a:r>
          </a:p>
          <a:p>
            <a:pPr>
              <a:buNone/>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Budget Overruns</a:t>
            </a:r>
            <a:r>
              <a:rPr lang="en-US" sz="1200" dirty="0">
                <a:latin typeface="Arial" panose="020B0604020202020204" pitchFamily="34" charset="0"/>
                <a:cs typeface="Arial" panose="020B0604020202020204" pitchFamily="34" charset="0"/>
              </a:rPr>
              <a:t>: Costs exceed planned budget.</a:t>
            </a: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Funding Shortfalls</a:t>
            </a:r>
            <a:r>
              <a:rPr lang="en-US" sz="1200" dirty="0">
                <a:latin typeface="Arial" panose="020B0604020202020204" pitchFamily="34" charset="0"/>
                <a:cs typeface="Arial" panose="020B0604020202020204" pitchFamily="34" charset="0"/>
              </a:rPr>
              <a:t>: Lack of funds affecting progress.</a:t>
            </a:r>
          </a:p>
          <a:p>
            <a:pPr>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Timeline Risks</a:t>
            </a:r>
          </a:p>
          <a:p>
            <a:pPr>
              <a:buNone/>
            </a:pPr>
            <a:endParaRPr 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Delays</a:t>
            </a:r>
            <a:r>
              <a:rPr lang="en-US" sz="1200" dirty="0">
                <a:latin typeface="Arial" panose="020B0604020202020204" pitchFamily="34" charset="0"/>
                <a:cs typeface="Arial" panose="020B0604020202020204" pitchFamily="34" charset="0"/>
              </a:rPr>
              <a:t>: Project not meeting deadlines.</a:t>
            </a:r>
          </a:p>
          <a:p>
            <a:pPr>
              <a:buFont typeface="Arial" panose="020B0604020202020204" pitchFamily="34" charset="0"/>
              <a:buChar char="•"/>
            </a:pPr>
            <a:r>
              <a:rPr lang="en-US" sz="1200" b="1" dirty="0">
                <a:latin typeface="Arial" panose="020B0604020202020204" pitchFamily="34" charset="0"/>
                <a:cs typeface="Arial" panose="020B0604020202020204" pitchFamily="34" charset="0"/>
              </a:rPr>
              <a:t>Resource Allocation</a:t>
            </a:r>
            <a:r>
              <a:rPr lang="en-US" sz="1200" dirty="0">
                <a:latin typeface="Arial" panose="020B0604020202020204" pitchFamily="34" charset="0"/>
                <a:cs typeface="Arial" panose="020B0604020202020204" pitchFamily="34" charset="0"/>
              </a:rPr>
              <a:t>: Poor use of team/resources causing delays.</a:t>
            </a: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46212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7582</TotalTime>
  <Words>3146</Words>
  <Application>Microsoft Office PowerPoint</Application>
  <PresentationFormat>On-screen Show (4:3)</PresentationFormat>
  <Paragraphs>668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Trebuchet MS</vt:lpstr>
      <vt:lpstr>Wingdings 3</vt:lpstr>
      <vt:lpstr>Facet</vt:lpstr>
      <vt:lpstr>Capstone Project 1-  Part 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Pranik Nikose</dc:creator>
  <cp:lastModifiedBy>Pranik Nikose</cp:lastModifiedBy>
  <cp:revision>2</cp:revision>
  <dcterms:created xsi:type="dcterms:W3CDTF">2024-08-17T15:10:05Z</dcterms:created>
  <dcterms:modified xsi:type="dcterms:W3CDTF">2025-05-31T21:29:35Z</dcterms:modified>
</cp:coreProperties>
</file>