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68" d="100"/>
          <a:sy n="68" d="100"/>
        </p:scale>
        <p:origin x="616"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96E1014-86C2-4752-853B-E64ECBF02438}" type="datetimeFigureOut">
              <a:rPr lang="en-US" smtClean="0"/>
              <a:t>7/25/2025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EEFB53-7B03-4821-B3F7-482E9891C7C0}" type="slidenum">
              <a:rPr lang="en-US" smtClean="0"/>
              <a:t>‹#›</a:t>
            </a:fld>
            <a:endParaRPr lang="en-US"/>
          </a:p>
        </p:txBody>
      </p:sp>
    </p:spTree>
    <p:extLst>
      <p:ext uri="{BB962C8B-B14F-4D97-AF65-F5344CB8AC3E}">
        <p14:creationId xmlns:p14="http://schemas.microsoft.com/office/powerpoint/2010/main" val="14558407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96E1014-86C2-4752-853B-E64ECBF02438}" type="datetimeFigureOut">
              <a:rPr lang="en-US" smtClean="0"/>
              <a:t>7/25/2025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EEFB53-7B03-4821-B3F7-482E9891C7C0}" type="slidenum">
              <a:rPr lang="en-US" smtClean="0"/>
              <a:t>‹#›</a:t>
            </a:fld>
            <a:endParaRPr lang="en-US"/>
          </a:p>
        </p:txBody>
      </p:sp>
    </p:spTree>
    <p:extLst>
      <p:ext uri="{BB962C8B-B14F-4D97-AF65-F5344CB8AC3E}">
        <p14:creationId xmlns:p14="http://schemas.microsoft.com/office/powerpoint/2010/main" val="22041234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96E1014-86C2-4752-853B-E64ECBF02438}" type="datetimeFigureOut">
              <a:rPr lang="en-US" smtClean="0"/>
              <a:t>7/25/2025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EEFB53-7B03-4821-B3F7-482E9891C7C0}" type="slidenum">
              <a:rPr lang="en-US" smtClean="0"/>
              <a:t>‹#›</a:t>
            </a:fld>
            <a:endParaRPr lang="en-US"/>
          </a:p>
        </p:txBody>
      </p:sp>
    </p:spTree>
    <p:extLst>
      <p:ext uri="{BB962C8B-B14F-4D97-AF65-F5344CB8AC3E}">
        <p14:creationId xmlns:p14="http://schemas.microsoft.com/office/powerpoint/2010/main" val="27224127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96E1014-86C2-4752-853B-E64ECBF02438}" type="datetimeFigureOut">
              <a:rPr lang="en-US" smtClean="0"/>
              <a:t>7/25/2025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EEFB53-7B03-4821-B3F7-482E9891C7C0}" type="slidenum">
              <a:rPr lang="en-US" smtClean="0"/>
              <a:t>‹#›</a:t>
            </a:fld>
            <a:endParaRPr lang="en-US"/>
          </a:p>
        </p:txBody>
      </p:sp>
    </p:spTree>
    <p:extLst>
      <p:ext uri="{BB962C8B-B14F-4D97-AF65-F5344CB8AC3E}">
        <p14:creationId xmlns:p14="http://schemas.microsoft.com/office/powerpoint/2010/main" val="320513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96E1014-86C2-4752-853B-E64ECBF02438}" type="datetimeFigureOut">
              <a:rPr lang="en-US" smtClean="0"/>
              <a:t>7/25/2025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EEFB53-7B03-4821-B3F7-482E9891C7C0}" type="slidenum">
              <a:rPr lang="en-US" smtClean="0"/>
              <a:t>‹#›</a:t>
            </a:fld>
            <a:endParaRPr lang="en-US"/>
          </a:p>
        </p:txBody>
      </p:sp>
    </p:spTree>
    <p:extLst>
      <p:ext uri="{BB962C8B-B14F-4D97-AF65-F5344CB8AC3E}">
        <p14:creationId xmlns:p14="http://schemas.microsoft.com/office/powerpoint/2010/main" val="26780407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96E1014-86C2-4752-853B-E64ECBF02438}" type="datetimeFigureOut">
              <a:rPr lang="en-US" smtClean="0"/>
              <a:t>7/25/2025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EEFB53-7B03-4821-B3F7-482E9891C7C0}" type="slidenum">
              <a:rPr lang="en-US" smtClean="0"/>
              <a:t>‹#›</a:t>
            </a:fld>
            <a:endParaRPr lang="en-US"/>
          </a:p>
        </p:txBody>
      </p:sp>
    </p:spTree>
    <p:extLst>
      <p:ext uri="{BB962C8B-B14F-4D97-AF65-F5344CB8AC3E}">
        <p14:creationId xmlns:p14="http://schemas.microsoft.com/office/powerpoint/2010/main" val="10957378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96E1014-86C2-4752-853B-E64ECBF02438}" type="datetimeFigureOut">
              <a:rPr lang="en-US" smtClean="0"/>
              <a:t>7/25/2025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AEEFB53-7B03-4821-B3F7-482E9891C7C0}" type="slidenum">
              <a:rPr lang="en-US" smtClean="0"/>
              <a:t>‹#›</a:t>
            </a:fld>
            <a:endParaRPr lang="en-US"/>
          </a:p>
        </p:txBody>
      </p:sp>
    </p:spTree>
    <p:extLst>
      <p:ext uri="{BB962C8B-B14F-4D97-AF65-F5344CB8AC3E}">
        <p14:creationId xmlns:p14="http://schemas.microsoft.com/office/powerpoint/2010/main" val="27597055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96E1014-86C2-4752-853B-E64ECBF02438}" type="datetimeFigureOut">
              <a:rPr lang="en-US" smtClean="0"/>
              <a:t>7/25/2025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AEEFB53-7B03-4821-B3F7-482E9891C7C0}" type="slidenum">
              <a:rPr lang="en-US" smtClean="0"/>
              <a:t>‹#›</a:t>
            </a:fld>
            <a:endParaRPr lang="en-US"/>
          </a:p>
        </p:txBody>
      </p:sp>
    </p:spTree>
    <p:extLst>
      <p:ext uri="{BB962C8B-B14F-4D97-AF65-F5344CB8AC3E}">
        <p14:creationId xmlns:p14="http://schemas.microsoft.com/office/powerpoint/2010/main" val="26138698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96E1014-86C2-4752-853B-E64ECBF02438}" type="datetimeFigureOut">
              <a:rPr lang="en-US" smtClean="0"/>
              <a:t>7/25/2025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AEEFB53-7B03-4821-B3F7-482E9891C7C0}" type="slidenum">
              <a:rPr lang="en-US" smtClean="0"/>
              <a:t>‹#›</a:t>
            </a:fld>
            <a:endParaRPr lang="en-US"/>
          </a:p>
        </p:txBody>
      </p:sp>
    </p:spTree>
    <p:extLst>
      <p:ext uri="{BB962C8B-B14F-4D97-AF65-F5344CB8AC3E}">
        <p14:creationId xmlns:p14="http://schemas.microsoft.com/office/powerpoint/2010/main" val="42605146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96E1014-86C2-4752-853B-E64ECBF02438}" type="datetimeFigureOut">
              <a:rPr lang="en-US" smtClean="0"/>
              <a:t>7/25/2025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EEFB53-7B03-4821-B3F7-482E9891C7C0}" type="slidenum">
              <a:rPr lang="en-US" smtClean="0"/>
              <a:t>‹#›</a:t>
            </a:fld>
            <a:endParaRPr lang="en-US"/>
          </a:p>
        </p:txBody>
      </p:sp>
    </p:spTree>
    <p:extLst>
      <p:ext uri="{BB962C8B-B14F-4D97-AF65-F5344CB8AC3E}">
        <p14:creationId xmlns:p14="http://schemas.microsoft.com/office/powerpoint/2010/main" val="4306159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96E1014-86C2-4752-853B-E64ECBF02438}" type="datetimeFigureOut">
              <a:rPr lang="en-US" smtClean="0"/>
              <a:t>7/25/2025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EEFB53-7B03-4821-B3F7-482E9891C7C0}" type="slidenum">
              <a:rPr lang="en-US" smtClean="0"/>
              <a:t>‹#›</a:t>
            </a:fld>
            <a:endParaRPr lang="en-US"/>
          </a:p>
        </p:txBody>
      </p:sp>
    </p:spTree>
    <p:extLst>
      <p:ext uri="{BB962C8B-B14F-4D97-AF65-F5344CB8AC3E}">
        <p14:creationId xmlns:p14="http://schemas.microsoft.com/office/powerpoint/2010/main" val="17934803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6E1014-86C2-4752-853B-E64ECBF02438}" type="datetimeFigureOut">
              <a:rPr lang="en-US" smtClean="0"/>
              <a:t>7/25/2025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EEFB53-7B03-4821-B3F7-482E9891C7C0}" type="slidenum">
              <a:rPr lang="en-US" smtClean="0"/>
              <a:t>‹#›</a:t>
            </a:fld>
            <a:endParaRPr lang="en-US"/>
          </a:p>
        </p:txBody>
      </p:sp>
    </p:spTree>
    <p:extLst>
      <p:ext uri="{BB962C8B-B14F-4D97-AF65-F5344CB8AC3E}">
        <p14:creationId xmlns:p14="http://schemas.microsoft.com/office/powerpoint/2010/main" val="25898840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67439" y="716437"/>
            <a:ext cx="9144000" cy="2387600"/>
          </a:xfrm>
        </p:spPr>
        <p:txBody>
          <a:bodyPr/>
          <a:lstStyle/>
          <a:p>
            <a:r>
              <a:rPr lang="en-US" dirty="0" smtClean="0"/>
              <a:t>CRM Salesforce for Banking</a:t>
            </a:r>
            <a:endParaRPr lang="en-US" dirty="0"/>
          </a:p>
        </p:txBody>
      </p:sp>
      <p:sp>
        <p:nvSpPr>
          <p:cNvPr id="3" name="Subtitle 2"/>
          <p:cNvSpPr>
            <a:spLocks noGrp="1"/>
          </p:cNvSpPr>
          <p:nvPr>
            <p:ph type="subTitle" idx="1"/>
          </p:nvPr>
        </p:nvSpPr>
        <p:spPr>
          <a:xfrm>
            <a:off x="6598763" y="4752108"/>
            <a:ext cx="5740924" cy="1655762"/>
          </a:xfrm>
        </p:spPr>
        <p:txBody>
          <a:bodyPr>
            <a:normAutofit/>
          </a:bodyPr>
          <a:lstStyle/>
          <a:p>
            <a:pPr algn="l"/>
            <a:r>
              <a:rPr lang="en-US" dirty="0" smtClean="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Prepared by :</a:t>
            </a:r>
            <a:r>
              <a:rPr lang="en-US" dirty="0" err="1" smtClean="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Lolabhattu</a:t>
            </a:r>
            <a:r>
              <a:rPr lang="en-US" dirty="0" smtClean="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 Surya Likhitha</a:t>
            </a:r>
          </a:p>
          <a:p>
            <a:pPr algn="l"/>
            <a:r>
              <a:rPr lang="en-US" dirty="0" smtClean="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     Date        : 25/07/2025 </a:t>
            </a:r>
            <a:endParaRPr lang="en-US" dirty="0" smtClean="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245748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Situation</a:t>
            </a:r>
            <a:endParaRPr lang="en-US" dirty="0"/>
          </a:p>
        </p:txBody>
      </p:sp>
      <p:sp>
        <p:nvSpPr>
          <p:cNvPr id="3" name="Content Placeholder 2"/>
          <p:cNvSpPr>
            <a:spLocks noGrp="1"/>
          </p:cNvSpPr>
          <p:nvPr>
            <p:ph idx="1"/>
          </p:nvPr>
        </p:nvSpPr>
        <p:spPr/>
        <p:txBody>
          <a:bodyPr>
            <a:normAutofit/>
          </a:bodyPr>
          <a:lstStyle/>
          <a:p>
            <a:pPr marL="0" indent="0">
              <a:buNone/>
            </a:pPr>
            <a:r>
              <a:rPr lang="en-US" dirty="0"/>
              <a:t/>
            </a:r>
            <a:br>
              <a:rPr lang="en-US" dirty="0"/>
            </a:br>
            <a:endParaRPr lang="en-US" dirty="0"/>
          </a:p>
          <a:p>
            <a:pPr marL="0" indent="0">
              <a:buNone/>
            </a:pPr>
            <a:r>
              <a:rPr lang="en-US" dirty="0"/>
              <a:t>In the current banking workflow, Relationship Managers (RMs) are assigned specific customer portfolios and are expected to maintain regular contact with these customers to ensure service satisfaction and to generate business leads (e.g., Savings Account or Current Account references). Most of this process is handled manually or using disconnected systems with limited visibility or tracking.</a:t>
            </a:r>
          </a:p>
          <a:p>
            <a:pPr marL="0" indent="0">
              <a:buNone/>
            </a:pPr>
            <a:r>
              <a:rPr lang="en-US" dirty="0" smtClean="0"/>
              <a:t/>
            </a:r>
            <a:br>
              <a:rPr lang="en-US" dirty="0" smtClean="0"/>
            </a:br>
            <a:endParaRPr lang="en-US" dirty="0"/>
          </a:p>
        </p:txBody>
      </p:sp>
    </p:spTree>
    <p:extLst>
      <p:ext uri="{BB962C8B-B14F-4D97-AF65-F5344CB8AC3E}">
        <p14:creationId xmlns:p14="http://schemas.microsoft.com/office/powerpoint/2010/main" val="31962324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a:t>
            </a:r>
            <a:endParaRPr lang="en-US" dirty="0"/>
          </a:p>
        </p:txBody>
      </p:sp>
      <p:sp>
        <p:nvSpPr>
          <p:cNvPr id="3" name="Content Placeholder 2"/>
          <p:cNvSpPr>
            <a:spLocks noGrp="1"/>
          </p:cNvSpPr>
          <p:nvPr>
            <p:ph idx="1"/>
          </p:nvPr>
        </p:nvSpPr>
        <p:spPr>
          <a:xfrm>
            <a:off x="838200" y="1825625"/>
            <a:ext cx="10515600" cy="4707150"/>
          </a:xfrm>
        </p:spPr>
        <p:txBody>
          <a:bodyPr>
            <a:normAutofit/>
          </a:bodyPr>
          <a:lstStyle/>
          <a:p>
            <a:r>
              <a:rPr lang="en-US" dirty="0" smtClean="0"/>
              <a:t>No </a:t>
            </a:r>
            <a:r>
              <a:rPr lang="en-US" dirty="0"/>
              <a:t>centralized platform to view, manage, and update customer portfolios</a:t>
            </a:r>
          </a:p>
          <a:p>
            <a:r>
              <a:rPr lang="en-US" dirty="0" smtClean="0"/>
              <a:t>Customer </a:t>
            </a:r>
            <a:r>
              <a:rPr lang="en-US" dirty="0"/>
              <a:t>interactions (calls and remarks) are often not tracked systematically</a:t>
            </a:r>
          </a:p>
          <a:p>
            <a:r>
              <a:rPr lang="en-US" dirty="0" smtClean="0"/>
              <a:t>Missed </a:t>
            </a:r>
            <a:r>
              <a:rPr lang="en-US" dirty="0"/>
              <a:t>follow-ups due to lack of alerts or structured workflows</a:t>
            </a:r>
          </a:p>
          <a:p>
            <a:r>
              <a:rPr lang="en-US" dirty="0" smtClean="0"/>
              <a:t>Difficulty </a:t>
            </a:r>
            <a:r>
              <a:rPr lang="en-US" dirty="0"/>
              <a:t>in measuring RM performance and customer engagement levels</a:t>
            </a:r>
          </a:p>
          <a:p>
            <a:r>
              <a:rPr lang="en-US" dirty="0" smtClean="0"/>
              <a:t>Inefficient </a:t>
            </a:r>
            <a:r>
              <a:rPr lang="en-US" dirty="0"/>
              <a:t>process leading to missed cross-selling opportunities</a:t>
            </a:r>
          </a:p>
          <a:p>
            <a:pPr marL="0" indent="0">
              <a:buNone/>
            </a:pPr>
            <a:r>
              <a:rPr lang="en-US" dirty="0" smtClean="0"/>
              <a:t/>
            </a:r>
            <a:br>
              <a:rPr lang="en-US" dirty="0" smtClean="0"/>
            </a:br>
            <a:endParaRPr lang="en-US" dirty="0"/>
          </a:p>
        </p:txBody>
      </p:sp>
    </p:spTree>
    <p:extLst>
      <p:ext uri="{BB962C8B-B14F-4D97-AF65-F5344CB8AC3E}">
        <p14:creationId xmlns:p14="http://schemas.microsoft.com/office/powerpoint/2010/main" val="9429863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Opportunity</a:t>
            </a:r>
            <a:endParaRPr lang="en-US" dirty="0"/>
          </a:p>
        </p:txBody>
      </p:sp>
      <p:sp>
        <p:nvSpPr>
          <p:cNvPr id="3" name="Content Placeholder 2"/>
          <p:cNvSpPr>
            <a:spLocks noGrp="1"/>
          </p:cNvSpPr>
          <p:nvPr>
            <p:ph idx="1"/>
          </p:nvPr>
        </p:nvSpPr>
        <p:spPr/>
        <p:txBody>
          <a:bodyPr>
            <a:normAutofit fontScale="92500"/>
          </a:bodyPr>
          <a:lstStyle/>
          <a:p>
            <a:endParaRPr lang="en-US" dirty="0"/>
          </a:p>
          <a:p>
            <a:r>
              <a:rPr lang="en-US" dirty="0" smtClean="0"/>
              <a:t>Implementing </a:t>
            </a:r>
            <a:r>
              <a:rPr lang="en-US" dirty="0"/>
              <a:t>CRM Salesforce offers a digital platform to manage RM portfolios</a:t>
            </a:r>
          </a:p>
          <a:p>
            <a:r>
              <a:rPr lang="en-US" dirty="0" smtClean="0"/>
              <a:t>Enables </a:t>
            </a:r>
            <a:r>
              <a:rPr lang="en-US" dirty="0"/>
              <a:t>RMs to log calls, update remarks, and track SA/CA references in real-time</a:t>
            </a:r>
          </a:p>
          <a:p>
            <a:r>
              <a:rPr lang="en-US" dirty="0" smtClean="0"/>
              <a:t>Provides </a:t>
            </a:r>
            <a:r>
              <a:rPr lang="en-US" dirty="0"/>
              <a:t>management with dashboards to monitor activities and performance</a:t>
            </a:r>
          </a:p>
          <a:p>
            <a:r>
              <a:rPr lang="en-US" dirty="0" smtClean="0"/>
              <a:t>Enhances </a:t>
            </a:r>
            <a:r>
              <a:rPr lang="en-US" dirty="0"/>
              <a:t>customer satisfaction through timely, well-documented service</a:t>
            </a:r>
          </a:p>
          <a:p>
            <a:r>
              <a:rPr lang="en-US" dirty="0" smtClean="0"/>
              <a:t>Improves </a:t>
            </a:r>
            <a:r>
              <a:rPr lang="en-US" dirty="0"/>
              <a:t>lead conversion rates and overall operational </a:t>
            </a:r>
            <a:r>
              <a:rPr lang="en-US" dirty="0" smtClean="0"/>
              <a:t>efficiency</a:t>
            </a:r>
            <a:br>
              <a:rPr lang="en-US" dirty="0" smtClean="0"/>
            </a:br>
            <a:endParaRPr lang="en-US" dirty="0"/>
          </a:p>
        </p:txBody>
      </p:sp>
    </p:spTree>
    <p:extLst>
      <p:ext uri="{BB962C8B-B14F-4D97-AF65-F5344CB8AC3E}">
        <p14:creationId xmlns:p14="http://schemas.microsoft.com/office/powerpoint/2010/main" val="8750296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panose="020B0604020202020204" pitchFamily="34" charset="0"/>
                <a:cs typeface="Arial" panose="020B0604020202020204" pitchFamily="34" charset="0"/>
              </a:rPr>
              <a:t>Purpose Statement (Goals)</a:t>
            </a:r>
            <a:endParaRPr lang="en-US" dirty="0"/>
          </a:p>
        </p:txBody>
      </p:sp>
      <p:sp>
        <p:nvSpPr>
          <p:cNvPr id="3" name="Content Placeholder 2"/>
          <p:cNvSpPr>
            <a:spLocks noGrp="1"/>
          </p:cNvSpPr>
          <p:nvPr>
            <p:ph idx="1"/>
          </p:nvPr>
        </p:nvSpPr>
        <p:spPr/>
        <p:txBody>
          <a:bodyPr/>
          <a:lstStyle/>
          <a:p>
            <a:r>
              <a:rPr lang="en-US" dirty="0"/>
              <a:t>To implement a CRM solution (Salesforce) that enables RMs to:</a:t>
            </a:r>
          </a:p>
          <a:p>
            <a:r>
              <a:rPr lang="en-US" dirty="0" smtClean="0"/>
              <a:t>View </a:t>
            </a:r>
            <a:r>
              <a:rPr lang="en-US" dirty="0"/>
              <a:t>and manage their customer portfolio</a:t>
            </a:r>
          </a:p>
          <a:p>
            <a:r>
              <a:rPr lang="en-US" dirty="0" smtClean="0"/>
              <a:t>Record </a:t>
            </a:r>
            <a:r>
              <a:rPr lang="en-US" dirty="0"/>
              <a:t>service requests</a:t>
            </a:r>
          </a:p>
          <a:p>
            <a:r>
              <a:rPr lang="en-US" dirty="0" smtClean="0"/>
              <a:t>Track </a:t>
            </a:r>
            <a:r>
              <a:rPr lang="en-US" dirty="0"/>
              <a:t>call outcomes and references for SA/CA</a:t>
            </a:r>
          </a:p>
          <a:p>
            <a:r>
              <a:rPr lang="en-US" dirty="0" smtClean="0"/>
              <a:t>Improve </a:t>
            </a:r>
            <a:r>
              <a:rPr lang="en-US" dirty="0"/>
              <a:t>customer satisfaction and internal </a:t>
            </a:r>
            <a:r>
              <a:rPr lang="en-US" dirty="0" smtClean="0"/>
              <a:t>reporting</a:t>
            </a:r>
            <a:br>
              <a:rPr lang="en-US" dirty="0" smtClean="0"/>
            </a:br>
            <a:endParaRPr lang="en-US" dirty="0"/>
          </a:p>
        </p:txBody>
      </p:sp>
    </p:spTree>
    <p:extLst>
      <p:ext uri="{BB962C8B-B14F-4D97-AF65-F5344CB8AC3E}">
        <p14:creationId xmlns:p14="http://schemas.microsoft.com/office/powerpoint/2010/main" val="382978006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TotalTime>
  <Words>225</Words>
  <Application>Microsoft Office PowerPoint</Application>
  <PresentationFormat>Widescreen</PresentationFormat>
  <Paragraphs>27</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CRM Salesforce for Banking</vt:lpstr>
      <vt:lpstr>Situation</vt:lpstr>
      <vt:lpstr>Problem</vt:lpstr>
      <vt:lpstr>Opportunity</vt:lpstr>
      <vt:lpstr>Purpose Statement (Goals)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Likhitha</dc:creator>
  <cp:lastModifiedBy>Likhitha</cp:lastModifiedBy>
  <cp:revision>6</cp:revision>
  <dcterms:created xsi:type="dcterms:W3CDTF">2025-07-24T18:47:32Z</dcterms:created>
  <dcterms:modified xsi:type="dcterms:W3CDTF">2025-07-24T19:07:01Z</dcterms:modified>
</cp:coreProperties>
</file>