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5" r:id="rId10"/>
    <p:sldId id="279" r:id="rId11"/>
    <p:sldId id="264" r:id="rId12"/>
    <p:sldId id="268" r:id="rId13"/>
    <p:sldId id="269" r:id="rId14"/>
    <p:sldId id="270" r:id="rId15"/>
    <p:sldId id="272" r:id="rId16"/>
    <p:sldId id="273" r:id="rId17"/>
    <p:sldId id="266" r:id="rId18"/>
    <p:sldId id="267" r:id="rId19"/>
    <p:sldId id="274" r:id="rId20"/>
    <p:sldId id="275" r:id="rId21"/>
    <p:sldId id="276" r:id="rId22"/>
    <p:sldId id="277" r:id="rId23"/>
    <p:sldId id="278" r:id="rId2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D6A0B33-89D2-464B-9FB4-2C13F4D67ADE}" v="1" dt="2025-08-13T17:33:04.63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878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8/13/2025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8/13/2025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8/13/2025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8/13/2025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8/13/2025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8/13/2025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8/13/2025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8/13/2025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8/13/2025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8/13/2025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8/13/2025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8/13/2025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60874D-CE5F-5512-A915-C0BB2DB4BCC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15128" y="1356852"/>
            <a:ext cx="8361229" cy="2458064"/>
          </a:xfrm>
        </p:spPr>
        <p:txBody>
          <a:bodyPr/>
          <a:lstStyle/>
          <a:p>
            <a:pPr algn="l"/>
            <a:r>
              <a:rPr lang="en-IN" sz="4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Project</a:t>
            </a:r>
            <a:r>
              <a:rPr lang="en-IN" b="1" dirty="0"/>
              <a:t> </a:t>
            </a:r>
            <a:r>
              <a:rPr lang="en-IN" sz="4000" b="1" dirty="0"/>
              <a:t>Title:</a:t>
            </a:r>
            <a:br>
              <a:rPr lang="en-IN" sz="4000" dirty="0"/>
            </a:br>
            <a:r>
              <a:rPr lang="en-IN" sz="3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Patient Appointment Tracking</a:t>
            </a:r>
            <a:br>
              <a:rPr lang="en-IN" sz="3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en-IN" sz="3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Application (PAT)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09BF649-FBA6-384B-6E7A-73A16AECCD8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20646" y="3956279"/>
            <a:ext cx="8858864" cy="1274482"/>
          </a:xfrm>
        </p:spPr>
        <p:txBody>
          <a:bodyPr>
            <a:normAutofit/>
          </a:bodyPr>
          <a:lstStyle/>
          <a:p>
            <a:pPr algn="l"/>
            <a:r>
              <a:rPr lang="en-IN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Prepared By: Yash Patil </a:t>
            </a:r>
          </a:p>
          <a:p>
            <a:endParaRPr lang="en-IN" sz="16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IN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                                                                                                                                     Model Used :Waterfall Model</a:t>
            </a:r>
          </a:p>
          <a:p>
            <a:r>
              <a:rPr lang="en-IN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                                                                                                                Date – 14/8/2025</a:t>
            </a:r>
          </a:p>
        </p:txBody>
      </p:sp>
    </p:spTree>
    <p:extLst>
      <p:ext uri="{BB962C8B-B14F-4D97-AF65-F5344CB8AC3E}">
        <p14:creationId xmlns:p14="http://schemas.microsoft.com/office/powerpoint/2010/main" val="274499706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CD97D9-1DC0-6907-1D76-196D9C1381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506361"/>
            <a:ext cx="9601200" cy="484239"/>
          </a:xfrm>
        </p:spPr>
        <p:txBody>
          <a:bodyPr>
            <a:normAutofit/>
          </a:bodyPr>
          <a:lstStyle/>
          <a:p>
            <a:r>
              <a:rPr lang="en-IN" sz="2000" dirty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Patient Appointment Registration</a:t>
            </a:r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A8529519-FC0B-7841-DA05-1BDBCCC84E9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438525" y="1464469"/>
            <a:ext cx="5467350" cy="4324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997612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A481E7-3D69-5755-B890-B520DD2276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255639"/>
            <a:ext cx="9601200" cy="6459793"/>
          </a:xfrm>
        </p:spPr>
        <p:txBody>
          <a:bodyPr>
            <a:normAutofit/>
          </a:bodyPr>
          <a:lstStyle/>
          <a:p>
            <a:r>
              <a:rPr lang="en-IN" sz="1600" b="1" dirty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Patient Appointment Registration</a:t>
            </a:r>
          </a:p>
          <a:p>
            <a:pPr marL="0" indent="0">
              <a:buNone/>
            </a:pPr>
            <a:endParaRPr lang="en-IN" sz="16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en-IN" sz="12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en-IN" sz="12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2F878B6-2A1B-9A65-AA13-D674755177C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28399" y="1358694"/>
            <a:ext cx="6146544" cy="48847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926941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084BDC-4CC6-623B-A390-BDE62B38E1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226142"/>
            <a:ext cx="9601200" cy="6400800"/>
          </a:xfrm>
        </p:spPr>
        <p:txBody>
          <a:bodyPr>
            <a:normAutofit/>
          </a:bodyPr>
          <a:lstStyle/>
          <a:p>
            <a:r>
              <a:rPr lang="en-IN" sz="1600" b="1" dirty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Patient’s Appointments Booking</a:t>
            </a:r>
          </a:p>
          <a:p>
            <a:pPr marL="0" indent="0">
              <a:buNone/>
            </a:pPr>
            <a:endParaRPr lang="en-IN" sz="16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en-IN" sz="12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29CD47F-33FC-CCF9-9D87-CECFA96F64D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05150" y="1123950"/>
            <a:ext cx="5981700" cy="4610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762263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C879DA-DB62-6BB5-35C3-275B75C99B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294968"/>
            <a:ext cx="9601200" cy="6351638"/>
          </a:xfrm>
        </p:spPr>
        <p:txBody>
          <a:bodyPr/>
          <a:lstStyle/>
          <a:p>
            <a:r>
              <a:rPr lang="en-IN" sz="1600" b="1" dirty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Appointment Feedback Form</a:t>
            </a:r>
          </a:p>
          <a:p>
            <a:pPr marL="0" indent="0">
              <a:buNone/>
            </a:pPr>
            <a:endParaRPr lang="en-IN" dirty="0"/>
          </a:p>
          <a:p>
            <a:pPr marL="0" indent="0">
              <a:buNone/>
            </a:pPr>
            <a:endParaRPr lang="en-IN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0695BF8-19D1-BE17-880D-3C39E4A99B4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90950" y="1128712"/>
            <a:ext cx="4610100" cy="46005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3224960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531478-5D67-5DCE-8E29-74E7AE56DD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304800"/>
          </a:xfrm>
        </p:spPr>
        <p:txBody>
          <a:bodyPr>
            <a:normAutofit fontScale="90000"/>
          </a:bodyPr>
          <a:lstStyle/>
          <a:p>
            <a:r>
              <a:rPr lang="en-IN" sz="2000" b="1" dirty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Methods/Approach – Aligned with waterfall Phase:</a:t>
            </a:r>
          </a:p>
        </p:txBody>
      </p:sp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B10CE441-BF2C-560A-D20C-FF771FFD793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07826426"/>
              </p:ext>
            </p:extLst>
          </p:nvPr>
        </p:nvGraphicFramePr>
        <p:xfrm>
          <a:off x="1543665" y="1641987"/>
          <a:ext cx="9136026" cy="414921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73110">
                  <a:extLst>
                    <a:ext uri="{9D8B030D-6E8A-4147-A177-3AD203B41FA5}">
                      <a16:colId xmlns:a16="http://schemas.microsoft.com/office/drawing/2014/main" val="2651355325"/>
                    </a:ext>
                  </a:extLst>
                </a:gridCol>
                <a:gridCol w="6862916">
                  <a:extLst>
                    <a:ext uri="{9D8B030D-6E8A-4147-A177-3AD203B41FA5}">
                      <a16:colId xmlns:a16="http://schemas.microsoft.com/office/drawing/2014/main" val="2186124151"/>
                    </a:ext>
                  </a:extLst>
                </a:gridCol>
              </a:tblGrid>
              <a:tr h="829842">
                <a:tc>
                  <a:txBody>
                    <a:bodyPr/>
                    <a:lstStyle/>
                    <a:p>
                      <a:r>
                        <a:rPr lang="en-IN" sz="16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Waterfall Phase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16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Method/Action Taken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41943524"/>
                  </a:ext>
                </a:extLst>
              </a:tr>
              <a:tr h="829842">
                <a:tc>
                  <a:txBody>
                    <a:bodyPr/>
                    <a:lstStyle/>
                    <a:p>
                      <a:r>
                        <a:rPr lang="en-IN" sz="16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Requirement Gathering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16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Establishing a selection committee with stakeholders and defined system requirements.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53394813"/>
                  </a:ext>
                </a:extLst>
              </a:tr>
              <a:tr h="829842">
                <a:tc>
                  <a:txBody>
                    <a:bodyPr/>
                    <a:lstStyle/>
                    <a:p>
                      <a:r>
                        <a:rPr lang="en-IN" sz="16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Design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16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Identified solutions options via RFPs (Request for Proposal),Conducted demonstrations and reviewed platform fit.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38502369"/>
                  </a:ext>
                </a:extLst>
              </a:tr>
              <a:tr h="829842">
                <a:tc>
                  <a:txBody>
                    <a:bodyPr/>
                    <a:lstStyle/>
                    <a:p>
                      <a:r>
                        <a:rPr lang="en-IN" sz="16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Development and Testing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16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Selected and implemented the chosen solution, trained users and tech staff, set up support.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75309013"/>
                  </a:ext>
                </a:extLst>
              </a:tr>
              <a:tr h="829842">
                <a:tc>
                  <a:txBody>
                    <a:bodyPr/>
                    <a:lstStyle/>
                    <a:p>
                      <a:r>
                        <a:rPr lang="en-IN" sz="16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Deployment and Implementation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16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Went live with the digital PAT system on hospital infrastructure with pilot events.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743713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2916158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C9FE56-2149-FE3C-0BC9-400BF4CC85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304800"/>
          </a:xfrm>
        </p:spPr>
        <p:txBody>
          <a:bodyPr>
            <a:normAutofit fontScale="90000"/>
          </a:bodyPr>
          <a:lstStyle/>
          <a:p>
            <a:r>
              <a:rPr lang="en-IN" sz="2000" b="1" dirty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Sample Data Entry Table</a:t>
            </a:r>
          </a:p>
        </p:txBody>
      </p:sp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AB488F37-1567-C7D8-1D64-CD52BC157B6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34249353"/>
              </p:ext>
            </p:extLst>
          </p:nvPr>
        </p:nvGraphicFramePr>
        <p:xfrm>
          <a:off x="1435510" y="2286000"/>
          <a:ext cx="9537290" cy="174817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36390">
                  <a:extLst>
                    <a:ext uri="{9D8B030D-6E8A-4147-A177-3AD203B41FA5}">
                      <a16:colId xmlns:a16="http://schemas.microsoft.com/office/drawing/2014/main" val="3553336907"/>
                    </a:ext>
                  </a:extLst>
                </a:gridCol>
                <a:gridCol w="2400300">
                  <a:extLst>
                    <a:ext uri="{9D8B030D-6E8A-4147-A177-3AD203B41FA5}">
                      <a16:colId xmlns:a16="http://schemas.microsoft.com/office/drawing/2014/main" val="693949032"/>
                    </a:ext>
                  </a:extLst>
                </a:gridCol>
                <a:gridCol w="1978742">
                  <a:extLst>
                    <a:ext uri="{9D8B030D-6E8A-4147-A177-3AD203B41FA5}">
                      <a16:colId xmlns:a16="http://schemas.microsoft.com/office/drawing/2014/main" val="2602823278"/>
                    </a:ext>
                  </a:extLst>
                </a:gridCol>
                <a:gridCol w="2821858">
                  <a:extLst>
                    <a:ext uri="{9D8B030D-6E8A-4147-A177-3AD203B41FA5}">
                      <a16:colId xmlns:a16="http://schemas.microsoft.com/office/drawing/2014/main" val="3884371489"/>
                    </a:ext>
                  </a:extLst>
                </a:gridCol>
              </a:tblGrid>
              <a:tr h="439554">
                <a:tc>
                  <a:txBody>
                    <a:bodyPr/>
                    <a:lstStyle/>
                    <a:p>
                      <a:r>
                        <a:rPr lang="en-IN" sz="16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Doctor’s Name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16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Patient’s Name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16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Specialized dept.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16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Date/Time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00344387"/>
                  </a:ext>
                </a:extLst>
              </a:tr>
              <a:tr h="348114">
                <a:tc>
                  <a:txBody>
                    <a:bodyPr/>
                    <a:lstStyle/>
                    <a:p>
                      <a:r>
                        <a:rPr lang="en-IN" sz="16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Raj Sharma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16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Anil Verma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16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Cardiologist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16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22/7/25 (3pm-4pm)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3016490"/>
                  </a:ext>
                </a:extLst>
              </a:tr>
              <a:tr h="348114">
                <a:tc>
                  <a:txBody>
                    <a:bodyPr/>
                    <a:lstStyle/>
                    <a:p>
                      <a:r>
                        <a:rPr lang="en-IN" sz="16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Aman Singh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16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Madhavi Sinha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16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Dental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16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13/8/25(4pm-5pm)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19329835"/>
                  </a:ext>
                </a:extLst>
              </a:tr>
              <a:tr h="612392">
                <a:tc>
                  <a:txBody>
                    <a:bodyPr/>
                    <a:lstStyle/>
                    <a:p>
                      <a:r>
                        <a:rPr lang="en-IN" sz="16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Rakesh Kumar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16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Arjun Patel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16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Dermatology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16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15/8/25 (10am-11am)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0035736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7971241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BDD5D9-5956-404C-C92E-756C7679CE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304800"/>
          </a:xfrm>
        </p:spPr>
        <p:txBody>
          <a:bodyPr>
            <a:normAutofit fontScale="90000"/>
          </a:bodyPr>
          <a:lstStyle/>
          <a:p>
            <a:r>
              <a:rPr lang="en-IN" sz="2000" b="1" dirty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Resources: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06859F-B3B7-4997-44C3-F36CA50EF6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140542"/>
            <a:ext cx="9601200" cy="4726858"/>
          </a:xfrm>
        </p:spPr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en-US" sz="16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1. People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Project Team Members:</a:t>
            </a:r>
            <a:endParaRPr lang="en-US" sz="1600" i="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1600" i="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Doctors (Specialized Dept)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1600" i="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Hospital Staff Members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1600" i="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IT Support Team (Internal Tech Staff)</a:t>
            </a:r>
          </a:p>
          <a:p>
            <a:pPr marL="457200" lvl="1" indent="0">
              <a:buNone/>
            </a:pPr>
            <a:endParaRPr lang="en-US" sz="1600" i="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Font typeface="Wingdings" panose="05000000000000000000" pitchFamily="2" charset="2"/>
              <a:buChar char="q"/>
            </a:pPr>
            <a:r>
              <a:rPr lang="en-US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Roles Include: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1600" i="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Requirement Definition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1600" i="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Design Approval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1600" i="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Testing, Feedback &amp; Deployment Assistance</a:t>
            </a:r>
          </a:p>
          <a:p>
            <a:pPr marL="0" indent="0">
              <a:buNone/>
            </a:pP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2893996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116E03-8574-82FB-81C9-F8444E4F33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275303"/>
            <a:ext cx="9601200" cy="6213987"/>
          </a:xfrm>
        </p:spPr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en-US" sz="1600" b="1" dirty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2. Time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en-US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Estimated Implementation Duration: 3 Months (Includes planning, design, development, testing, training and deployment)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1600" b="1" dirty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3. Budget</a:t>
            </a:r>
          </a:p>
          <a:p>
            <a:pPr>
              <a:buFont typeface="Wingdings" panose="05000000000000000000" pitchFamily="2" charset="2"/>
              <a:buChar char="Ø"/>
            </a:pPr>
            <a:endParaRPr lang="en-US" sz="16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en-US" sz="16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en-US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 marL="0" indent="0">
              <a:buNone/>
            </a:pPr>
            <a:endParaRPr lang="en-US" sz="16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en-IN" dirty="0"/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70639C1C-BF0E-421C-FAFB-40CB8E0CCCF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4549830"/>
              </p:ext>
            </p:extLst>
          </p:nvPr>
        </p:nvGraphicFramePr>
        <p:xfrm>
          <a:off x="1917289" y="2066684"/>
          <a:ext cx="8026402" cy="201370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13201">
                  <a:extLst>
                    <a:ext uri="{9D8B030D-6E8A-4147-A177-3AD203B41FA5}">
                      <a16:colId xmlns:a16="http://schemas.microsoft.com/office/drawing/2014/main" val="1100559399"/>
                    </a:ext>
                  </a:extLst>
                </a:gridCol>
                <a:gridCol w="4013201">
                  <a:extLst>
                    <a:ext uri="{9D8B030D-6E8A-4147-A177-3AD203B41FA5}">
                      <a16:colId xmlns:a16="http://schemas.microsoft.com/office/drawing/2014/main" val="3276728499"/>
                    </a:ext>
                  </a:extLst>
                </a:gridCol>
              </a:tblGrid>
              <a:tr h="335617">
                <a:tc>
                  <a:txBody>
                    <a:bodyPr/>
                    <a:lstStyle/>
                    <a:p>
                      <a:r>
                        <a:rPr lang="en-IN" sz="16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Category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16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Allocation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77928898"/>
                  </a:ext>
                </a:extLst>
              </a:tr>
              <a:tr h="335617">
                <a:tc>
                  <a:txBody>
                    <a:bodyPr/>
                    <a:lstStyle/>
                    <a:p>
                      <a:r>
                        <a:rPr lang="en-IN" sz="16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Hardware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16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₹50,000.00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5068974"/>
                  </a:ext>
                </a:extLst>
              </a:tr>
              <a:tr h="335617">
                <a:tc>
                  <a:txBody>
                    <a:bodyPr/>
                    <a:lstStyle/>
                    <a:p>
                      <a:r>
                        <a:rPr lang="en-IN" sz="16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Software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16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₹70,000.00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5073202"/>
                  </a:ext>
                </a:extLst>
              </a:tr>
              <a:tr h="335617">
                <a:tc>
                  <a:txBody>
                    <a:bodyPr/>
                    <a:lstStyle/>
                    <a:p>
                      <a:r>
                        <a:rPr lang="en-IN" sz="16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Training Materials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16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₹5,000.00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4017074"/>
                  </a:ext>
                </a:extLst>
              </a:tr>
              <a:tr h="335617">
                <a:tc>
                  <a:txBody>
                    <a:bodyPr/>
                    <a:lstStyle/>
                    <a:p>
                      <a:r>
                        <a:rPr lang="en-IN" sz="16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Miscellaneous Services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16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₹1000.00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27718832"/>
                  </a:ext>
                </a:extLst>
              </a:tr>
              <a:tr h="335617">
                <a:tc>
                  <a:txBody>
                    <a:bodyPr/>
                    <a:lstStyle/>
                    <a:p>
                      <a:r>
                        <a:rPr lang="en-IN" sz="1600" b="1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Total Estimated Cost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16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₹1,26,000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368813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2616093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68C2ED-FC3A-77F6-CBED-5CE8E98969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255639"/>
            <a:ext cx="9601200" cy="6381135"/>
          </a:xfrm>
        </p:spPr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en-IN" sz="1600" b="1" dirty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4. Other Resources</a:t>
            </a:r>
          </a:p>
          <a:p>
            <a:pPr marL="0" indent="0">
              <a:buNone/>
            </a:pPr>
            <a:endParaRPr lang="en-IN" sz="16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 typeface="Courier New" panose="02070309020205020404" pitchFamily="49" charset="0"/>
              <a:buChar char="o"/>
            </a:pPr>
            <a:r>
              <a:rPr lang="en-US" altLang="en-US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Third-party software evaluations</a:t>
            </a: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endParaRPr lang="en-US" altLang="en-US" sz="16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 typeface="Courier New" panose="02070309020205020404" pitchFamily="49" charset="0"/>
              <a:buChar char="o"/>
            </a:pPr>
            <a:r>
              <a:rPr lang="en-US" altLang="en-US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Site visits to peer institutions for process mapping</a:t>
            </a: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endParaRPr lang="en-US" altLang="en-US" sz="16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 typeface="Courier New" panose="02070309020205020404" pitchFamily="49" charset="0"/>
              <a:buChar char="o"/>
            </a:pPr>
            <a:r>
              <a:rPr lang="en-US" altLang="en-US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Dataquest reports or templates for best practices</a:t>
            </a:r>
          </a:p>
          <a:p>
            <a:pPr marL="0" indent="0">
              <a:buNone/>
            </a:pP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97787791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628E04-8564-5266-09B5-57FCDCE473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304800"/>
          </a:xfrm>
        </p:spPr>
        <p:txBody>
          <a:bodyPr>
            <a:normAutofit fontScale="90000"/>
          </a:bodyPr>
          <a:lstStyle/>
          <a:p>
            <a:r>
              <a:rPr lang="en-IN" sz="2000" b="1" dirty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Risks: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97CB66-612B-F9C2-2642-4DDDE7679C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0258" y="1224116"/>
            <a:ext cx="9601200" cy="4734232"/>
          </a:xfrm>
        </p:spPr>
        <p:txBody>
          <a:bodyPr>
            <a:normAutofit/>
          </a:bodyPr>
          <a:lstStyle/>
          <a:p>
            <a:r>
              <a:rPr lang="en-US" sz="16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Technical Risks:</a:t>
            </a:r>
            <a:r>
              <a:rPr lang="en-US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 - System downtime or Integration issues. </a:t>
            </a:r>
          </a:p>
          <a:p>
            <a:r>
              <a:rPr lang="en-US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6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Operational Risks</a:t>
            </a:r>
            <a:r>
              <a:rPr lang="en-US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    - Resistance from staff to adopt new technology.  </a:t>
            </a:r>
          </a:p>
          <a:p>
            <a:r>
              <a:rPr lang="en-US" sz="16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Financial Risks</a:t>
            </a:r>
            <a:r>
              <a:rPr lang="en-US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   - Budget overruns during development.  </a:t>
            </a:r>
          </a:p>
          <a:p>
            <a:r>
              <a:rPr lang="en-US" sz="16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Mitigation Strategies</a:t>
            </a:r>
            <a:r>
              <a:rPr lang="en-US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    - Regular backups, staff training, and phased implementation. </a:t>
            </a:r>
          </a:p>
          <a:p>
            <a:r>
              <a:rPr lang="en-US" sz="16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Data Security</a:t>
            </a:r>
            <a:r>
              <a:rPr lang="en-US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 Unauthorized access.</a:t>
            </a:r>
          </a:p>
          <a:p>
            <a:r>
              <a:rPr lang="en-US" sz="16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User Adoption</a:t>
            </a:r>
            <a:r>
              <a:rPr lang="en-US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 Resistance to new tech.</a:t>
            </a:r>
            <a:endParaRPr lang="en-IN" sz="16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1612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7AAA00-52E8-EC48-2796-4B6FAC3F71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304800"/>
          </a:xfrm>
        </p:spPr>
        <p:txBody>
          <a:bodyPr>
            <a:noAutofit/>
          </a:bodyPr>
          <a:lstStyle/>
          <a:p>
            <a:r>
              <a:rPr lang="en-IN" sz="2000" b="1" dirty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Problem Statement: Why PAT Was Needed</a:t>
            </a:r>
            <a:br>
              <a:rPr lang="en-IN" sz="2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br>
              <a:rPr lang="en-IN" sz="2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endParaRPr lang="en-IN" sz="20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675FCA-C31C-D9BB-2F43-6CFE4399F7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474838"/>
            <a:ext cx="9601200" cy="439256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IN" sz="16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Current Situation: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N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Manual appointment scheduling leads to errors and inefficiencies.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N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Patients face long wait times due to poor scheduling.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N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No centralized system for tracking appointments, leading to missed visits.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N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Staff spend excessive time managing appointments via phone/paper.</a:t>
            </a:r>
          </a:p>
          <a:p>
            <a:pPr marL="0" indent="0">
              <a:buNone/>
            </a:pPr>
            <a:endParaRPr lang="en-IN" sz="16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en-IN" sz="16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Problems: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N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Double bookings or missed appointments.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N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Lack of real-time updates for patients and doctors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N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Difficulty in tracking patient history and follow-ups.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N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Errors in scheduling and poor communication.</a:t>
            </a:r>
          </a:p>
          <a:p>
            <a:endParaRPr lang="en-IN" sz="12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8833762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D458EC-A9E2-36F7-FBC4-7DFCEF0BA4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N" sz="2000" b="1" dirty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Dependencies: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869252-C04D-C13F-8216-C65FF59C10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209368"/>
            <a:ext cx="9601200" cy="4658032"/>
          </a:xfrm>
        </p:spPr>
        <p:txBody>
          <a:bodyPr/>
          <a:lstStyle/>
          <a:p>
            <a:pPr lvl="1" fontAlgn="base">
              <a:buFont typeface="Courier New" panose="02070309020205020404" pitchFamily="49" charset="0"/>
              <a:buChar char="o"/>
            </a:pPr>
            <a:r>
              <a:rPr lang="en-US" altLang="en-US" sz="1600" i="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Stakeholder willingness to adopt new processes and tools</a:t>
            </a:r>
          </a:p>
          <a:p>
            <a:pPr marL="457200" lvl="1" indent="0" fontAlgn="base">
              <a:buNone/>
            </a:pPr>
            <a:endParaRPr lang="en-US" altLang="en-US" sz="1600" i="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lvl="1" fontAlgn="base">
              <a:buFont typeface="Courier New" panose="02070309020205020404" pitchFamily="49" charset="0"/>
              <a:buChar char="o"/>
            </a:pPr>
            <a:r>
              <a:rPr lang="en-US" altLang="en-US" sz="1600" i="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Active participation of IT support during deployment and training</a:t>
            </a:r>
          </a:p>
          <a:p>
            <a:pPr marL="457200" lvl="1" indent="0" fontAlgn="base">
              <a:buNone/>
            </a:pPr>
            <a:endParaRPr lang="en-US" altLang="en-US" sz="1600" i="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lvl="1" fontAlgn="base">
              <a:buFont typeface="Courier New" panose="02070309020205020404" pitchFamily="49" charset="0"/>
              <a:buChar char="o"/>
            </a:pPr>
            <a:r>
              <a:rPr lang="en-US" altLang="en-US" sz="1600" i="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Availability of Hospital infrastructure (Wi-Fi, systems, admin access)</a:t>
            </a:r>
          </a:p>
          <a:p>
            <a:pPr marL="457200" lvl="1" indent="0" fontAlgn="base">
              <a:buNone/>
            </a:pPr>
            <a:endParaRPr lang="en-US" altLang="en-US" sz="1600" i="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lvl="1" fontAlgn="base">
              <a:buFont typeface="Courier New" panose="02070309020205020404" pitchFamily="49" charset="0"/>
              <a:buChar char="o"/>
            </a:pPr>
            <a:r>
              <a:rPr lang="en-US" altLang="en-US" sz="1600" i="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Clear documentation for future maintenance and user self-support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82874338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C9B386-2E44-0650-1F5E-63E6474BFE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405581"/>
          </a:xfrm>
        </p:spPr>
        <p:txBody>
          <a:bodyPr>
            <a:normAutofit/>
          </a:bodyPr>
          <a:lstStyle/>
          <a:p>
            <a:r>
              <a:rPr lang="en-IN" sz="2000" b="1" dirty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Executive Summary: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E93D91-FB30-C83C-DF0A-8EDC09F740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465007"/>
            <a:ext cx="9601200" cy="4412226"/>
          </a:xfrm>
        </p:spPr>
        <p:txBody>
          <a:bodyPr/>
          <a:lstStyle/>
          <a:p>
            <a:pPr>
              <a:buFont typeface="Wingdings" panose="05000000000000000000" pitchFamily="2" charset="2"/>
              <a:buChar char="q"/>
            </a:pPr>
            <a:r>
              <a:rPr lang="en-US" sz="1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</a:t>
            </a:r>
            <a:r>
              <a:rPr lang="en-US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 digital solution to manage patient appointments efficiently. 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To reduce manual errors, improve efficiency, and enhance patient experience. 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Using Waterfall methodology for structured development. 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A reliable, user-friendly appointment tracking system.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Features include real-time booking, reminders, and integrated records.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Risk management and testing ensure smooth deployment.</a:t>
            </a:r>
          </a:p>
          <a:p>
            <a:pPr marL="0" indent="0">
              <a:buNone/>
            </a:pP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82393338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68631E-F8B4-5D38-181D-216768C27F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94619" y="557981"/>
            <a:ext cx="9601200" cy="304800"/>
          </a:xfrm>
        </p:spPr>
        <p:txBody>
          <a:bodyPr>
            <a:normAutofit fontScale="90000"/>
          </a:bodyPr>
          <a:lstStyle/>
          <a:p>
            <a:r>
              <a:rPr lang="en-US" sz="2000" b="1" dirty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To Be Completed by Appropriate Manager:</a:t>
            </a:r>
            <a:endParaRPr lang="en-IN" sz="2000" dirty="0">
              <a:solidFill>
                <a:schemeClr val="accent6">
                  <a:lumMod val="75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C34433-09C1-2F0E-4EFC-F0970F67F6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140542"/>
            <a:ext cx="9601200" cy="5319252"/>
          </a:xfrm>
        </p:spPr>
        <p:txBody>
          <a:bodyPr>
            <a:normAutofit/>
          </a:bodyPr>
          <a:lstStyle/>
          <a:p>
            <a:r>
              <a:rPr lang="en-US" sz="16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Project Sponsor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sz="16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Name:</a:t>
            </a:r>
            <a:r>
              <a:rPr lang="en-US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Dr. R.G. Sharma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sz="16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Designation:</a:t>
            </a:r>
            <a:r>
              <a:rPr lang="en-US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Founder(Max Hospital)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sz="16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Role:</a:t>
            </a:r>
            <a:endParaRPr lang="en-US" sz="16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1600" i="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Approves overall project scope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1600" i="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Provides strategic guidance and stakeholder alignment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1600" i="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Endorses budget, resources and post-deployment reviews</a:t>
            </a:r>
          </a:p>
          <a:p>
            <a:r>
              <a:rPr lang="en-US" sz="16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Project Manager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sz="16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Name:</a:t>
            </a:r>
            <a:r>
              <a:rPr lang="en-US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Yash Patil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sz="16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Designation:</a:t>
            </a:r>
            <a:r>
              <a:rPr lang="en-US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Business Analyst/Project Lead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sz="16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Role:</a:t>
            </a:r>
            <a:endParaRPr lang="en-US" sz="16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1600" i="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Oversees requirement gathering, design and documentation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1600" i="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Coordinates with technical team and stakeholders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1600" i="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Manages timeline, testing and delivery milestones</a:t>
            </a:r>
          </a:p>
          <a:p>
            <a:pPr marL="0" indent="0">
              <a:buNone/>
            </a:pP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06566105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6D8506-2021-E463-8D2D-BFED8C263E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385916"/>
          </a:xfrm>
        </p:spPr>
        <p:txBody>
          <a:bodyPr>
            <a:normAutofit/>
          </a:bodyPr>
          <a:lstStyle/>
          <a:p>
            <a:r>
              <a:rPr lang="en-IN" sz="2000" b="1" dirty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Conclusion: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DA5C59-ABC5-9249-B2E2-FD5C496332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406012"/>
            <a:ext cx="9601200" cy="5299587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en-US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 system will digitize and streamline appointment scheduling.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Expected improvements in both patient experience and hospital efficiency.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The Patient Appointment Tracking Application will modernize healthcare scheduling.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Benefits include reduced no-shows, better time management, and improved patient care. 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Future enhancements may include </a:t>
            </a:r>
            <a:r>
              <a:rPr lang="en-US" sz="16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AI-based scheduling </a:t>
            </a:r>
            <a:r>
              <a:rPr lang="en-US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and telemedicine integration. </a:t>
            </a:r>
            <a:endParaRPr lang="en-IN" sz="16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002564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1BA99D-4499-30C2-2DF9-A904143467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304800"/>
          </a:xfrm>
        </p:spPr>
        <p:txBody>
          <a:bodyPr>
            <a:normAutofit fontScale="90000"/>
          </a:bodyPr>
          <a:lstStyle/>
          <a:p>
            <a:r>
              <a:rPr lang="en-IN" sz="2000" b="1" dirty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Opportunities: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7CC98C-AEB6-DA35-14EE-EB419484A80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474839"/>
            <a:ext cx="9601200" cy="4392561"/>
          </a:xfrm>
        </p:spPr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sz="16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Digital Appointment Tracking:</a:t>
            </a:r>
          </a:p>
          <a:p>
            <a:pPr marL="0" indent="0">
              <a:buNone/>
            </a:pPr>
            <a:r>
              <a:rPr lang="en-US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  - Reduces manual errors and administrative burden.    </a:t>
            </a:r>
          </a:p>
          <a:p>
            <a:pPr marL="0" indent="0">
              <a:buNone/>
            </a:pPr>
            <a:r>
              <a:rPr lang="en-US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  - Improves patient satisfaction with automated reminders.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16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Centralized System:  </a:t>
            </a:r>
          </a:p>
          <a:p>
            <a:pPr marL="0" indent="0">
              <a:buNone/>
            </a:pPr>
            <a:r>
              <a:rPr lang="en-US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   - Doctors and staff can view schedules in real-time.  </a:t>
            </a:r>
          </a:p>
          <a:p>
            <a:pPr marL="0" indent="0">
              <a:buNone/>
            </a:pPr>
            <a:r>
              <a:rPr lang="en-US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   - Better resource allocation and reduced no-shows.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</a:t>
            </a:r>
            <a:r>
              <a:rPr lang="en-US" sz="16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Data Analytics: </a:t>
            </a:r>
          </a:p>
          <a:p>
            <a:pPr marL="0" indent="0">
              <a:buNone/>
            </a:pPr>
            <a:r>
              <a:rPr lang="en-US" sz="16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   </a:t>
            </a:r>
            <a:r>
              <a:rPr lang="en-US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- Helps hospitals analyze appointment trends for better planning. 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N" sz="16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Automated reminders via SMS/Email</a:t>
            </a:r>
          </a:p>
        </p:txBody>
      </p:sp>
    </p:spTree>
    <p:extLst>
      <p:ext uri="{BB962C8B-B14F-4D97-AF65-F5344CB8AC3E}">
        <p14:creationId xmlns:p14="http://schemas.microsoft.com/office/powerpoint/2010/main" val="13453819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FF4134-5848-865C-B5CF-CDCF71FDE0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304800"/>
          </a:xfrm>
        </p:spPr>
        <p:txBody>
          <a:bodyPr>
            <a:normAutofit fontScale="90000"/>
          </a:bodyPr>
          <a:lstStyle/>
          <a:p>
            <a:r>
              <a:rPr lang="en-IN" sz="2000" b="1" dirty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Purpose Statement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2FBDE2-5180-F3FD-F34E-612B605347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543665"/>
            <a:ext cx="9601200" cy="432373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16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Purpose</a:t>
            </a:r>
            <a:r>
              <a:rPr lang="en-US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- Develop a Patient Appointment Tracking Application to streamline scheduling, aimed at  hospital appointment scheduling, reducing errors, and improving patient experience, and enhance patient-doctor coordination.     </a:t>
            </a:r>
          </a:p>
          <a:p>
            <a:pPr marL="0" indent="0">
              <a:buNone/>
            </a:pPr>
            <a:r>
              <a:rPr lang="en-US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 Key Focus Areas:  </a:t>
            </a:r>
          </a:p>
          <a:p>
            <a:pPr marL="0" indent="0">
              <a:buNone/>
            </a:pPr>
            <a:r>
              <a:rPr lang="en-US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  - Automated appointment booking &amp; reminders. </a:t>
            </a:r>
          </a:p>
          <a:p>
            <a:pPr marL="0" indent="0">
              <a:buNone/>
            </a:pPr>
            <a:r>
              <a:rPr lang="en-US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 - Real-time schedule management for healthcare providers.   </a:t>
            </a:r>
          </a:p>
          <a:p>
            <a:pPr marL="0" indent="0">
              <a:buNone/>
            </a:pPr>
            <a:r>
              <a:rPr lang="en-US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 - Secure patient data handling.  </a:t>
            </a:r>
            <a:endParaRPr lang="en-IN" sz="16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13080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F44C26-1C3B-438B-01E0-7927DEA711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376084"/>
          </a:xfrm>
        </p:spPr>
        <p:txBody>
          <a:bodyPr>
            <a:normAutofit/>
          </a:bodyPr>
          <a:lstStyle/>
          <a:p>
            <a:r>
              <a:rPr lang="en-IN" sz="2000" b="1" dirty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Project Objective: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BBF36D-FA6F-E30E-B5E3-06BDD83912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661652"/>
            <a:ext cx="9601200" cy="4935793"/>
          </a:xfrm>
        </p:spPr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en-US" sz="16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Solution Selection</a:t>
            </a:r>
            <a:r>
              <a:rPr lang="en-US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   Evaluate different scheduling models and choose the best fit.</a:t>
            </a:r>
          </a:p>
          <a:p>
            <a:pPr marL="0" indent="0">
              <a:buNone/>
            </a:pPr>
            <a:r>
              <a:rPr lang="en-US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</a:t>
            </a:r>
            <a:r>
              <a:rPr lang="en-US" sz="16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Solution Prototyping &amp; Testing:    </a:t>
            </a:r>
            <a:r>
              <a:rPr lang="en-US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Develop a prototype and conduct user testing. </a:t>
            </a:r>
          </a:p>
          <a:p>
            <a:pPr>
              <a:buFont typeface="Wingdings" panose="05000000000000000000" pitchFamily="2" charset="2"/>
              <a:buChar char="Ø"/>
            </a:pPr>
            <a:endParaRPr lang="en-US" sz="16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6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Streamline Event Documentation</a:t>
            </a:r>
            <a:r>
              <a:rPr lang="en-US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  Ensure seamless recording of appointments  and patient history.</a:t>
            </a:r>
          </a:p>
          <a:p>
            <a:pPr>
              <a:buFont typeface="Wingdings" panose="05000000000000000000" pitchFamily="2" charset="2"/>
              <a:buChar char="Ø"/>
            </a:pPr>
            <a:endParaRPr lang="en-US" sz="16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</a:t>
            </a:r>
            <a:r>
              <a:rPr lang="en-US" sz="16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Integration with Existing Systems:  </a:t>
            </a:r>
            <a:r>
              <a:rPr lang="en-US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Compatibility with hospital management software. </a:t>
            </a:r>
          </a:p>
          <a:p>
            <a:pPr marL="0" indent="0">
              <a:buNone/>
            </a:pPr>
            <a:endParaRPr lang="en-US" sz="16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Ø"/>
            </a:pPr>
            <a:r>
              <a:rPr lang="en-US" altLang="en-US" sz="1600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Enhance Stakeholder Participation: </a:t>
            </a:r>
            <a:r>
              <a:rPr lang="en-US" altLang="en-US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Encourage more doctors and hospital staff engagement via suggestion portals and instant notifications</a:t>
            </a:r>
          </a:p>
          <a:p>
            <a:pPr>
              <a:buFont typeface="Wingdings" panose="05000000000000000000" pitchFamily="2" charset="2"/>
              <a:buChar char="Ø"/>
            </a:pP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9884504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FC07FC-5CA8-105B-214B-08EE740425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304800"/>
          </a:xfrm>
        </p:spPr>
        <p:txBody>
          <a:bodyPr>
            <a:normAutofit fontScale="90000"/>
          </a:bodyPr>
          <a:lstStyle/>
          <a:p>
            <a:r>
              <a:rPr lang="en-US" sz="2000" b="1" dirty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Success Criteria:</a:t>
            </a:r>
            <a:endParaRPr lang="en-IN" sz="2000" b="1" dirty="0">
              <a:solidFill>
                <a:schemeClr val="accent6">
                  <a:lumMod val="75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3C6FD1-3E01-BE9B-305D-EEC0FEDA62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661652"/>
            <a:ext cx="9601200" cy="4876800"/>
          </a:xfrm>
        </p:spPr>
        <p:txBody>
          <a:bodyPr/>
          <a:lstStyle/>
          <a:p>
            <a:pPr marL="0" indent="0">
              <a:buNone/>
            </a:pPr>
            <a:r>
              <a:rPr lang="en-US" sz="16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Improve Records </a:t>
            </a:r>
            <a:r>
              <a:rPr lang="en-US" sz="1600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</a:t>
            </a:r>
            <a:r>
              <a:rPr lang="en-US" sz="16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vailability &amp; </a:t>
            </a:r>
            <a:r>
              <a:rPr lang="en-US" sz="1600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</a:t>
            </a:r>
            <a:r>
              <a:rPr lang="en-US" sz="16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ccessibility </a:t>
            </a:r>
            <a:r>
              <a:rPr lang="en-US" sz="1600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(A&amp;A)</a:t>
            </a:r>
            <a:endParaRPr lang="en-IN" sz="16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IN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Allow Doctors and staff members to access patient related files anytime from the portal.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N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Eliminate manual file handling and physical record archiving. </a:t>
            </a:r>
          </a:p>
          <a:p>
            <a:pPr marL="0" indent="0">
              <a:buNone/>
            </a:pPr>
            <a:endParaRPr lang="en-IN" sz="16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en-US" sz="1600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</a:t>
            </a:r>
            <a:r>
              <a:rPr lang="en-US" sz="16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educe </a:t>
            </a:r>
            <a:r>
              <a:rPr lang="en-US" sz="1600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</a:t>
            </a:r>
            <a:r>
              <a:rPr lang="en-US" sz="16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owntime &amp; </a:t>
            </a:r>
            <a:r>
              <a:rPr lang="en-US" sz="1600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</a:t>
            </a:r>
            <a:r>
              <a:rPr lang="en-US" sz="16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esponse </a:t>
            </a:r>
            <a:r>
              <a:rPr lang="en-US" sz="1600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</a:t>
            </a:r>
            <a:r>
              <a:rPr lang="en-US" sz="16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elays </a:t>
            </a:r>
            <a:r>
              <a:rPr lang="en-US" sz="1600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(RD&amp;RD)</a:t>
            </a:r>
          </a:p>
          <a:p>
            <a:pPr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Faster scheduling, fewer missed appointments.</a:t>
            </a:r>
          </a:p>
          <a:p>
            <a:pPr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Ensure reliable uptime for appointments registration and scheduling modules.</a:t>
            </a:r>
          </a:p>
          <a:p>
            <a:pPr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Minimize system lags through optimized data flow and user interface.</a:t>
            </a:r>
          </a:p>
          <a:p>
            <a:pPr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Speed up appointment approval processes with automated workflows.</a:t>
            </a:r>
          </a:p>
          <a:p>
            <a:pPr marL="0" indent="0">
              <a:buNone/>
            </a:pP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41014652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CE87C4-C671-BF82-D366-DF530EA1DB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395748"/>
          </a:xfrm>
        </p:spPr>
        <p:txBody>
          <a:bodyPr>
            <a:normAutofit/>
          </a:bodyPr>
          <a:lstStyle/>
          <a:p>
            <a:r>
              <a:rPr lang="en-US" sz="2000" b="1" dirty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Feature of PAT Application:</a:t>
            </a:r>
            <a:endParaRPr lang="en-IN" sz="2000" b="1" dirty="0">
              <a:solidFill>
                <a:schemeClr val="accent6">
                  <a:lumMod val="75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8542A6C-19E8-16B0-A685-2F29FD2FC5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465006"/>
            <a:ext cx="9601200" cy="5034116"/>
          </a:xfrm>
        </p:spPr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IN" sz="16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Doctors Registration</a:t>
            </a:r>
            <a:r>
              <a:rPr lang="en-IN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  Inputs – Doctors name, specialized department, Available dates.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N" sz="16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Patient Registration</a:t>
            </a:r>
            <a:r>
              <a:rPr lang="en-IN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 Inputs – Patient name, personal info, medical history, date.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N" sz="16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Online Booking </a:t>
            </a:r>
            <a:r>
              <a:rPr lang="en-IN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– Patient can schedule appointments digitally.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N" sz="16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Automated reminders </a:t>
            </a:r>
            <a:r>
              <a:rPr lang="en-IN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– SMS/Email notification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N" sz="16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Doctor Availability Calendar </a:t>
            </a:r>
            <a:r>
              <a:rPr lang="en-IN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– Avoid double bookings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N" sz="16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Patients history and treatment tracking </a:t>
            </a:r>
            <a:r>
              <a:rPr lang="en-IN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– maintain medical records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N" sz="16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Admin dashboard </a:t>
            </a:r>
            <a:r>
              <a:rPr lang="en-IN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– Manage appointments efficiently and staff dashboard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N" sz="16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Prescription and billing Automation </a:t>
            </a:r>
            <a:r>
              <a:rPr lang="en-IN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– In app digital billing and prescription printed version available.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N" sz="16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Suggestion portal </a:t>
            </a:r>
            <a:r>
              <a:rPr lang="en-IN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– Online feedback replaces physical suggestion box.</a:t>
            </a:r>
          </a:p>
          <a:p>
            <a:pPr>
              <a:buFont typeface="Arial" panose="020B0604020202020204" pitchFamily="34" charset="0"/>
              <a:buChar char="•"/>
            </a:pPr>
            <a:endParaRPr lang="en-IN" sz="12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1635394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D93450-4E3D-87A6-8590-4288D6A88D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304800"/>
          </a:xfrm>
        </p:spPr>
        <p:txBody>
          <a:bodyPr>
            <a:normAutofit fontScale="90000"/>
          </a:bodyPr>
          <a:lstStyle/>
          <a:p>
            <a:r>
              <a:rPr lang="en-US" sz="2000" b="1" dirty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Wireframes for PAT:</a:t>
            </a:r>
            <a:endParaRPr lang="en-IN" sz="2000" b="1" dirty="0">
              <a:solidFill>
                <a:schemeClr val="accent6">
                  <a:lumMod val="75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05A1E2-BD64-2CF0-205A-B5EA8E2607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199535"/>
            <a:ext cx="10073148" cy="5476568"/>
          </a:xfrm>
        </p:spPr>
        <p:txBody>
          <a:bodyPr/>
          <a:lstStyle/>
          <a:p>
            <a:pPr>
              <a:buFont typeface="Wingdings" panose="05000000000000000000" pitchFamily="2" charset="2"/>
              <a:buChar char="q"/>
            </a:pPr>
            <a:r>
              <a:rPr lang="en-IN" sz="16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Patient Homepage Wireframe</a:t>
            </a:r>
          </a:p>
          <a:p>
            <a:pPr>
              <a:buFont typeface="Wingdings" panose="05000000000000000000" pitchFamily="2" charset="2"/>
              <a:buChar char="q"/>
            </a:pPr>
            <a:endParaRPr lang="en-IN" sz="16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Font typeface="Wingdings" panose="05000000000000000000" pitchFamily="2" charset="2"/>
              <a:buChar char="q"/>
            </a:pPr>
            <a:endParaRPr lang="en-IN" sz="12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en-IN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8ABB553D-D2FB-A3EA-3192-C13E8801EC6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00425" y="1907458"/>
            <a:ext cx="5391150" cy="40312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966242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BF66BB-4070-5AE3-E301-F10785303D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01096" y="292510"/>
            <a:ext cx="9601200" cy="6272980"/>
          </a:xfrm>
        </p:spPr>
        <p:txBody>
          <a:bodyPr>
            <a:normAutofit/>
          </a:bodyPr>
          <a:lstStyle/>
          <a:p>
            <a:r>
              <a:rPr lang="en-IN" sz="1600" b="1" dirty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Doctor’s Registration Wireframe</a:t>
            </a:r>
          </a:p>
          <a:p>
            <a:pPr marL="0" indent="0">
              <a:buNone/>
            </a:pPr>
            <a:endParaRPr lang="en-IN" sz="16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en-IN" sz="12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AF2CFD1-2C90-06B8-FD55-88C063AC2F2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12254" y="1468232"/>
            <a:ext cx="5819775" cy="4314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223194"/>
      </p:ext>
    </p:extLst>
  </p:cSld>
  <p:clrMapOvr>
    <a:masterClrMapping/>
  </p:clrMapOvr>
</p:sld>
</file>

<file path=ppt/theme/theme1.xml><?xml version="1.0" encoding="utf-8"?>
<a:theme xmlns:a="http://schemas.openxmlformats.org/drawingml/2006/main" name="Crop">
  <a:themeElements>
    <a:clrScheme name="Crop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{CC2156C3-5747-4F31-A679-0F0932E754E0}tf10001105</Template>
  <TotalTime>897</TotalTime>
  <Words>1056</Words>
  <Application>Microsoft Office PowerPoint</Application>
  <PresentationFormat>Widescreen</PresentationFormat>
  <Paragraphs>179</Paragraphs>
  <Slides>23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9" baseType="lpstr">
      <vt:lpstr>Arial</vt:lpstr>
      <vt:lpstr>Calibri</vt:lpstr>
      <vt:lpstr>Courier New</vt:lpstr>
      <vt:lpstr>Franklin Gothic Book</vt:lpstr>
      <vt:lpstr>Wingdings</vt:lpstr>
      <vt:lpstr>Crop</vt:lpstr>
      <vt:lpstr>Project Title: Patient Appointment Tracking Application (PAT) </vt:lpstr>
      <vt:lpstr>Problem Statement: Why PAT Was Needed  </vt:lpstr>
      <vt:lpstr>Opportunities:</vt:lpstr>
      <vt:lpstr>Purpose Statement</vt:lpstr>
      <vt:lpstr>Project Objective:</vt:lpstr>
      <vt:lpstr>Success Criteria:</vt:lpstr>
      <vt:lpstr>Feature of PAT Application:</vt:lpstr>
      <vt:lpstr>Wireframes for PAT:</vt:lpstr>
      <vt:lpstr>PowerPoint Presentation</vt:lpstr>
      <vt:lpstr>Patient Appointment Registration</vt:lpstr>
      <vt:lpstr>PowerPoint Presentation</vt:lpstr>
      <vt:lpstr>PowerPoint Presentation</vt:lpstr>
      <vt:lpstr>PowerPoint Presentation</vt:lpstr>
      <vt:lpstr>Methods/Approach – Aligned with waterfall Phase:</vt:lpstr>
      <vt:lpstr>Sample Data Entry Table</vt:lpstr>
      <vt:lpstr>Resources:</vt:lpstr>
      <vt:lpstr>PowerPoint Presentation</vt:lpstr>
      <vt:lpstr>PowerPoint Presentation</vt:lpstr>
      <vt:lpstr>Risks:</vt:lpstr>
      <vt:lpstr>Dependencies:</vt:lpstr>
      <vt:lpstr>Executive Summary:</vt:lpstr>
      <vt:lpstr>To Be Completed by Appropriate Manager:</vt:lpstr>
      <vt:lpstr>Conclusion: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yp0643305@gmail.com</dc:creator>
  <cp:lastModifiedBy>yp0643305@gmail.com</cp:lastModifiedBy>
  <cp:revision>3</cp:revision>
  <dcterms:created xsi:type="dcterms:W3CDTF">2025-08-12T12:34:09Z</dcterms:created>
  <dcterms:modified xsi:type="dcterms:W3CDTF">2025-08-13T17:43:41Z</dcterms:modified>
</cp:coreProperties>
</file>