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70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75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9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1879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2640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101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451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503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776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450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788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23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499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579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701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840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9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599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512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36746" y="1262418"/>
            <a:ext cx="10129837" cy="1609299"/>
          </a:xfrm>
        </p:spPr>
        <p:txBody>
          <a:bodyPr>
            <a:normAutofit fontScale="90000"/>
          </a:bodyPr>
          <a:lstStyle/>
          <a:p>
            <a:pPr algn="ctr"/>
            <a:r>
              <a:rPr lang="en-IN" sz="8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SRT </a:t>
            </a:r>
            <a:b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OPTIFLOW</a:t>
            </a:r>
            <a:b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WORKFLOW OPTIMIZATION ENHANCEMENT</a:t>
            </a:r>
            <a:endParaRPr lang="en-IN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4098" y="5186481"/>
            <a:ext cx="9831493" cy="81820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														</a:t>
            </a:r>
            <a:r>
              <a:rPr lang="en-US" sz="12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Bandari Vaishnavi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				</a:t>
            </a:r>
            <a:r>
              <a:rPr lang="en-US" sz="12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 28-08-2025</a:t>
            </a:r>
            <a:r>
              <a:rPr lang="en-US" dirty="0">
                <a:solidFill>
                  <a:srgbClr val="4D4D4D"/>
                </a:solidFill>
              </a:rPr>
              <a:t>		</a:t>
            </a:r>
            <a:endParaRPr lang="en-IN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94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3630" y="869623"/>
            <a:ext cx="17604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IN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9FF861-2F26-4C71-9EE0-035563180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679220"/>
              </p:ext>
            </p:extLst>
          </p:nvPr>
        </p:nvGraphicFramePr>
        <p:xfrm>
          <a:off x="843630" y="5013679"/>
          <a:ext cx="7028656" cy="3617416"/>
        </p:xfrm>
        <a:graphic>
          <a:graphicData uri="http://schemas.openxmlformats.org/drawingml/2006/table">
            <a:tbl>
              <a:tblPr/>
              <a:tblGrid>
                <a:gridCol w="1757164">
                  <a:extLst>
                    <a:ext uri="{9D8B030D-6E8A-4147-A177-3AD203B41FA5}">
                      <a16:colId xmlns:a16="http://schemas.microsoft.com/office/drawing/2014/main" val="422785266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3733736177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965449774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2762779480"/>
                    </a:ext>
                  </a:extLst>
                </a:gridCol>
              </a:tblGrid>
              <a:tr h="301228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031872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854411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352852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170587"/>
                  </a:ext>
                </a:extLst>
              </a:tr>
              <a:tr h="527149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851432"/>
                  </a:ext>
                </a:extLst>
              </a:tr>
              <a:tr h="527149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73513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12D1C8-7796-4C5F-90C4-34AC75B55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591209"/>
              </p:ext>
            </p:extLst>
          </p:nvPr>
        </p:nvGraphicFramePr>
        <p:xfrm>
          <a:off x="1955409" y="1615721"/>
          <a:ext cx="8145852" cy="4362463"/>
        </p:xfrm>
        <a:graphic>
          <a:graphicData uri="http://schemas.openxmlformats.org/drawingml/2006/table">
            <a:tbl>
              <a:tblPr/>
              <a:tblGrid>
                <a:gridCol w="1997613">
                  <a:extLst>
                    <a:ext uri="{9D8B030D-6E8A-4147-A177-3AD203B41FA5}">
                      <a16:colId xmlns:a16="http://schemas.microsoft.com/office/drawing/2014/main" val="767520293"/>
                    </a:ext>
                  </a:extLst>
                </a:gridCol>
                <a:gridCol w="2041617">
                  <a:extLst>
                    <a:ext uri="{9D8B030D-6E8A-4147-A177-3AD203B41FA5}">
                      <a16:colId xmlns:a16="http://schemas.microsoft.com/office/drawing/2014/main" val="1207671543"/>
                    </a:ext>
                  </a:extLst>
                </a:gridCol>
                <a:gridCol w="2053311">
                  <a:extLst>
                    <a:ext uri="{9D8B030D-6E8A-4147-A177-3AD203B41FA5}">
                      <a16:colId xmlns:a16="http://schemas.microsoft.com/office/drawing/2014/main" val="2455750822"/>
                    </a:ext>
                  </a:extLst>
                </a:gridCol>
                <a:gridCol w="2053311">
                  <a:extLst>
                    <a:ext uri="{9D8B030D-6E8A-4147-A177-3AD203B41FA5}">
                      <a16:colId xmlns:a16="http://schemas.microsoft.com/office/drawing/2014/main" val="2116631068"/>
                    </a:ext>
                  </a:extLst>
                </a:gridCol>
              </a:tblGrid>
              <a:tr h="29748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Involvement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672665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Manager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project (4 months)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920533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Java Developers</a:t>
                      </a:r>
                    </a:p>
                    <a:p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Devops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engineer , Python Developers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 months (Design to Testing)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5943950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Database Admins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1.75 months (Design to Testing)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320306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Admins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1.25 months (Dev, Testing, UAT)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979370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 Testers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months (Testing &amp; UAT)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986688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Analyst (You)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Entire lifecycle (4 months)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362889"/>
                  </a:ext>
                </a:extLst>
              </a:tr>
              <a:tr h="29691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894492"/>
                  </a:ext>
                </a:extLst>
              </a:tr>
              <a:tr h="296917"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35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325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643A93-6C0D-4694-B141-99E814141B4B}"/>
              </a:ext>
            </a:extLst>
          </p:cNvPr>
          <p:cNvSpPr txBox="1"/>
          <p:nvPr/>
        </p:nvSpPr>
        <p:spPr>
          <a:xfrm>
            <a:off x="984096" y="642413"/>
            <a:ext cx="5929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Duration: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months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Budget: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₹12,00,000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2422B2-8B3E-477A-943E-81753DBF6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659852"/>
              </p:ext>
            </p:extLst>
          </p:nvPr>
        </p:nvGraphicFramePr>
        <p:xfrm>
          <a:off x="1772529" y="1772530"/>
          <a:ext cx="8834513" cy="3919075"/>
        </p:xfrm>
        <a:graphic>
          <a:graphicData uri="http://schemas.openxmlformats.org/drawingml/2006/table">
            <a:tbl>
              <a:tblPr/>
              <a:tblGrid>
                <a:gridCol w="2198078">
                  <a:extLst>
                    <a:ext uri="{9D8B030D-6E8A-4147-A177-3AD203B41FA5}">
                      <a16:colId xmlns:a16="http://schemas.microsoft.com/office/drawing/2014/main" val="1664466660"/>
                    </a:ext>
                  </a:extLst>
                </a:gridCol>
                <a:gridCol w="2219178">
                  <a:extLst>
                    <a:ext uri="{9D8B030D-6E8A-4147-A177-3AD203B41FA5}">
                      <a16:colId xmlns:a16="http://schemas.microsoft.com/office/drawing/2014/main" val="1127628614"/>
                    </a:ext>
                  </a:extLst>
                </a:gridCol>
                <a:gridCol w="2205112">
                  <a:extLst>
                    <a:ext uri="{9D8B030D-6E8A-4147-A177-3AD203B41FA5}">
                      <a16:colId xmlns:a16="http://schemas.microsoft.com/office/drawing/2014/main" val="2144912697"/>
                    </a:ext>
                  </a:extLst>
                </a:gridCol>
                <a:gridCol w="2212145">
                  <a:extLst>
                    <a:ext uri="{9D8B030D-6E8A-4147-A177-3AD203B41FA5}">
                      <a16:colId xmlns:a16="http://schemas.microsoft.com/office/drawing/2014/main" val="1458702152"/>
                    </a:ext>
                  </a:extLst>
                </a:gridCol>
              </a:tblGrid>
              <a:tr h="306902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Activities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45898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 Gathering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 interviews, documentation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470482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Wireframes, architecture planning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068843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months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Coding backend/frontend, DB setup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₹7,00,000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89393"/>
                  </a:ext>
                </a:extLst>
              </a:tr>
              <a:tr h="537753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QA, integration, regression testing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18431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u="non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Acceptance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UAT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500" dirty="0">
                        <a:solidFill>
                          <a:schemeClr val="bg1"/>
                        </a:solidFill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Feedback, bug fixes, approval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₹2,00,000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862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092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F84DD4-313C-4CA3-960E-F6D1D569061E}"/>
              </a:ext>
            </a:extLst>
          </p:cNvPr>
          <p:cNvSpPr txBox="1"/>
          <p:nvPr/>
        </p:nvSpPr>
        <p:spPr>
          <a:xfrm>
            <a:off x="2445544" y="900114"/>
            <a:ext cx="730091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20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 Resources:</a:t>
            </a: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IN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Hardware: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Dedicated servers.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Developer laptops/workstations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 and backup devices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Redundancy hardware (RAID/ cloud)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I/O devices (monitors , projectors)</a:t>
            </a:r>
            <a:endParaRPr lang="en-IN" sz="160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Software: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Optiflow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platform (core)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IDEs, Git for devel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opment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Testing tools (Selenium, JI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Design tool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</a:t>
            </a: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Figma,Adobe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XD)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Collaboration tools (Teams)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 (SQL)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utomated </a:t>
            </a: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tools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Network: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High-speed internet connections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VPNs or secure email gateways for handling client data securely 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APIs for integrations.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38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7233" y="1166220"/>
            <a:ext cx="935673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 and Dependencies</a:t>
            </a:r>
          </a:p>
          <a:p>
            <a:endParaRPr lang="en-I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Resistance to UI changes 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Miscommunication on policy priority.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Bugs during integration.</a:t>
            </a:r>
          </a:p>
          <a:p>
            <a:endParaRPr lang="en-IN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Dependencies: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IN" sz="20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party tools for highlighting and URL rendering. 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Approval from policy owners for UI adjustments.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API for transcript controls.</a:t>
            </a:r>
          </a:p>
          <a:p>
            <a:endParaRPr lang="en-IN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635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E32F9C-AB50-4351-ABB5-FB9EB368471B}"/>
              </a:ext>
            </a:extLst>
          </p:cNvPr>
          <p:cNvSpPr txBox="1"/>
          <p:nvPr/>
        </p:nvSpPr>
        <p:spPr>
          <a:xfrm>
            <a:off x="3042047" y="2529959"/>
            <a:ext cx="61079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You…. !</a:t>
            </a:r>
          </a:p>
        </p:txBody>
      </p:sp>
    </p:spTree>
    <p:extLst>
      <p:ext uri="{BB962C8B-B14F-4D97-AF65-F5344CB8AC3E}">
        <p14:creationId xmlns:p14="http://schemas.microsoft.com/office/powerpoint/2010/main" val="416471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1554" y="1115314"/>
            <a:ext cx="952622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Situation:</a:t>
            </a:r>
          </a:p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 effort required to locate key policy rules.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Scrolling through large transcripts is time-consuming.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URLs scattered across transcript 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of tagging errors without confirmation.</a:t>
            </a:r>
          </a:p>
          <a:p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1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9456-C2A0-4FEF-8A25-9A718D1AB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7" y="1312911"/>
            <a:ext cx="8534400" cy="442912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Problems:</a:t>
            </a: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Challenges Identified</a:t>
            </a: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Only one out of many policies currently shows highlight keywords     making it difficult to verify ad compliance for the rest.</a:t>
            </a:r>
            <a:endParaRPr lang="en-IN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Moderators spend excessive time navigating transcripts and locating URLs.</a:t>
            </a:r>
          </a:p>
          <a:p>
            <a:pPr marL="0" indent="0">
              <a:buNone/>
            </a:pP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Serious escalation policy sits near “ None” option in UI , prone to  </a:t>
            </a:r>
            <a:r>
              <a:rPr lang="en-IN" sz="8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misclicks</a:t>
            </a: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risk.</a:t>
            </a:r>
          </a:p>
          <a:p>
            <a:pPr marL="0" indent="0">
              <a:buNone/>
            </a:pP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This results in slower processing, missed details, and an increased risk of mistakes.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93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87271-F637-413A-BA09-4840AB3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488" y="1183444"/>
            <a:ext cx="8291024" cy="449111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  <a:r>
              <a:rPr lang="en-US" sz="5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Title: Areas for Improvement </a:t>
            </a:r>
            <a:b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introducing key enhancements, moderators can work smarter, not harder: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Quickly find key rules using highlights.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View all URLs in a single click.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Avoid scrolling large transcript texts.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Prevent serious tagging errors with confirmation pop-ups.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6333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3543" y="1631852"/>
            <a:ext cx="7544557" cy="3798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Statement:</a:t>
            </a:r>
          </a:p>
          <a:p>
            <a:pPr marL="0" indent="0">
              <a:buNone/>
            </a:pPr>
            <a:r>
              <a:rPr lang="en-IN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enhance the existing moderation workflow by implementing four targeted features that reduce manual effort, improve accuracy, and prevent critical errors — ultimately streamlining the daily operations of content moderators.</a:t>
            </a:r>
          </a:p>
          <a:p>
            <a:pPr marL="0" indent="0">
              <a:buNone/>
            </a:pPr>
            <a:r>
              <a:rPr lang="en-IN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Features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Highlights: Highlight key rules for quick scanning.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URL Aggregator: Display all URLs in a popup window.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Collapsible Transcript: Allow minimized transcript view.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Escalation Confirmation: Prevent critical tagging errors.</a:t>
            </a:r>
          </a:p>
          <a:p>
            <a:pPr marL="0" indent="0">
              <a:buNone/>
            </a:pPr>
            <a:endParaRPr lang="en-IN" sz="105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0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1319" y="1286845"/>
            <a:ext cx="34419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Objectives:</a:t>
            </a:r>
          </a:p>
          <a:p>
            <a:endParaRPr lang="en-IN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77567" y="2120949"/>
            <a:ext cx="931414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3600" dirty="0"/>
          </a:p>
          <a:p>
            <a: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I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 policy highlighters into the UI.</a:t>
            </a:r>
          </a:p>
          <a:p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Provide centralized URL viewing.</a:t>
            </a:r>
          </a:p>
          <a:p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Implement collapsible transcript sections.</a:t>
            </a:r>
          </a:p>
          <a:p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Add confirmation prompts for escalations.</a:t>
            </a:r>
          </a:p>
          <a:p>
            <a:endParaRPr lang="en-IN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5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7560" y="2450945"/>
            <a:ext cx="88392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faster  policy referencing using highlighters.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URL navigation time by 50 %assessments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40% reduction in average page scroll length due to minimized text.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Eliminate escalation tagging errors by 90 %using reposition + pop-up.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0F2D06-1CF7-4474-9E88-DDD5A5B3C138}"/>
              </a:ext>
            </a:extLst>
          </p:cNvPr>
          <p:cNvSpPr txBox="1"/>
          <p:nvPr/>
        </p:nvSpPr>
        <p:spPr>
          <a:xfrm>
            <a:off x="1443038" y="1171575"/>
            <a:ext cx="492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402688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887" y="529269"/>
            <a:ext cx="3584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Waterfall Method/Approach</a:t>
            </a:r>
            <a:r>
              <a:rPr lang="en-I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2494" y="1215513"/>
            <a:ext cx="96256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Waterfall model</a:t>
            </a: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 linear and sequential approach where the project progresses through distinct phases. Each phase must be completed before the next begins, and there is typically no overlapping between phases.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D57EB-7981-4398-B5B6-F82055D16754}"/>
              </a:ext>
            </a:extLst>
          </p:cNvPr>
          <p:cNvSpPr txBox="1"/>
          <p:nvPr/>
        </p:nvSpPr>
        <p:spPr>
          <a:xfrm>
            <a:off x="1108022" y="2271090"/>
            <a:ext cx="664368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Requirement Gathering (0.5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Collected feedback from  employees, review current workflows.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employee problem and feature feasibility.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Reviewed existing portal analytics and user behavior.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Defined business needs and system limitations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₹1lakh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BRD(Business Requirement Document)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Business Case Document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RTM Requirement Traceability Matrix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Design (0.5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Created UI/UX wireframes/mockups  for new features and create workflows.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Updated system architecture documentation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Finalized workflows for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Highlighters,url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button, minus the extra content , change danger policy position and alert popup.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Case Spec Document , Use Case And Activity Diagrams</a:t>
            </a:r>
          </a:p>
          <a:p>
            <a:pPr lvl="1"/>
            <a:endParaRPr lang="en-US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9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2073DC8-D0DF-46F3-B9AE-8567D74FCF0F}"/>
              </a:ext>
            </a:extLst>
          </p:cNvPr>
          <p:cNvSpPr txBox="1"/>
          <p:nvPr/>
        </p:nvSpPr>
        <p:spPr>
          <a:xfrm>
            <a:off x="1443038" y="571500"/>
            <a:ext cx="88725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(1.5 months):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Frontend: UI component one single button , highlighters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colouring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Backend: Logic for highlighters, URL tab ,remove content , set popup for most impacted policy, linking red color for that serious biggest escalation policy.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Database: Schema updates for new features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₹7,00,000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Functional and Non-functional Requirement Document</a:t>
            </a:r>
          </a:p>
          <a:p>
            <a:pPr lvl="1"/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Testing (0.5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Unit testing of individual modules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Integration testing with SRT modules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Regression testing to ensure no disruption to current features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₹100,000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 Case Document </a:t>
            </a:r>
          </a:p>
          <a:p>
            <a:pPr lvl="1"/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UAT (1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Conducted with selected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Collected feedback on usability and feature completeness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 approval before full deployment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₹200,000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 off and Approval</a:t>
            </a:r>
          </a:p>
          <a:p>
            <a:pPr lvl="1"/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Estimated Budge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₹12,00,000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3521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1356</TotalTime>
  <Words>953</Words>
  <Application>Microsoft Office PowerPoint</Application>
  <PresentationFormat>Widescreen</PresentationFormat>
  <Paragraphs>176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Slice</vt:lpstr>
      <vt:lpstr>SRT  OPTIFLOW WORKFLOW OPTIMIZATION ENHANCEMENT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 ISSUE</dc:title>
  <dc:creator>Venkatesh Dhanana</dc:creator>
  <cp:lastModifiedBy>vamsi</cp:lastModifiedBy>
  <cp:revision>41</cp:revision>
  <dcterms:created xsi:type="dcterms:W3CDTF">2025-04-28T07:35:48Z</dcterms:created>
  <dcterms:modified xsi:type="dcterms:W3CDTF">2025-08-28T08:38:34Z</dcterms:modified>
</cp:coreProperties>
</file>