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9" r:id="rId3"/>
    <p:sldId id="257" r:id="rId4"/>
    <p:sldId id="266" r:id="rId5"/>
    <p:sldId id="267" r:id="rId6"/>
    <p:sldId id="258" r:id="rId7"/>
    <p:sldId id="260" r:id="rId8"/>
    <p:sldId id="261" r:id="rId9"/>
    <p:sldId id="282" r:id="rId10"/>
    <p:sldId id="262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63" r:id="rId26"/>
    <p:sldId id="264" r:id="rId27"/>
    <p:sldId id="265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65A4A8-041C-46D6-A26B-03FDD0593F99}" v="2" dt="2025-08-10T13:12:28.9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86" autoAdjust="0"/>
    <p:restoredTop sz="94660"/>
  </p:normalViewPr>
  <p:slideViewPr>
    <p:cSldViewPr snapToGrid="0">
      <p:cViewPr varScale="1">
        <p:scale>
          <a:sx n="59" d="100"/>
          <a:sy n="59" d="100"/>
        </p:scale>
        <p:origin x="8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ran Khan" userId="63c252ee-9549-4eee-8523-f4469065ba3c" providerId="ADAL" clId="{6C65A4A8-041C-46D6-A26B-03FDD0593F99}"/>
    <pc:docChg chg="undo custSel addSld modSld">
      <pc:chgData name="Imran Khan" userId="63c252ee-9549-4eee-8523-f4469065ba3c" providerId="ADAL" clId="{6C65A4A8-041C-46D6-A26B-03FDD0593F99}" dt="2025-08-17T12:43:00.701" v="5901" actId="20577"/>
      <pc:docMkLst>
        <pc:docMk/>
      </pc:docMkLst>
      <pc:sldChg chg="modSp mod">
        <pc:chgData name="Imran Khan" userId="63c252ee-9549-4eee-8523-f4469065ba3c" providerId="ADAL" clId="{6C65A4A8-041C-46D6-A26B-03FDD0593F99}" dt="2025-08-10T12:01:58.025" v="883" actId="20577"/>
        <pc:sldMkLst>
          <pc:docMk/>
          <pc:sldMk cId="71993719" sldId="257"/>
        </pc:sldMkLst>
        <pc:spChg chg="mod">
          <ac:chgData name="Imran Khan" userId="63c252ee-9549-4eee-8523-f4469065ba3c" providerId="ADAL" clId="{6C65A4A8-041C-46D6-A26B-03FDD0593F99}" dt="2025-08-10T12:01:58.025" v="883" actId="20577"/>
          <ac:spMkLst>
            <pc:docMk/>
            <pc:sldMk cId="71993719" sldId="257"/>
            <ac:spMk id="3" creationId="{0A16666B-7737-E80C-52B8-EAF810E0CC72}"/>
          </ac:spMkLst>
        </pc:spChg>
      </pc:sldChg>
      <pc:sldChg chg="modSp mod">
        <pc:chgData name="Imran Khan" userId="63c252ee-9549-4eee-8523-f4469065ba3c" providerId="ADAL" clId="{6C65A4A8-041C-46D6-A26B-03FDD0593F99}" dt="2025-08-10T12:01:31.789" v="868" actId="20577"/>
        <pc:sldMkLst>
          <pc:docMk/>
          <pc:sldMk cId="2615978786" sldId="258"/>
        </pc:sldMkLst>
        <pc:spChg chg="mod">
          <ac:chgData name="Imran Khan" userId="63c252ee-9549-4eee-8523-f4469065ba3c" providerId="ADAL" clId="{6C65A4A8-041C-46D6-A26B-03FDD0593F99}" dt="2025-08-10T12:01:31.789" v="868" actId="20577"/>
          <ac:spMkLst>
            <pc:docMk/>
            <pc:sldMk cId="2615978786" sldId="258"/>
            <ac:spMk id="3" creationId="{755A8797-140F-6715-3FA2-56A61585FF35}"/>
          </ac:spMkLst>
        </pc:spChg>
      </pc:sldChg>
      <pc:sldChg chg="modSp mod">
        <pc:chgData name="Imran Khan" userId="63c252ee-9549-4eee-8523-f4469065ba3c" providerId="ADAL" clId="{6C65A4A8-041C-46D6-A26B-03FDD0593F99}" dt="2025-08-02T18:46:44.247" v="35" actId="20577"/>
        <pc:sldMkLst>
          <pc:docMk/>
          <pc:sldMk cId="320851518" sldId="259"/>
        </pc:sldMkLst>
        <pc:spChg chg="mod">
          <ac:chgData name="Imran Khan" userId="63c252ee-9549-4eee-8523-f4469065ba3c" providerId="ADAL" clId="{6C65A4A8-041C-46D6-A26B-03FDD0593F99}" dt="2025-08-02T18:46:44.247" v="35" actId="20577"/>
          <ac:spMkLst>
            <pc:docMk/>
            <pc:sldMk cId="320851518" sldId="259"/>
            <ac:spMk id="2" creationId="{FD3D549B-5A43-1575-58F6-8B27B86BB419}"/>
          </ac:spMkLst>
        </pc:spChg>
      </pc:sldChg>
      <pc:sldChg chg="modSp mod">
        <pc:chgData name="Imran Khan" userId="63c252ee-9549-4eee-8523-f4469065ba3c" providerId="ADAL" clId="{6C65A4A8-041C-46D6-A26B-03FDD0593F99}" dt="2025-08-10T12:25:59.240" v="1154" actId="20577"/>
        <pc:sldMkLst>
          <pc:docMk/>
          <pc:sldMk cId="3618084146" sldId="260"/>
        </pc:sldMkLst>
        <pc:spChg chg="mod">
          <ac:chgData name="Imran Khan" userId="63c252ee-9549-4eee-8523-f4469065ba3c" providerId="ADAL" clId="{6C65A4A8-041C-46D6-A26B-03FDD0593F99}" dt="2025-08-10T12:25:59.240" v="1154" actId="20577"/>
          <ac:spMkLst>
            <pc:docMk/>
            <pc:sldMk cId="3618084146" sldId="260"/>
            <ac:spMk id="3" creationId="{59379654-F327-BB3C-4AE7-DC28D79677E0}"/>
          </ac:spMkLst>
        </pc:spChg>
      </pc:sldChg>
      <pc:sldChg chg="modSp mod">
        <pc:chgData name="Imran Khan" userId="63c252ee-9549-4eee-8523-f4469065ba3c" providerId="ADAL" clId="{6C65A4A8-041C-46D6-A26B-03FDD0593F99}" dt="2025-08-10T12:29:52.787" v="1548" actId="20577"/>
        <pc:sldMkLst>
          <pc:docMk/>
          <pc:sldMk cId="362938063" sldId="261"/>
        </pc:sldMkLst>
        <pc:spChg chg="mod">
          <ac:chgData name="Imran Khan" userId="63c252ee-9549-4eee-8523-f4469065ba3c" providerId="ADAL" clId="{6C65A4A8-041C-46D6-A26B-03FDD0593F99}" dt="2025-08-10T12:29:52.787" v="1548" actId="20577"/>
          <ac:spMkLst>
            <pc:docMk/>
            <pc:sldMk cId="362938063" sldId="261"/>
            <ac:spMk id="3" creationId="{C5E6675A-DD40-06C6-B2F8-20F2196CD7F9}"/>
          </ac:spMkLst>
        </pc:spChg>
      </pc:sldChg>
      <pc:sldChg chg="modSp mod">
        <pc:chgData name="Imran Khan" userId="63c252ee-9549-4eee-8523-f4469065ba3c" providerId="ADAL" clId="{6C65A4A8-041C-46D6-A26B-03FDD0593F99}" dt="2025-08-16T11:10:52.754" v="5081" actId="1036"/>
        <pc:sldMkLst>
          <pc:docMk/>
          <pc:sldMk cId="1291781837" sldId="262"/>
        </pc:sldMkLst>
        <pc:spChg chg="mod">
          <ac:chgData name="Imran Khan" userId="63c252ee-9549-4eee-8523-f4469065ba3c" providerId="ADAL" clId="{6C65A4A8-041C-46D6-A26B-03FDD0593F99}" dt="2025-08-16T11:10:52.754" v="5081" actId="1036"/>
          <ac:spMkLst>
            <pc:docMk/>
            <pc:sldMk cId="1291781837" sldId="262"/>
            <ac:spMk id="3" creationId="{88EBE224-37F3-5886-DE12-761D5A55B1A7}"/>
          </ac:spMkLst>
        </pc:spChg>
      </pc:sldChg>
      <pc:sldChg chg="modSp mod">
        <pc:chgData name="Imran Khan" userId="63c252ee-9549-4eee-8523-f4469065ba3c" providerId="ADAL" clId="{6C65A4A8-041C-46D6-A26B-03FDD0593F99}" dt="2025-08-16T11:32:22.859" v="5533" actId="20577"/>
        <pc:sldMkLst>
          <pc:docMk/>
          <pc:sldMk cId="523537482" sldId="263"/>
        </pc:sldMkLst>
        <pc:spChg chg="mod">
          <ac:chgData name="Imran Khan" userId="63c252ee-9549-4eee-8523-f4469065ba3c" providerId="ADAL" clId="{6C65A4A8-041C-46D6-A26B-03FDD0593F99}" dt="2025-08-16T11:32:22.859" v="5533" actId="20577"/>
          <ac:spMkLst>
            <pc:docMk/>
            <pc:sldMk cId="523537482" sldId="263"/>
            <ac:spMk id="3" creationId="{9C73C60F-ECC7-D30D-7175-D120B19A15AD}"/>
          </ac:spMkLst>
        </pc:spChg>
      </pc:sldChg>
      <pc:sldChg chg="modSp mod">
        <pc:chgData name="Imran Khan" userId="63c252ee-9549-4eee-8523-f4469065ba3c" providerId="ADAL" clId="{6C65A4A8-041C-46D6-A26B-03FDD0593F99}" dt="2025-08-17T12:43:00.701" v="5901" actId="20577"/>
        <pc:sldMkLst>
          <pc:docMk/>
          <pc:sldMk cId="2440385457" sldId="264"/>
        </pc:sldMkLst>
        <pc:spChg chg="mod">
          <ac:chgData name="Imran Khan" userId="63c252ee-9549-4eee-8523-f4469065ba3c" providerId="ADAL" clId="{6C65A4A8-041C-46D6-A26B-03FDD0593F99}" dt="2025-08-17T12:43:00.701" v="5901" actId="20577"/>
          <ac:spMkLst>
            <pc:docMk/>
            <pc:sldMk cId="2440385457" sldId="264"/>
            <ac:spMk id="3" creationId="{4ED6878C-1815-BB38-85FE-1338F2A41A0B}"/>
          </ac:spMkLst>
        </pc:spChg>
      </pc:sldChg>
      <pc:sldChg chg="modSp mod">
        <pc:chgData name="Imran Khan" userId="63c252ee-9549-4eee-8523-f4469065ba3c" providerId="ADAL" clId="{6C65A4A8-041C-46D6-A26B-03FDD0593F99}" dt="2025-08-17T12:42:00.733" v="5876" actId="20577"/>
        <pc:sldMkLst>
          <pc:docMk/>
          <pc:sldMk cId="3339917168" sldId="265"/>
        </pc:sldMkLst>
        <pc:spChg chg="mod">
          <ac:chgData name="Imran Khan" userId="63c252ee-9549-4eee-8523-f4469065ba3c" providerId="ADAL" clId="{6C65A4A8-041C-46D6-A26B-03FDD0593F99}" dt="2025-08-17T12:42:00.733" v="5876" actId="20577"/>
          <ac:spMkLst>
            <pc:docMk/>
            <pc:sldMk cId="3339917168" sldId="265"/>
            <ac:spMk id="2" creationId="{66DF8E63-5939-0CC6-945F-F2A3F5D6D6E0}"/>
          </ac:spMkLst>
        </pc:spChg>
        <pc:spChg chg="mod">
          <ac:chgData name="Imran Khan" userId="63c252ee-9549-4eee-8523-f4469065ba3c" providerId="ADAL" clId="{6C65A4A8-041C-46D6-A26B-03FDD0593F99}" dt="2025-08-17T12:41:40.480" v="5868" actId="6549"/>
          <ac:spMkLst>
            <pc:docMk/>
            <pc:sldMk cId="3339917168" sldId="265"/>
            <ac:spMk id="3" creationId="{F8C4850C-FAAF-4D0A-FBD1-668C3702E25F}"/>
          </ac:spMkLst>
        </pc:spChg>
      </pc:sldChg>
      <pc:sldChg chg="modSp mod">
        <pc:chgData name="Imran Khan" userId="63c252ee-9549-4eee-8523-f4469065ba3c" providerId="ADAL" clId="{6C65A4A8-041C-46D6-A26B-03FDD0593F99}" dt="2025-08-16T08:29:02.565" v="3405" actId="20577"/>
        <pc:sldMkLst>
          <pc:docMk/>
          <pc:sldMk cId="86278034" sldId="274"/>
        </pc:sldMkLst>
        <pc:spChg chg="mod">
          <ac:chgData name="Imran Khan" userId="63c252ee-9549-4eee-8523-f4469065ba3c" providerId="ADAL" clId="{6C65A4A8-041C-46D6-A26B-03FDD0593F99}" dt="2025-08-16T08:29:02.565" v="3405" actId="20577"/>
          <ac:spMkLst>
            <pc:docMk/>
            <pc:sldMk cId="86278034" sldId="274"/>
            <ac:spMk id="3" creationId="{995D1348-E00A-2CB7-23E5-E4BE94D11EA8}"/>
          </ac:spMkLst>
        </pc:spChg>
      </pc:sldChg>
      <pc:sldChg chg="modSp new mod">
        <pc:chgData name="Imran Khan" userId="63c252ee-9549-4eee-8523-f4469065ba3c" providerId="ADAL" clId="{6C65A4A8-041C-46D6-A26B-03FDD0593F99}" dt="2025-08-16T08:32:45.379" v="3760" actId="20577"/>
        <pc:sldMkLst>
          <pc:docMk/>
          <pc:sldMk cId="2185355758" sldId="275"/>
        </pc:sldMkLst>
        <pc:spChg chg="mod">
          <ac:chgData name="Imran Khan" userId="63c252ee-9549-4eee-8523-f4469065ba3c" providerId="ADAL" clId="{6C65A4A8-041C-46D6-A26B-03FDD0593F99}" dt="2025-08-16T08:29:27.854" v="3416" actId="20577"/>
          <ac:spMkLst>
            <pc:docMk/>
            <pc:sldMk cId="2185355758" sldId="275"/>
            <ac:spMk id="2" creationId="{84E856E4-D1D6-E185-D02A-0B398611AC63}"/>
          </ac:spMkLst>
        </pc:spChg>
        <pc:spChg chg="mod">
          <ac:chgData name="Imran Khan" userId="63c252ee-9549-4eee-8523-f4469065ba3c" providerId="ADAL" clId="{6C65A4A8-041C-46D6-A26B-03FDD0593F99}" dt="2025-08-16T08:32:45.379" v="3760" actId="20577"/>
          <ac:spMkLst>
            <pc:docMk/>
            <pc:sldMk cId="2185355758" sldId="275"/>
            <ac:spMk id="3" creationId="{7D5B9BEB-78F2-C11C-BE3E-222743E00B29}"/>
          </ac:spMkLst>
        </pc:spChg>
      </pc:sldChg>
      <pc:sldChg chg="modSp new mod">
        <pc:chgData name="Imran Khan" userId="63c252ee-9549-4eee-8523-f4469065ba3c" providerId="ADAL" clId="{6C65A4A8-041C-46D6-A26B-03FDD0593F99}" dt="2025-08-16T08:38:04.694" v="4139" actId="20577"/>
        <pc:sldMkLst>
          <pc:docMk/>
          <pc:sldMk cId="1970306950" sldId="276"/>
        </pc:sldMkLst>
        <pc:spChg chg="mod">
          <ac:chgData name="Imran Khan" userId="63c252ee-9549-4eee-8523-f4469065ba3c" providerId="ADAL" clId="{6C65A4A8-041C-46D6-A26B-03FDD0593F99}" dt="2025-08-16T08:33:00.689" v="3771" actId="20577"/>
          <ac:spMkLst>
            <pc:docMk/>
            <pc:sldMk cId="1970306950" sldId="276"/>
            <ac:spMk id="2" creationId="{74ADCD80-8BB9-2D8D-A0F2-D3626474B9EE}"/>
          </ac:spMkLst>
        </pc:spChg>
        <pc:spChg chg="mod">
          <ac:chgData name="Imran Khan" userId="63c252ee-9549-4eee-8523-f4469065ba3c" providerId="ADAL" clId="{6C65A4A8-041C-46D6-A26B-03FDD0593F99}" dt="2025-08-16T08:38:04.694" v="4139" actId="20577"/>
          <ac:spMkLst>
            <pc:docMk/>
            <pc:sldMk cId="1970306950" sldId="276"/>
            <ac:spMk id="3" creationId="{14C55CBF-9170-4357-9802-1EF623152AD4}"/>
          </ac:spMkLst>
        </pc:spChg>
      </pc:sldChg>
      <pc:sldChg chg="modSp new mod">
        <pc:chgData name="Imran Khan" userId="63c252ee-9549-4eee-8523-f4469065ba3c" providerId="ADAL" clId="{6C65A4A8-041C-46D6-A26B-03FDD0593F99}" dt="2025-08-16T08:43:26.119" v="4508" actId="20577"/>
        <pc:sldMkLst>
          <pc:docMk/>
          <pc:sldMk cId="4027462837" sldId="277"/>
        </pc:sldMkLst>
        <pc:spChg chg="mod">
          <ac:chgData name="Imran Khan" userId="63c252ee-9549-4eee-8523-f4469065ba3c" providerId="ADAL" clId="{6C65A4A8-041C-46D6-A26B-03FDD0593F99}" dt="2025-08-16T08:38:32.497" v="4150" actId="20577"/>
          <ac:spMkLst>
            <pc:docMk/>
            <pc:sldMk cId="4027462837" sldId="277"/>
            <ac:spMk id="2" creationId="{56C11805-DDF1-36EC-A2D1-FA49D7A7FCA3}"/>
          </ac:spMkLst>
        </pc:spChg>
        <pc:spChg chg="mod">
          <ac:chgData name="Imran Khan" userId="63c252ee-9549-4eee-8523-f4469065ba3c" providerId="ADAL" clId="{6C65A4A8-041C-46D6-A26B-03FDD0593F99}" dt="2025-08-16T08:43:26.119" v="4508" actId="20577"/>
          <ac:spMkLst>
            <pc:docMk/>
            <pc:sldMk cId="4027462837" sldId="277"/>
            <ac:spMk id="3" creationId="{111347F1-D4E5-9CDA-6DBF-597CCBEF5005}"/>
          </ac:spMkLst>
        </pc:spChg>
      </pc:sldChg>
      <pc:sldChg chg="modSp new mod">
        <pc:chgData name="Imran Khan" userId="63c252ee-9549-4eee-8523-f4469065ba3c" providerId="ADAL" clId="{6C65A4A8-041C-46D6-A26B-03FDD0593F99}" dt="2025-08-16T10:45:39.272" v="4804" actId="20577"/>
        <pc:sldMkLst>
          <pc:docMk/>
          <pc:sldMk cId="3739806771" sldId="278"/>
        </pc:sldMkLst>
        <pc:spChg chg="mod">
          <ac:chgData name="Imran Khan" userId="63c252ee-9549-4eee-8523-f4469065ba3c" providerId="ADAL" clId="{6C65A4A8-041C-46D6-A26B-03FDD0593F99}" dt="2025-08-16T10:43:10.860" v="4519" actId="20577"/>
          <ac:spMkLst>
            <pc:docMk/>
            <pc:sldMk cId="3739806771" sldId="278"/>
            <ac:spMk id="2" creationId="{5B40E7CD-DB4B-8E3A-B19C-911A97B79AE8}"/>
          </ac:spMkLst>
        </pc:spChg>
        <pc:spChg chg="mod">
          <ac:chgData name="Imran Khan" userId="63c252ee-9549-4eee-8523-f4469065ba3c" providerId="ADAL" clId="{6C65A4A8-041C-46D6-A26B-03FDD0593F99}" dt="2025-08-16T10:45:39.272" v="4804" actId="20577"/>
          <ac:spMkLst>
            <pc:docMk/>
            <pc:sldMk cId="3739806771" sldId="278"/>
            <ac:spMk id="3" creationId="{C5A4BAC6-6B9D-0D68-02A1-9C60306290A7}"/>
          </ac:spMkLst>
        </pc:spChg>
      </pc:sldChg>
      <pc:sldChg chg="modSp new mod">
        <pc:chgData name="Imran Khan" userId="63c252ee-9549-4eee-8523-f4469065ba3c" providerId="ADAL" clId="{6C65A4A8-041C-46D6-A26B-03FDD0593F99}" dt="2025-08-16T11:11:13.808" v="5105" actId="20577"/>
        <pc:sldMkLst>
          <pc:docMk/>
          <pc:sldMk cId="4221356086" sldId="279"/>
        </pc:sldMkLst>
        <pc:spChg chg="mod">
          <ac:chgData name="Imran Khan" userId="63c252ee-9549-4eee-8523-f4469065ba3c" providerId="ADAL" clId="{6C65A4A8-041C-46D6-A26B-03FDD0593F99}" dt="2025-08-16T11:11:13.808" v="5105" actId="20577"/>
          <ac:spMkLst>
            <pc:docMk/>
            <pc:sldMk cId="4221356086" sldId="279"/>
            <ac:spMk id="2" creationId="{7A40D7FE-50EB-9237-2BA2-886A270B744F}"/>
          </ac:spMkLst>
        </pc:spChg>
        <pc:spChg chg="mod">
          <ac:chgData name="Imran Khan" userId="63c252ee-9549-4eee-8523-f4469065ba3c" providerId="ADAL" clId="{6C65A4A8-041C-46D6-A26B-03FDD0593F99}" dt="2025-08-16T11:11:04.664" v="5087" actId="20577"/>
          <ac:spMkLst>
            <pc:docMk/>
            <pc:sldMk cId="4221356086" sldId="279"/>
            <ac:spMk id="3" creationId="{83AE1FD6-BE5B-36FB-5063-0B2EB9C2824E}"/>
          </ac:spMkLst>
        </pc:spChg>
      </pc:sldChg>
      <pc:sldChg chg="modSp new mod">
        <pc:chgData name="Imran Khan" userId="63c252ee-9549-4eee-8523-f4469065ba3c" providerId="ADAL" clId="{6C65A4A8-041C-46D6-A26B-03FDD0593F99}" dt="2025-08-17T12:29:15.742" v="5550" actId="20577"/>
        <pc:sldMkLst>
          <pc:docMk/>
          <pc:sldMk cId="2618405101" sldId="280"/>
        </pc:sldMkLst>
        <pc:spChg chg="mod">
          <ac:chgData name="Imran Khan" userId="63c252ee-9549-4eee-8523-f4469065ba3c" providerId="ADAL" clId="{6C65A4A8-041C-46D6-A26B-03FDD0593F99}" dt="2025-08-16T11:22:44.684" v="5115" actId="20577"/>
          <ac:spMkLst>
            <pc:docMk/>
            <pc:sldMk cId="2618405101" sldId="280"/>
            <ac:spMk id="2" creationId="{FD5CF0C9-738C-438C-5FF5-1383313B047D}"/>
          </ac:spMkLst>
        </pc:spChg>
        <pc:spChg chg="mod">
          <ac:chgData name="Imran Khan" userId="63c252ee-9549-4eee-8523-f4469065ba3c" providerId="ADAL" clId="{6C65A4A8-041C-46D6-A26B-03FDD0593F99}" dt="2025-08-17T12:29:15.742" v="5550" actId="20577"/>
          <ac:spMkLst>
            <pc:docMk/>
            <pc:sldMk cId="2618405101" sldId="280"/>
            <ac:spMk id="3" creationId="{F395047F-41D8-E51D-B153-A079497BC040}"/>
          </ac:spMkLst>
        </pc:spChg>
      </pc:sldChg>
      <pc:sldChg chg="modSp new mod">
        <pc:chgData name="Imran Khan" userId="63c252ee-9549-4eee-8523-f4469065ba3c" providerId="ADAL" clId="{6C65A4A8-041C-46D6-A26B-03FDD0593F99}" dt="2025-08-17T12:38:56.292" v="5828" actId="20577"/>
        <pc:sldMkLst>
          <pc:docMk/>
          <pc:sldMk cId="2529044020" sldId="281"/>
        </pc:sldMkLst>
        <pc:spChg chg="mod">
          <ac:chgData name="Imran Khan" userId="63c252ee-9549-4eee-8523-f4469065ba3c" providerId="ADAL" clId="{6C65A4A8-041C-46D6-A26B-03FDD0593F99}" dt="2025-08-17T12:30:08.253" v="5560" actId="20577"/>
          <ac:spMkLst>
            <pc:docMk/>
            <pc:sldMk cId="2529044020" sldId="281"/>
            <ac:spMk id="2" creationId="{0AEAD472-BC6B-CECF-5D91-54ECB3DE666B}"/>
          </ac:spMkLst>
        </pc:spChg>
        <pc:spChg chg="mod">
          <ac:chgData name="Imran Khan" userId="63c252ee-9549-4eee-8523-f4469065ba3c" providerId="ADAL" clId="{6C65A4A8-041C-46D6-A26B-03FDD0593F99}" dt="2025-08-17T12:38:56.292" v="5828" actId="20577"/>
          <ac:spMkLst>
            <pc:docMk/>
            <pc:sldMk cId="2529044020" sldId="281"/>
            <ac:spMk id="3" creationId="{9209FE5B-6C62-776D-9A79-18E57D8B72E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2377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2242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7742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9064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4343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651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0948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69214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5927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032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7826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441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9376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4334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5991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9766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6194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60CE215-F654-4533-A4D7-F13FEC5B0332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07886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2000"/>
                <a:hueMod val="96000"/>
                <a:satMod val="128000"/>
                <a:lumMod val="114000"/>
              </a:schemeClr>
            </a:gs>
            <a:gs pos="100000">
              <a:schemeClr val="bg2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54606C-2AF3-4A26-4E84-07E60193B8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6458419" cy="86142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Digitalization through DIGIBANK APP - Waterfall Method</a:t>
            </a:r>
            <a:endParaRPr lang="en-IN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895695-92DD-943B-E574-2897A878AD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6458419" cy="3329581"/>
          </a:xfrm>
        </p:spPr>
        <p:txBody>
          <a:bodyPr>
            <a:normAutofit/>
          </a:bodyPr>
          <a:lstStyle/>
          <a:p>
            <a:r>
              <a:rPr lang="en-US" dirty="0"/>
              <a:t>DBS Bank India Limited</a:t>
            </a:r>
            <a:endParaRPr lang="en-IN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2369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A55BA-DC2E-8937-CB27-77F55B3BC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BE224-37F3-5886-DE12-761D5A55B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Worked on Bank app called </a:t>
            </a:r>
            <a:r>
              <a:rPr lang="en-IN" dirty="0" err="1"/>
              <a:t>digibank</a:t>
            </a:r>
            <a:r>
              <a:rPr lang="en-IN" dirty="0"/>
              <a:t> by DBS India</a:t>
            </a:r>
          </a:p>
          <a:p>
            <a:r>
              <a:rPr lang="en-IN" dirty="0"/>
              <a:t>Re-engineered the key processes </a:t>
            </a:r>
          </a:p>
          <a:p>
            <a:r>
              <a:rPr lang="en-IN" dirty="0"/>
              <a:t>Used Waterfall method for this</a:t>
            </a:r>
          </a:p>
          <a:p>
            <a:r>
              <a:rPr lang="en-IN" dirty="0"/>
              <a:t>Worked with product owner, subject matter experts and found out the business needs and wrote use cases</a:t>
            </a:r>
          </a:p>
          <a:p>
            <a:r>
              <a:rPr lang="en-IN" dirty="0"/>
              <a:t>Key involvement in requirement gathering and data </a:t>
            </a:r>
            <a:r>
              <a:rPr lang="en-IN" dirty="0" err="1"/>
              <a:t>andlysis</a:t>
            </a:r>
            <a:r>
              <a:rPr lang="en-IN" dirty="0"/>
              <a:t> of HNI portfolios and their investments like PMS, MF, Equity and Fixed Income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91781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B3CF3-A1DC-4454-A11B-6257B0CC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F17BF-E33F-F50C-5827-5BCE27B72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Requirement gathering and analysis</a:t>
            </a:r>
          </a:p>
          <a:p>
            <a:pPr lvl="1"/>
            <a:r>
              <a:rPr lang="en-US" dirty="0"/>
              <a:t>Objective – Understand and document all system requirements from stakeholders (clients, bank staff and compliance)</a:t>
            </a:r>
          </a:p>
          <a:p>
            <a:pPr lvl="1"/>
            <a:r>
              <a:rPr lang="en-US" dirty="0"/>
              <a:t>Key Activities – </a:t>
            </a:r>
          </a:p>
          <a:p>
            <a:pPr lvl="2"/>
            <a:r>
              <a:rPr lang="en-US" dirty="0"/>
              <a:t>Collect inputs on existing report formats</a:t>
            </a:r>
          </a:p>
          <a:p>
            <a:pPr lvl="2"/>
            <a:r>
              <a:rPr lang="en-US" dirty="0"/>
              <a:t>Identify user needs for online viewing, downloading, risk profiling and mutual fund execution</a:t>
            </a:r>
          </a:p>
          <a:p>
            <a:pPr lvl="2"/>
            <a:r>
              <a:rPr lang="en-US" dirty="0"/>
              <a:t>Regulatory and data security requirements</a:t>
            </a:r>
          </a:p>
          <a:p>
            <a:pPr lvl="1"/>
            <a:r>
              <a:rPr lang="en-US" dirty="0"/>
              <a:t>Deliverables – </a:t>
            </a:r>
          </a:p>
          <a:p>
            <a:pPr lvl="2"/>
            <a:r>
              <a:rPr lang="en-US" dirty="0"/>
              <a:t>Software Requirements Specification (SRS)\</a:t>
            </a:r>
          </a:p>
          <a:p>
            <a:pPr lvl="2"/>
            <a:r>
              <a:rPr lang="en-US" dirty="0"/>
              <a:t>Use Case Documentation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55104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DF1AC-2395-7FB5-1525-57220C3DB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D606A-BE05-59F5-447E-692239D56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System Design</a:t>
            </a:r>
            <a:r>
              <a:rPr lang="en-US" dirty="0"/>
              <a:t> – </a:t>
            </a:r>
          </a:p>
          <a:p>
            <a:pPr lvl="1"/>
            <a:r>
              <a:rPr lang="en-US" dirty="0"/>
              <a:t>Objective – Design the architecture and UI/UX of the online platform</a:t>
            </a:r>
          </a:p>
          <a:p>
            <a:pPr lvl="1"/>
            <a:r>
              <a:rPr lang="en-US" dirty="0"/>
              <a:t>Key activities – </a:t>
            </a:r>
          </a:p>
          <a:p>
            <a:pPr lvl="2"/>
            <a:r>
              <a:rPr lang="en-US" dirty="0"/>
              <a:t>Database design for storing client reports and transactions</a:t>
            </a:r>
          </a:p>
          <a:p>
            <a:pPr lvl="2"/>
            <a:r>
              <a:rPr lang="en-US" dirty="0"/>
              <a:t>Define modules – Report generator, Risk profiler, MF transaction engine</a:t>
            </a:r>
          </a:p>
          <a:p>
            <a:pPr lvl="2"/>
            <a:r>
              <a:rPr lang="en-US" dirty="0"/>
              <a:t>Wireframes and user interface mockups</a:t>
            </a:r>
          </a:p>
          <a:p>
            <a:pPr lvl="1"/>
            <a:r>
              <a:rPr lang="en-US" dirty="0"/>
              <a:t>Deliverables – </a:t>
            </a:r>
          </a:p>
          <a:p>
            <a:pPr lvl="2"/>
            <a:r>
              <a:rPr lang="en-US" dirty="0"/>
              <a:t>High level and low level design documents</a:t>
            </a:r>
          </a:p>
          <a:p>
            <a:pPr lvl="2"/>
            <a:r>
              <a:rPr lang="en-US" dirty="0"/>
              <a:t>ER diagrams, Data Flow Diagrams (DFD)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98801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0827E-9D06-955E-E025-892BF8EC1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33FC1-8B1F-140F-1EDB-BB9B3BB94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Implementation (Coding)</a:t>
            </a:r>
          </a:p>
          <a:p>
            <a:pPr lvl="1"/>
            <a:r>
              <a:rPr lang="en-US" dirty="0"/>
              <a:t>Objective – Develop the modules according to the design</a:t>
            </a:r>
          </a:p>
          <a:p>
            <a:pPr lvl="1"/>
            <a:r>
              <a:rPr lang="en-US" dirty="0"/>
              <a:t>Key activities – </a:t>
            </a:r>
          </a:p>
          <a:p>
            <a:pPr lvl="2"/>
            <a:r>
              <a:rPr lang="en-US" dirty="0"/>
              <a:t>Backend coding for report generation and transaction APIs</a:t>
            </a:r>
          </a:p>
          <a:p>
            <a:pPr lvl="2"/>
            <a:r>
              <a:rPr lang="en-US" dirty="0"/>
              <a:t>Frontend development for dashboards and download interfaces</a:t>
            </a:r>
          </a:p>
          <a:p>
            <a:pPr lvl="2"/>
            <a:r>
              <a:rPr lang="en-US" dirty="0"/>
              <a:t>Integration with mutual fund platform and payment systems</a:t>
            </a:r>
          </a:p>
          <a:p>
            <a:pPr lvl="1"/>
            <a:r>
              <a:rPr lang="en-US" dirty="0"/>
              <a:t>Deliverables – </a:t>
            </a:r>
          </a:p>
          <a:p>
            <a:pPr lvl="2"/>
            <a:r>
              <a:rPr lang="en-US" dirty="0"/>
              <a:t>Source code</a:t>
            </a:r>
          </a:p>
          <a:p>
            <a:pPr lvl="2"/>
            <a:r>
              <a:rPr lang="en-US" dirty="0"/>
              <a:t>Database schema</a:t>
            </a:r>
          </a:p>
          <a:p>
            <a:pPr lvl="2"/>
            <a:r>
              <a:rPr lang="en-US" dirty="0"/>
              <a:t>API documentation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19284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6D797-1353-16B5-4824-E884C3C9E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32B05-FC07-3121-9012-B8851C124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Integration and Testing</a:t>
            </a:r>
          </a:p>
          <a:p>
            <a:pPr lvl="1"/>
            <a:r>
              <a:rPr lang="en-US" dirty="0"/>
              <a:t>Objective –</a:t>
            </a:r>
          </a:p>
          <a:p>
            <a:pPr lvl="2"/>
            <a:r>
              <a:rPr lang="en-US" dirty="0"/>
              <a:t>Verify functionality and identify defects</a:t>
            </a:r>
          </a:p>
          <a:p>
            <a:pPr lvl="1"/>
            <a:r>
              <a:rPr lang="en-US" dirty="0"/>
              <a:t>Key Activities – </a:t>
            </a:r>
          </a:p>
          <a:p>
            <a:pPr lvl="2"/>
            <a:r>
              <a:rPr lang="en-US" dirty="0"/>
              <a:t>Unit testing for each module</a:t>
            </a:r>
          </a:p>
          <a:p>
            <a:pPr lvl="2"/>
            <a:r>
              <a:rPr lang="en-US" dirty="0"/>
              <a:t>Integration testing for system flow, report generation – profiling – MF execution</a:t>
            </a:r>
          </a:p>
          <a:p>
            <a:pPr lvl="2"/>
            <a:r>
              <a:rPr lang="en-US" dirty="0"/>
              <a:t>User Acceptance Testing (UAT) with real users</a:t>
            </a:r>
          </a:p>
          <a:p>
            <a:pPr lvl="1"/>
            <a:r>
              <a:rPr lang="en-US" dirty="0"/>
              <a:t>Deliverables – </a:t>
            </a:r>
          </a:p>
          <a:p>
            <a:pPr lvl="2"/>
            <a:r>
              <a:rPr lang="en-US" dirty="0"/>
              <a:t>Test cases and test reports</a:t>
            </a:r>
          </a:p>
          <a:p>
            <a:pPr lvl="2"/>
            <a:r>
              <a:rPr lang="en-US" dirty="0"/>
              <a:t>Bug reports and resolutions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31668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6998A-1165-0F70-B889-DE504011E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8B4F0-C6C8-8814-3EA5-8622B5786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Deployment</a:t>
            </a:r>
            <a:r>
              <a:rPr lang="en-US" dirty="0"/>
              <a:t> – </a:t>
            </a:r>
          </a:p>
          <a:p>
            <a:pPr lvl="1"/>
            <a:r>
              <a:rPr lang="en-US" dirty="0"/>
              <a:t>Objective – </a:t>
            </a:r>
          </a:p>
          <a:p>
            <a:pPr lvl="2"/>
            <a:r>
              <a:rPr lang="en-US" dirty="0"/>
              <a:t>Move the system to the live environment</a:t>
            </a:r>
          </a:p>
          <a:p>
            <a:pPr lvl="1"/>
            <a:r>
              <a:rPr lang="en-US" dirty="0"/>
              <a:t>Key Activities –</a:t>
            </a:r>
          </a:p>
          <a:p>
            <a:pPr lvl="2"/>
            <a:r>
              <a:rPr lang="en-IN" dirty="0"/>
              <a:t>Hosting on secure servers</a:t>
            </a:r>
          </a:p>
          <a:p>
            <a:pPr lvl="2"/>
            <a:r>
              <a:rPr lang="en-IN" dirty="0"/>
              <a:t>Data migration from physical to digital formats</a:t>
            </a:r>
          </a:p>
          <a:p>
            <a:pPr lvl="2"/>
            <a:r>
              <a:rPr lang="en-IN" dirty="0"/>
              <a:t>User training sessions and deployment checklist</a:t>
            </a:r>
          </a:p>
          <a:p>
            <a:pPr lvl="1"/>
            <a:r>
              <a:rPr lang="en-IN" dirty="0"/>
              <a:t>Deliverables – </a:t>
            </a:r>
          </a:p>
          <a:p>
            <a:pPr lvl="2"/>
            <a:r>
              <a:rPr lang="en-IN" dirty="0"/>
              <a:t>Production ready system</a:t>
            </a:r>
          </a:p>
          <a:p>
            <a:pPr lvl="2"/>
            <a:r>
              <a:rPr lang="en-IN" dirty="0"/>
              <a:t>Deployment logs and rollback plan</a:t>
            </a:r>
          </a:p>
        </p:txBody>
      </p:sp>
    </p:spTree>
    <p:extLst>
      <p:ext uri="{BB962C8B-B14F-4D97-AF65-F5344CB8AC3E}">
        <p14:creationId xmlns:p14="http://schemas.microsoft.com/office/powerpoint/2010/main" val="39716020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9717C-44FD-B865-CF50-3EE00A82A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1A6F2-3A29-3E5C-50AD-4E7D040B1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Maintenance</a:t>
            </a:r>
            <a:r>
              <a:rPr lang="en-US" dirty="0"/>
              <a:t> – </a:t>
            </a:r>
          </a:p>
          <a:p>
            <a:pPr lvl="1"/>
            <a:r>
              <a:rPr lang="en-US" dirty="0"/>
              <a:t>Objective – </a:t>
            </a:r>
          </a:p>
          <a:p>
            <a:pPr lvl="2"/>
            <a:r>
              <a:rPr lang="en-US" dirty="0"/>
              <a:t>Ensure smooth operation post launch</a:t>
            </a:r>
          </a:p>
          <a:p>
            <a:pPr lvl="1"/>
            <a:r>
              <a:rPr lang="en-US" dirty="0"/>
              <a:t>Key Activities – </a:t>
            </a:r>
          </a:p>
          <a:p>
            <a:pPr lvl="2"/>
            <a:r>
              <a:rPr lang="en-US" dirty="0"/>
              <a:t>Bug fixes and feature enhancements</a:t>
            </a:r>
          </a:p>
          <a:p>
            <a:pPr lvl="2"/>
            <a:r>
              <a:rPr lang="en-US" dirty="0"/>
              <a:t>Periodic performance checks</a:t>
            </a:r>
          </a:p>
          <a:p>
            <a:pPr lvl="2"/>
            <a:r>
              <a:rPr lang="en-US" dirty="0"/>
              <a:t>Compliance updates as per financial regulations</a:t>
            </a:r>
          </a:p>
          <a:p>
            <a:pPr lvl="1"/>
            <a:r>
              <a:rPr lang="en-US" dirty="0"/>
              <a:t>Deliverables – </a:t>
            </a:r>
          </a:p>
          <a:p>
            <a:pPr lvl="2"/>
            <a:r>
              <a:rPr lang="en-US" dirty="0"/>
              <a:t>Maintenance reports</a:t>
            </a:r>
          </a:p>
          <a:p>
            <a:pPr lvl="2"/>
            <a:r>
              <a:rPr lang="en-US" dirty="0"/>
              <a:t>Version upgrade documents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348964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4D6A4-A2E6-A5D1-C464-7C86766E8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D1348-E00A-2CB7-23E5-E4BE94D11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Requirement gathering methods used</a:t>
            </a:r>
          </a:p>
          <a:p>
            <a:pPr lvl="1"/>
            <a:r>
              <a:rPr lang="en-US" dirty="0"/>
              <a:t>Stakeholder Interview</a:t>
            </a:r>
            <a:r>
              <a:rPr lang="en-IN" dirty="0"/>
              <a:t>s</a:t>
            </a:r>
          </a:p>
          <a:p>
            <a:pPr lvl="2"/>
            <a:r>
              <a:rPr lang="en-IN" dirty="0"/>
              <a:t>What – One-on-one discussions with key stakeholders</a:t>
            </a:r>
          </a:p>
          <a:p>
            <a:pPr lvl="2"/>
            <a:r>
              <a:rPr lang="en-IN" dirty="0"/>
              <a:t>Why – To understand expectations, current pain points and must-have features</a:t>
            </a:r>
          </a:p>
          <a:p>
            <a:pPr lvl="2"/>
            <a:r>
              <a:rPr lang="en-IN" dirty="0"/>
              <a:t>Used with – </a:t>
            </a:r>
          </a:p>
          <a:p>
            <a:pPr lvl="3"/>
            <a:r>
              <a:rPr lang="en-IN" dirty="0"/>
              <a:t>Relationship Managers</a:t>
            </a:r>
          </a:p>
          <a:p>
            <a:pPr lvl="3"/>
            <a:r>
              <a:rPr lang="en-IN" dirty="0"/>
              <a:t>Compliance officers</a:t>
            </a:r>
          </a:p>
          <a:p>
            <a:pPr lvl="3"/>
            <a:r>
              <a:rPr lang="en-IN" dirty="0"/>
              <a:t>IT staff</a:t>
            </a:r>
          </a:p>
          <a:p>
            <a:pPr lvl="3"/>
            <a:r>
              <a:rPr lang="en-IN" dirty="0"/>
              <a:t>Clients (via feedback surveys)</a:t>
            </a:r>
          </a:p>
          <a:p>
            <a:pPr lvl="2"/>
            <a:r>
              <a:rPr lang="en-IN" dirty="0"/>
              <a:t>Sample questions – </a:t>
            </a:r>
          </a:p>
          <a:p>
            <a:pPr lvl="3"/>
            <a:r>
              <a:rPr lang="en-IN" dirty="0"/>
              <a:t>What reports do clients frequently request?</a:t>
            </a:r>
          </a:p>
          <a:p>
            <a:pPr lvl="3"/>
            <a:r>
              <a:rPr lang="en-IN" dirty="0"/>
              <a:t>What challenges do you face with the current physical reporting system?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78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856E4-D1D6-E185-D02A-0B398611A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B9BEB-78F2-C11C-BE3E-222743E00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Workshop and Brainstorming sessions</a:t>
            </a:r>
          </a:p>
          <a:p>
            <a:pPr lvl="1"/>
            <a:r>
              <a:rPr lang="en-IN" dirty="0"/>
              <a:t>What – Collaborative meetings with cross functional teams</a:t>
            </a:r>
          </a:p>
          <a:p>
            <a:pPr lvl="1"/>
            <a:r>
              <a:rPr lang="en-IN" dirty="0"/>
              <a:t>Why – To gather diverse perspectives and validate requirements across departments</a:t>
            </a:r>
          </a:p>
          <a:p>
            <a:pPr lvl="1"/>
            <a:r>
              <a:rPr lang="en-IN" dirty="0"/>
              <a:t>Used for – </a:t>
            </a:r>
          </a:p>
          <a:p>
            <a:pPr lvl="2"/>
            <a:r>
              <a:rPr lang="en-IN" dirty="0"/>
              <a:t>Aligning business, IT and regulatory requirements</a:t>
            </a:r>
          </a:p>
          <a:p>
            <a:pPr lvl="2"/>
            <a:r>
              <a:rPr lang="en-IN" dirty="0"/>
              <a:t>Mapping the ideal client journey from report viewing to mutual fund execution</a:t>
            </a:r>
          </a:p>
        </p:txBody>
      </p:sp>
    </p:spTree>
    <p:extLst>
      <p:ext uri="{BB962C8B-B14F-4D97-AF65-F5344CB8AC3E}">
        <p14:creationId xmlns:p14="http://schemas.microsoft.com/office/powerpoint/2010/main" val="21853557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DCD80-8BB9-2D8D-A0F2-D3626474B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55CBF-9170-4357-9802-1EF623152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Document Analysis</a:t>
            </a:r>
          </a:p>
          <a:p>
            <a:pPr lvl="1"/>
            <a:r>
              <a:rPr lang="en-IN" dirty="0"/>
              <a:t>What – Review of existing documentation (physical reports, transaction forms, compliance checklist)</a:t>
            </a:r>
          </a:p>
          <a:p>
            <a:pPr lvl="1"/>
            <a:r>
              <a:rPr lang="en-IN" dirty="0"/>
              <a:t>Why – To extract functional requirements, formatting standards and legal obligations</a:t>
            </a:r>
          </a:p>
          <a:p>
            <a:pPr lvl="1"/>
            <a:r>
              <a:rPr lang="en-IN" dirty="0"/>
              <a:t>Sources – </a:t>
            </a:r>
          </a:p>
          <a:p>
            <a:pPr lvl="2"/>
            <a:r>
              <a:rPr lang="en-IN" dirty="0"/>
              <a:t>Existing report templates </a:t>
            </a:r>
          </a:p>
          <a:p>
            <a:pPr lvl="2"/>
            <a:r>
              <a:rPr lang="en-IN" dirty="0"/>
              <a:t>Mutual fund transaction forms </a:t>
            </a:r>
          </a:p>
          <a:p>
            <a:pPr lvl="2"/>
            <a:r>
              <a:rPr lang="en-IN" dirty="0"/>
              <a:t>Regulatory compliance guidelines (e.g. KYC, AML)</a:t>
            </a:r>
          </a:p>
        </p:txBody>
      </p:sp>
    </p:spTree>
    <p:extLst>
      <p:ext uri="{BB962C8B-B14F-4D97-AF65-F5344CB8AC3E}">
        <p14:creationId xmlns:p14="http://schemas.microsoft.com/office/powerpoint/2010/main" val="1970306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D549B-5A43-1575-58F6-8B27B86BB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Title – Wealth Management </a:t>
            </a:r>
            <a:r>
              <a:rPr lang="en-US"/>
              <a:t>Report Generation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2DA6F-643F-C7B1-CFE2-F483BB2CDB9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Prepared By – </a:t>
            </a:r>
            <a:r>
              <a:rPr lang="en-US" dirty="0" err="1"/>
              <a:t>Nahidd</a:t>
            </a:r>
            <a:r>
              <a:rPr lang="en-US" dirty="0"/>
              <a:t> Anjum</a:t>
            </a:r>
            <a:r>
              <a:rPr lang="en-IN" dirty="0"/>
              <a:t>					Date – 04/08/2025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515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11805-DDF1-36EC-A2D1-FA49D7A7F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347F1-D4E5-9CDA-6DBF-597CCBEF5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Surveys and Questionnaires</a:t>
            </a:r>
          </a:p>
          <a:p>
            <a:pPr lvl="1"/>
            <a:r>
              <a:rPr lang="en-IN" dirty="0"/>
              <a:t>What – Structured forms sent to clients or employees</a:t>
            </a:r>
          </a:p>
          <a:p>
            <a:pPr lvl="1"/>
            <a:r>
              <a:rPr lang="en-IN" dirty="0"/>
              <a:t>Why – To gather quantitative data on preferences, expectations and feature priorities</a:t>
            </a:r>
          </a:p>
          <a:p>
            <a:pPr lvl="1"/>
            <a:r>
              <a:rPr lang="en-IN" dirty="0"/>
              <a:t>Example Questions – </a:t>
            </a:r>
          </a:p>
          <a:p>
            <a:pPr lvl="2"/>
            <a:r>
              <a:rPr lang="en-IN" dirty="0"/>
              <a:t>How often do you need access to investment reports?</a:t>
            </a:r>
          </a:p>
          <a:p>
            <a:pPr lvl="2"/>
            <a:r>
              <a:rPr lang="en-IN" dirty="0"/>
              <a:t>Would you prefer PDF reports, dashboard views or both?</a:t>
            </a:r>
          </a:p>
        </p:txBody>
      </p:sp>
    </p:spTree>
    <p:extLst>
      <p:ext uri="{BB962C8B-B14F-4D97-AF65-F5344CB8AC3E}">
        <p14:creationId xmlns:p14="http://schemas.microsoft.com/office/powerpoint/2010/main" val="40274628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0E7CD-DB4B-8E3A-B19C-911A97B79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4BAC6-6B9D-0D68-02A1-9C6030629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Observation – </a:t>
            </a:r>
          </a:p>
          <a:p>
            <a:pPr lvl="1"/>
            <a:r>
              <a:rPr lang="en-IN" dirty="0"/>
              <a:t>What – Observing how staff currently prepare and deliver physical reports</a:t>
            </a:r>
          </a:p>
          <a:p>
            <a:pPr lvl="1"/>
            <a:r>
              <a:rPr lang="en-IN" dirty="0"/>
              <a:t>Why – To identify bottlenecks, repetitive tasks and manual processes that can be automated</a:t>
            </a:r>
          </a:p>
          <a:p>
            <a:pPr lvl="1"/>
            <a:r>
              <a:rPr lang="en-IN" dirty="0"/>
              <a:t>Used with – </a:t>
            </a:r>
          </a:p>
          <a:p>
            <a:pPr lvl="2"/>
            <a:r>
              <a:rPr lang="en-IN" dirty="0"/>
              <a:t>Report generation teams</a:t>
            </a:r>
          </a:p>
          <a:p>
            <a:pPr lvl="2"/>
            <a:r>
              <a:rPr lang="en-IN" dirty="0"/>
              <a:t>Customer service teams</a:t>
            </a:r>
          </a:p>
          <a:p>
            <a:pPr lvl="2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398067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0D7FE-50EB-9237-2BA2-886A270B7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E1FD6-BE5B-36FB-5063-0B2EB9C28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Prototyping and Wireframing sessions</a:t>
            </a:r>
          </a:p>
          <a:p>
            <a:pPr lvl="1"/>
            <a:r>
              <a:rPr lang="en-IN" dirty="0"/>
              <a:t>What – Early </a:t>
            </a:r>
            <a:r>
              <a:rPr lang="en-IN" dirty="0" err="1"/>
              <a:t>mockups</a:t>
            </a:r>
            <a:r>
              <a:rPr lang="en-IN" dirty="0"/>
              <a:t> or clickable prototypes of the online system</a:t>
            </a:r>
          </a:p>
          <a:p>
            <a:pPr lvl="1"/>
            <a:r>
              <a:rPr lang="en-IN" dirty="0"/>
              <a:t>Why – To gather feedback and clarify expectations before full development</a:t>
            </a:r>
          </a:p>
          <a:p>
            <a:pPr lvl="1"/>
            <a:r>
              <a:rPr lang="en-IN" dirty="0"/>
              <a:t>Tools used – Balsamiq, Adobe XD</a:t>
            </a:r>
          </a:p>
        </p:txBody>
      </p:sp>
    </p:spTree>
    <p:extLst>
      <p:ext uri="{BB962C8B-B14F-4D97-AF65-F5344CB8AC3E}">
        <p14:creationId xmlns:p14="http://schemas.microsoft.com/office/powerpoint/2010/main" val="42213560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CF0C9-738C-438C-5FF5-1383313B0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5047F-41D8-E51D-B153-A079497BC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Software tools </a:t>
            </a:r>
          </a:p>
          <a:p>
            <a:pPr lvl="1"/>
            <a:r>
              <a:rPr lang="en-IN" dirty="0"/>
              <a:t>Programming Languages</a:t>
            </a:r>
          </a:p>
          <a:p>
            <a:pPr lvl="1"/>
            <a:r>
              <a:rPr lang="en-IN" dirty="0"/>
              <a:t>Database Systems</a:t>
            </a:r>
          </a:p>
          <a:p>
            <a:pPr lvl="1"/>
            <a:r>
              <a:rPr lang="en-IN" dirty="0"/>
              <a:t>Reporting tools</a:t>
            </a:r>
          </a:p>
          <a:p>
            <a:pPr lvl="1"/>
            <a:r>
              <a:rPr lang="en-IN" dirty="0"/>
              <a:t>Frameworks</a:t>
            </a:r>
          </a:p>
          <a:p>
            <a:pPr lvl="1"/>
            <a:r>
              <a:rPr lang="en-IN" dirty="0"/>
              <a:t>PDF generation and financial data APIs</a:t>
            </a:r>
          </a:p>
          <a:p>
            <a:r>
              <a:rPr lang="en-IN" dirty="0"/>
              <a:t>Hardware</a:t>
            </a:r>
          </a:p>
          <a:p>
            <a:pPr lvl="1"/>
            <a:r>
              <a:rPr lang="en-IN" dirty="0"/>
              <a:t>Server or cloud infrastructure for data storage</a:t>
            </a:r>
          </a:p>
          <a:p>
            <a:pPr lvl="1"/>
            <a:r>
              <a:rPr lang="en-IN" dirty="0"/>
              <a:t>Local development machines like laptops and desktops</a:t>
            </a:r>
          </a:p>
        </p:txBody>
      </p:sp>
    </p:spTree>
    <p:extLst>
      <p:ext uri="{BB962C8B-B14F-4D97-AF65-F5344CB8AC3E}">
        <p14:creationId xmlns:p14="http://schemas.microsoft.com/office/powerpoint/2010/main" val="26184051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AD472-BC6B-CECF-5D91-54ECB3DE6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9FE5B-6C62-776D-9A79-18E57D8B7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Human Resources</a:t>
            </a:r>
          </a:p>
          <a:p>
            <a:pPr lvl="1"/>
            <a:r>
              <a:rPr lang="en-US" dirty="0"/>
              <a:t>Project Manager – Sachin </a:t>
            </a:r>
          </a:p>
          <a:p>
            <a:pPr lvl="1"/>
            <a:r>
              <a:rPr lang="en-US" dirty="0"/>
              <a:t>Business Analyst – Nahid Anjum</a:t>
            </a:r>
          </a:p>
          <a:p>
            <a:pPr lvl="1"/>
            <a:r>
              <a:rPr lang="en-US" dirty="0"/>
              <a:t>Solution Architect – Devi Menon</a:t>
            </a:r>
          </a:p>
          <a:p>
            <a:pPr lvl="1"/>
            <a:r>
              <a:rPr lang="en-US" dirty="0"/>
              <a:t>Technical Lead - Jaideep</a:t>
            </a:r>
          </a:p>
          <a:p>
            <a:pPr lvl="1"/>
            <a:r>
              <a:rPr lang="en-US" dirty="0"/>
              <a:t>Developers – Bikram, Shefali, Neeraj</a:t>
            </a:r>
          </a:p>
          <a:p>
            <a:pPr lvl="1"/>
            <a:r>
              <a:rPr lang="en-US" dirty="0"/>
              <a:t>Testers – Kumar Amit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290440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D1187-E892-FDDA-2F68-CD36D3A20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3C60F-ECC7-D30D-7175-D120B19A1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Information Resources</a:t>
            </a:r>
          </a:p>
          <a:p>
            <a:pPr lvl="1"/>
            <a:r>
              <a:rPr lang="en-IN" dirty="0"/>
              <a:t>Bank documents about bank</a:t>
            </a:r>
          </a:p>
          <a:p>
            <a:pPr lvl="1"/>
            <a:r>
              <a:rPr lang="en-IN" dirty="0"/>
              <a:t>Sales team for understanding the real pain points of clients</a:t>
            </a:r>
          </a:p>
          <a:p>
            <a:pPr lvl="1"/>
            <a:r>
              <a:rPr lang="en-IN" dirty="0"/>
              <a:t>Operation Team for backend operation work and processes of clients’ requests</a:t>
            </a:r>
          </a:p>
          <a:p>
            <a:pPr lvl="1"/>
            <a:r>
              <a:rPr lang="en-IN" dirty="0"/>
              <a:t>Arranged a few sessions with top regular customers to understand how this app would help them and what problem it resolves for them</a:t>
            </a:r>
          </a:p>
          <a:p>
            <a:pPr lvl="1"/>
            <a:r>
              <a:rPr lang="en-IN" dirty="0"/>
              <a:t>Discussed with compliance Team for understanding compliance  and other rules</a:t>
            </a:r>
          </a:p>
          <a:p>
            <a:pPr lvl="1"/>
            <a:r>
              <a:rPr lang="en-IN" dirty="0"/>
              <a:t>Customer account data</a:t>
            </a:r>
          </a:p>
          <a:p>
            <a:pPr lvl="1"/>
            <a:r>
              <a:rPr lang="en-IN" dirty="0"/>
              <a:t>Transaction logs</a:t>
            </a:r>
          </a:p>
          <a:p>
            <a:r>
              <a:rPr lang="en-IN" dirty="0"/>
              <a:t>Testing tools </a:t>
            </a:r>
          </a:p>
          <a:p>
            <a:pPr lvl="1"/>
            <a:r>
              <a:rPr lang="en-IN" dirty="0"/>
              <a:t>Unit </a:t>
            </a:r>
            <a:r>
              <a:rPr lang="en-IN"/>
              <a:t>test frameworks</a:t>
            </a:r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235374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C1AF0-97C0-48B1-8B64-F17788B99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Risks and Dependencies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6878C-1815-BB38-85FE-1338F2A41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Risks – </a:t>
            </a:r>
          </a:p>
          <a:p>
            <a:pPr lvl="1"/>
            <a:r>
              <a:rPr lang="en-IN" dirty="0"/>
              <a:t>Compliance risks</a:t>
            </a:r>
          </a:p>
          <a:p>
            <a:pPr lvl="1"/>
            <a:r>
              <a:rPr lang="en-IN" dirty="0"/>
              <a:t>Clients expectations</a:t>
            </a:r>
          </a:p>
          <a:p>
            <a:pPr lvl="1"/>
            <a:r>
              <a:rPr lang="en-IN" dirty="0"/>
              <a:t>On time project delivery</a:t>
            </a:r>
          </a:p>
          <a:p>
            <a:pPr lvl="1"/>
            <a:r>
              <a:rPr lang="en-IN" dirty="0"/>
              <a:t>Budget constraints</a:t>
            </a:r>
          </a:p>
          <a:p>
            <a:pPr lvl="1"/>
            <a:r>
              <a:rPr lang="en-IN" dirty="0"/>
              <a:t>Since it is waterfall approach, each step has to be perfect as per the clients expectations</a:t>
            </a:r>
          </a:p>
          <a:p>
            <a:r>
              <a:rPr lang="en-IN" dirty="0"/>
              <a:t>Dependencies – </a:t>
            </a:r>
          </a:p>
          <a:p>
            <a:pPr lvl="1"/>
            <a:r>
              <a:rPr lang="en-IN" dirty="0"/>
              <a:t>On sales team key managers for their availability</a:t>
            </a:r>
          </a:p>
          <a:p>
            <a:pPr lvl="1"/>
            <a:r>
              <a:rPr lang="en-IN" dirty="0"/>
              <a:t>Operations team involvement</a:t>
            </a:r>
          </a:p>
          <a:p>
            <a:pPr lvl="1"/>
            <a:r>
              <a:rPr lang="en-IN" dirty="0"/>
              <a:t>Budget – 25 lakh and </a:t>
            </a:r>
            <a:r>
              <a:rPr lang="en-IN"/>
              <a:t>time limit – 1 year </a:t>
            </a:r>
            <a:r>
              <a:rPr lang="en-IN" dirty="0"/>
              <a:t>for project delivery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403854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F8E63-5939-0CC6-945F-F2A3F5D6D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Completed by Appropriate Manager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C4850C-FAAF-4D0A-FBD1-668C3702E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Project Sponsor – </a:t>
            </a:r>
            <a:r>
              <a:rPr lang="en-US" dirty="0" err="1"/>
              <a:t>Neelkantan</a:t>
            </a:r>
            <a:r>
              <a:rPr lang="en-US" dirty="0"/>
              <a:t> Shroff			Project Manager - Sachin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39917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F4143-DAAC-948F-655F-967E0B669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6666B-7737-E80C-52B8-EAF810E0C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Bank had difficulty in generating various reports for their wealth clients</a:t>
            </a:r>
          </a:p>
          <a:p>
            <a:r>
              <a:rPr lang="en-IN" dirty="0"/>
              <a:t>For every kind of report, the client had to visit the bank in person</a:t>
            </a:r>
          </a:p>
          <a:p>
            <a:r>
              <a:rPr lang="en-IN" dirty="0"/>
              <a:t>Sales team or operations team used to prepare reports and then print and share the reports with them</a:t>
            </a:r>
          </a:p>
          <a:p>
            <a:r>
              <a:rPr lang="en-IN" dirty="0"/>
              <a:t>This was the real hassle as the clients wanted to view their various reports on the app and do profiling and mutual funds investments online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1993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12375-F6FE-012A-3828-1F2035D60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B9872-8B0A-DCD3-08FF-84EA92E39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812382"/>
            <a:ext cx="8946541" cy="4195481"/>
          </a:xfrm>
        </p:spPr>
        <p:txBody>
          <a:bodyPr>
            <a:noAutofit/>
          </a:bodyPr>
          <a:lstStyle/>
          <a:p>
            <a:r>
              <a:rPr lang="en-US" sz="1800" dirty="0"/>
              <a:t>Manual report generation – time consuming and difficult process</a:t>
            </a:r>
          </a:p>
          <a:p>
            <a:r>
              <a:rPr lang="en-US" sz="1800" dirty="0"/>
              <a:t>Physical report dispatch – delayed delivery and high printing and logistics costs</a:t>
            </a:r>
          </a:p>
          <a:p>
            <a:r>
              <a:rPr lang="en-US" sz="1800" dirty="0"/>
              <a:t>Limited client accessibility – clients can not access report anywhere anytime</a:t>
            </a:r>
          </a:p>
          <a:p>
            <a:r>
              <a:rPr lang="en-US" sz="1800" dirty="0"/>
              <a:t>Low engagement – static reports reduce client interaction with financial insights</a:t>
            </a:r>
          </a:p>
          <a:p>
            <a:r>
              <a:rPr lang="en-US" sz="1800" dirty="0"/>
              <a:t>Offline risk profiling – paper based, and verbal risk assessment are inconsistent </a:t>
            </a:r>
          </a:p>
          <a:p>
            <a:r>
              <a:rPr lang="en-US" sz="1800" dirty="0"/>
              <a:t>Lengthy MF transactions – client rely on manual forms, advisor coordination and delaying execution</a:t>
            </a:r>
          </a:p>
          <a:p>
            <a:r>
              <a:rPr lang="en-US" sz="1800" dirty="0"/>
              <a:t>Operational inefficiency – staff is busy in repetitive, low value tasks</a:t>
            </a:r>
          </a:p>
          <a:p>
            <a:r>
              <a:rPr lang="en-US" sz="1800" dirty="0"/>
              <a:t>Compliance risk – manual processes increase chances of missing regulatory requirements</a:t>
            </a:r>
          </a:p>
        </p:txBody>
      </p:sp>
    </p:spTree>
    <p:extLst>
      <p:ext uri="{BB962C8B-B14F-4D97-AF65-F5344CB8AC3E}">
        <p14:creationId xmlns:p14="http://schemas.microsoft.com/office/powerpoint/2010/main" val="3958993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23DE7-C1D0-5F62-D2CE-2DD2DC892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CE88F-F5A3-83FB-B9D2-6E39D3131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Automated digital reports</a:t>
            </a:r>
          </a:p>
          <a:p>
            <a:r>
              <a:rPr lang="en-IN" dirty="0"/>
              <a:t>24/7 accessibility</a:t>
            </a:r>
          </a:p>
          <a:p>
            <a:r>
              <a:rPr lang="en-IN" dirty="0"/>
              <a:t>Enhanced client experience</a:t>
            </a:r>
          </a:p>
          <a:p>
            <a:r>
              <a:rPr lang="en-IN" dirty="0"/>
              <a:t>Digital risk profiling</a:t>
            </a:r>
          </a:p>
          <a:p>
            <a:r>
              <a:rPr lang="en-IN" dirty="0"/>
              <a:t>Real time mutual fund transactions</a:t>
            </a:r>
          </a:p>
          <a:p>
            <a:r>
              <a:rPr lang="en-IN" dirty="0"/>
              <a:t>Operational cost savings </a:t>
            </a:r>
          </a:p>
          <a:p>
            <a:r>
              <a:rPr lang="en-IN" dirty="0"/>
              <a:t>Scalability and automation</a:t>
            </a:r>
          </a:p>
          <a:p>
            <a:r>
              <a:rPr lang="en-IN" dirty="0"/>
              <a:t>Data- driven insights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86591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517A1-E068-D1F9-B227-FC0AD4ECD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Statement - Goals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A8797-140F-6715-3FA2-56A61585F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To design and implement a secure, user-friendly digital platform that enables clients to view and download investment reports, complete risk profiling and execute mutual fund transactions online – reducing operational work and enhancing customer satisfaction</a:t>
            </a:r>
          </a:p>
          <a:p>
            <a:r>
              <a:rPr lang="en-IN" dirty="0"/>
              <a:t>Goals – </a:t>
            </a:r>
          </a:p>
          <a:p>
            <a:pPr lvl="1"/>
            <a:r>
              <a:rPr lang="en-IN" dirty="0"/>
              <a:t>Digitize client reporting </a:t>
            </a:r>
          </a:p>
          <a:p>
            <a:pPr lvl="1"/>
            <a:r>
              <a:rPr lang="en-IN" dirty="0"/>
              <a:t>Enable online risk profiling</a:t>
            </a:r>
          </a:p>
          <a:p>
            <a:pPr lvl="1"/>
            <a:r>
              <a:rPr lang="en-IN" dirty="0"/>
              <a:t>Facilitate MF transactions</a:t>
            </a:r>
          </a:p>
          <a:p>
            <a:pPr lvl="1"/>
            <a:r>
              <a:rPr lang="en-IN" dirty="0"/>
              <a:t>Enhance client experience</a:t>
            </a:r>
          </a:p>
          <a:p>
            <a:pPr lvl="1"/>
            <a:r>
              <a:rPr lang="en-IN" dirty="0"/>
              <a:t>Ensure compliance and data security</a:t>
            </a:r>
          </a:p>
          <a:p>
            <a:pPr lvl="1"/>
            <a:r>
              <a:rPr lang="en-IN" dirty="0"/>
              <a:t>Reducing operational costs</a:t>
            </a:r>
          </a:p>
        </p:txBody>
      </p:sp>
    </p:spTree>
    <p:extLst>
      <p:ext uri="{BB962C8B-B14F-4D97-AF65-F5344CB8AC3E}">
        <p14:creationId xmlns:p14="http://schemas.microsoft.com/office/powerpoint/2010/main" val="2615978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91254-BD86-A1F0-168E-4ABF51AB5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Objectives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79654-F327-BB3C-4AE7-DC28D7967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Develop a secure digital platform</a:t>
            </a:r>
          </a:p>
          <a:p>
            <a:r>
              <a:rPr lang="en-IN" dirty="0"/>
              <a:t>Automate client report generation</a:t>
            </a:r>
          </a:p>
          <a:p>
            <a:r>
              <a:rPr lang="en-IN" dirty="0"/>
              <a:t>Enable online report access and downloads</a:t>
            </a:r>
          </a:p>
          <a:p>
            <a:r>
              <a:rPr lang="en-IN" dirty="0"/>
              <a:t>Integrate digital risk profiling</a:t>
            </a:r>
          </a:p>
          <a:p>
            <a:r>
              <a:rPr lang="en-IN" dirty="0"/>
              <a:t>Facilitate online mutual fund transactions</a:t>
            </a:r>
          </a:p>
          <a:p>
            <a:r>
              <a:rPr lang="en-IN" dirty="0"/>
              <a:t>Ensure data security and compliance</a:t>
            </a:r>
          </a:p>
          <a:p>
            <a:r>
              <a:rPr lang="en-IN" dirty="0"/>
              <a:t>Improve client engagement</a:t>
            </a:r>
          </a:p>
          <a:p>
            <a:r>
              <a:rPr lang="en-IN" dirty="0"/>
              <a:t>Reduce operational costs by 30-50%</a:t>
            </a:r>
          </a:p>
          <a:p>
            <a:r>
              <a:rPr lang="en-IN" dirty="0"/>
              <a:t>Provide real time alerts and notifications 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18084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EB110-00D5-4FD6-20D0-42AC7764F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Criteria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6675A-DD40-06C6-B2F8-20F2196CD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/>
              <a:t>100% digital availability of reports</a:t>
            </a:r>
          </a:p>
          <a:p>
            <a:r>
              <a:rPr lang="en-IN" dirty="0"/>
              <a:t>Automation of report generation</a:t>
            </a:r>
          </a:p>
          <a:p>
            <a:r>
              <a:rPr lang="en-IN" dirty="0"/>
              <a:t>Client adoption rate 70% or more in first 6 months</a:t>
            </a:r>
          </a:p>
          <a:p>
            <a:r>
              <a:rPr lang="en-IN" dirty="0"/>
              <a:t>Successful integration with MF transaction platform</a:t>
            </a:r>
          </a:p>
          <a:p>
            <a:r>
              <a:rPr lang="en-IN" dirty="0"/>
              <a:t>Online risk profiling completion 60% or more</a:t>
            </a:r>
          </a:p>
          <a:p>
            <a:r>
              <a:rPr lang="en-IN" dirty="0"/>
              <a:t>Client satisfaction score – 85%</a:t>
            </a:r>
          </a:p>
          <a:p>
            <a:r>
              <a:rPr lang="en-IN" dirty="0"/>
              <a:t>Transaction success rate – 98%</a:t>
            </a:r>
          </a:p>
          <a:p>
            <a:r>
              <a:rPr lang="en-IN" dirty="0"/>
              <a:t>Reduction in operational costs by 30%</a:t>
            </a:r>
          </a:p>
          <a:p>
            <a:r>
              <a:rPr lang="en-IN" dirty="0"/>
              <a:t>Zero major security incidents post launch</a:t>
            </a:r>
          </a:p>
          <a:p>
            <a:r>
              <a:rPr lang="en-IN" dirty="0"/>
              <a:t>Platform uptime – 99.5% and report download time – less than 3 seconds on average </a:t>
            </a:r>
          </a:p>
        </p:txBody>
      </p:sp>
    </p:spTree>
    <p:extLst>
      <p:ext uri="{BB962C8B-B14F-4D97-AF65-F5344CB8AC3E}">
        <p14:creationId xmlns:p14="http://schemas.microsoft.com/office/powerpoint/2010/main" val="362938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C368E-9BA1-119A-083D-A43E4812D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Added features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22E382-6E21-22C5-765E-078C9C02F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Two-factor authentication</a:t>
            </a:r>
          </a:p>
          <a:p>
            <a:r>
              <a:rPr lang="en-US" dirty="0"/>
              <a:t>Portfolio summary dashboard</a:t>
            </a:r>
          </a:p>
          <a:p>
            <a:r>
              <a:rPr lang="en-US" dirty="0"/>
              <a:t>SIP set up and tracking</a:t>
            </a:r>
          </a:p>
          <a:p>
            <a:r>
              <a:rPr lang="en-US" dirty="0"/>
              <a:t>E-locker for documents</a:t>
            </a:r>
          </a:p>
          <a:p>
            <a:r>
              <a:rPr lang="en-US" dirty="0"/>
              <a:t>Smart alerts and notifications</a:t>
            </a:r>
          </a:p>
          <a:p>
            <a:r>
              <a:rPr lang="en-US" dirty="0"/>
              <a:t>Chatbot/virtual assistant</a:t>
            </a:r>
          </a:p>
          <a:p>
            <a:r>
              <a:rPr lang="en-US" dirty="0"/>
              <a:t>Transaction history and order tracking</a:t>
            </a:r>
          </a:p>
          <a:p>
            <a:r>
              <a:rPr lang="en-US" dirty="0"/>
              <a:t>Advisor connect</a:t>
            </a:r>
          </a:p>
          <a:p>
            <a:r>
              <a:rPr lang="en-US" dirty="0"/>
              <a:t>Market updates and research</a:t>
            </a:r>
          </a:p>
        </p:txBody>
      </p:sp>
    </p:spTree>
    <p:extLst>
      <p:ext uri="{BB962C8B-B14F-4D97-AF65-F5344CB8AC3E}">
        <p14:creationId xmlns:p14="http://schemas.microsoft.com/office/powerpoint/2010/main" val="17881533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354</TotalTime>
  <Words>1300</Words>
  <Application>Microsoft Office PowerPoint</Application>
  <PresentationFormat>Widescreen</PresentationFormat>
  <Paragraphs>226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Century Gothic</vt:lpstr>
      <vt:lpstr>Wingdings 3</vt:lpstr>
      <vt:lpstr>Ion</vt:lpstr>
      <vt:lpstr>DBS Bank India Limited</vt:lpstr>
      <vt:lpstr>Project Title – Wealth Management Report Generation</vt:lpstr>
      <vt:lpstr>Situation</vt:lpstr>
      <vt:lpstr>Problem</vt:lpstr>
      <vt:lpstr>Opportunity</vt:lpstr>
      <vt:lpstr>Purpose Statement - Goals</vt:lpstr>
      <vt:lpstr>Project Objectives</vt:lpstr>
      <vt:lpstr>Success Criteria</vt:lpstr>
      <vt:lpstr>Added features</vt:lpstr>
      <vt:lpstr>Methods</vt:lpstr>
      <vt:lpstr>Methods</vt:lpstr>
      <vt:lpstr>Methods</vt:lpstr>
      <vt:lpstr>Methods</vt:lpstr>
      <vt:lpstr>Methods</vt:lpstr>
      <vt:lpstr>Methods</vt:lpstr>
      <vt:lpstr>Methods</vt:lpstr>
      <vt:lpstr>Approaches</vt:lpstr>
      <vt:lpstr>Approaches</vt:lpstr>
      <vt:lpstr>Approaches</vt:lpstr>
      <vt:lpstr>Approaches</vt:lpstr>
      <vt:lpstr>Approaches</vt:lpstr>
      <vt:lpstr>Approaches</vt:lpstr>
      <vt:lpstr>Resources</vt:lpstr>
      <vt:lpstr>Resources</vt:lpstr>
      <vt:lpstr>Resources</vt:lpstr>
      <vt:lpstr>Risks and Dependencies</vt:lpstr>
      <vt:lpstr>Completed by Appropriate Manager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Imran Khan</dc:creator>
  <cp:lastModifiedBy>Imran Khan</cp:lastModifiedBy>
  <cp:revision>6</cp:revision>
  <dcterms:created xsi:type="dcterms:W3CDTF">2025-08-01T19:47:42Z</dcterms:created>
  <dcterms:modified xsi:type="dcterms:W3CDTF">2025-08-21T19:27:34Z</dcterms:modified>
</cp:coreProperties>
</file>