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1" r:id="rId5"/>
    <p:sldId id="262" r:id="rId6"/>
    <p:sldId id="263" r:id="rId7"/>
    <p:sldId id="264" r:id="rId8"/>
    <p:sldId id="265" r:id="rId9"/>
    <p:sldId id="266" r:id="rId10"/>
    <p:sldId id="267" r:id="rId11"/>
    <p:sldId id="268" r:id="rId12"/>
    <p:sldId id="269" r:id="rId13"/>
    <p:sldId id="270"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2A212A-DBB6-AB2A-8373-0A1F5240A4D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E33B2D40-F3CF-1DF8-56D9-996528776E7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343B0DC2-2A3F-B2A7-C226-5F112E8793B7}"/>
              </a:ext>
            </a:extLst>
          </p:cNvPr>
          <p:cNvSpPr>
            <a:spLocks noGrp="1"/>
          </p:cNvSpPr>
          <p:nvPr>
            <p:ph type="dt" sz="half" idx="10"/>
          </p:nvPr>
        </p:nvSpPr>
        <p:spPr/>
        <p:txBody>
          <a:bodyPr/>
          <a:lstStyle/>
          <a:p>
            <a:fld id="{2BAF5846-87B5-4F6F-A968-21C9A69CD1D8}" type="datetimeFigureOut">
              <a:rPr lang="en-IN" smtClean="0"/>
              <a:t>03-06-2025</a:t>
            </a:fld>
            <a:endParaRPr lang="en-IN"/>
          </a:p>
        </p:txBody>
      </p:sp>
      <p:sp>
        <p:nvSpPr>
          <p:cNvPr id="5" name="Footer Placeholder 4">
            <a:extLst>
              <a:ext uri="{FF2B5EF4-FFF2-40B4-BE49-F238E27FC236}">
                <a16:creationId xmlns:a16="http://schemas.microsoft.com/office/drawing/2014/main" id="{D44B3A52-FC48-14A0-8334-0B55146A774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7BE38D4-7FA5-7A71-E2C4-C6168DFE2588}"/>
              </a:ext>
            </a:extLst>
          </p:cNvPr>
          <p:cNvSpPr>
            <a:spLocks noGrp="1"/>
          </p:cNvSpPr>
          <p:nvPr>
            <p:ph type="sldNum" sz="quarter" idx="12"/>
          </p:nvPr>
        </p:nvSpPr>
        <p:spPr/>
        <p:txBody>
          <a:bodyPr/>
          <a:lstStyle/>
          <a:p>
            <a:fld id="{3A59E863-4BE5-421F-9DE9-C0643585AAF6}" type="slidenum">
              <a:rPr lang="en-IN" smtClean="0"/>
              <a:t>‹#›</a:t>
            </a:fld>
            <a:endParaRPr lang="en-IN"/>
          </a:p>
        </p:txBody>
      </p:sp>
    </p:spTree>
    <p:extLst>
      <p:ext uri="{BB962C8B-B14F-4D97-AF65-F5344CB8AC3E}">
        <p14:creationId xmlns:p14="http://schemas.microsoft.com/office/powerpoint/2010/main" val="3633939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A4C49C-1C28-C7E7-308A-8F8019E229D8}"/>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22D53587-623B-C461-8D53-B5CA2CEB44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3C827E2-A20C-E2BC-6BD0-098B7F6DC16B}"/>
              </a:ext>
            </a:extLst>
          </p:cNvPr>
          <p:cNvSpPr>
            <a:spLocks noGrp="1"/>
          </p:cNvSpPr>
          <p:nvPr>
            <p:ph type="dt" sz="half" idx="10"/>
          </p:nvPr>
        </p:nvSpPr>
        <p:spPr/>
        <p:txBody>
          <a:bodyPr/>
          <a:lstStyle/>
          <a:p>
            <a:fld id="{2BAF5846-87B5-4F6F-A968-21C9A69CD1D8}" type="datetimeFigureOut">
              <a:rPr lang="en-IN" smtClean="0"/>
              <a:t>03-06-2025</a:t>
            </a:fld>
            <a:endParaRPr lang="en-IN"/>
          </a:p>
        </p:txBody>
      </p:sp>
      <p:sp>
        <p:nvSpPr>
          <p:cNvPr id="5" name="Footer Placeholder 4">
            <a:extLst>
              <a:ext uri="{FF2B5EF4-FFF2-40B4-BE49-F238E27FC236}">
                <a16:creationId xmlns:a16="http://schemas.microsoft.com/office/drawing/2014/main" id="{30396BD4-67E7-604C-F96A-7552E443F2B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9F64954-6D08-1301-1ADE-D64E6DD57DB1}"/>
              </a:ext>
            </a:extLst>
          </p:cNvPr>
          <p:cNvSpPr>
            <a:spLocks noGrp="1"/>
          </p:cNvSpPr>
          <p:nvPr>
            <p:ph type="sldNum" sz="quarter" idx="12"/>
          </p:nvPr>
        </p:nvSpPr>
        <p:spPr/>
        <p:txBody>
          <a:bodyPr/>
          <a:lstStyle/>
          <a:p>
            <a:fld id="{3A59E863-4BE5-421F-9DE9-C0643585AAF6}" type="slidenum">
              <a:rPr lang="en-IN" smtClean="0"/>
              <a:t>‹#›</a:t>
            </a:fld>
            <a:endParaRPr lang="en-IN"/>
          </a:p>
        </p:txBody>
      </p:sp>
    </p:spTree>
    <p:extLst>
      <p:ext uri="{BB962C8B-B14F-4D97-AF65-F5344CB8AC3E}">
        <p14:creationId xmlns:p14="http://schemas.microsoft.com/office/powerpoint/2010/main" val="13099729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75525A6-3E62-5C85-CC4D-EE9ECAEF13C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5543FCB-FD01-6692-56B8-515773C2049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78EB8850-D8C0-524B-A6D2-DEAE7B510B76}"/>
              </a:ext>
            </a:extLst>
          </p:cNvPr>
          <p:cNvSpPr>
            <a:spLocks noGrp="1"/>
          </p:cNvSpPr>
          <p:nvPr>
            <p:ph type="dt" sz="half" idx="10"/>
          </p:nvPr>
        </p:nvSpPr>
        <p:spPr/>
        <p:txBody>
          <a:bodyPr/>
          <a:lstStyle/>
          <a:p>
            <a:fld id="{2BAF5846-87B5-4F6F-A968-21C9A69CD1D8}" type="datetimeFigureOut">
              <a:rPr lang="en-IN" smtClean="0"/>
              <a:t>03-06-2025</a:t>
            </a:fld>
            <a:endParaRPr lang="en-IN"/>
          </a:p>
        </p:txBody>
      </p:sp>
      <p:sp>
        <p:nvSpPr>
          <p:cNvPr id="5" name="Footer Placeholder 4">
            <a:extLst>
              <a:ext uri="{FF2B5EF4-FFF2-40B4-BE49-F238E27FC236}">
                <a16:creationId xmlns:a16="http://schemas.microsoft.com/office/drawing/2014/main" id="{75734B53-BA4A-D67E-E926-193F5C0AF5C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B7A1157-B9B3-0721-4388-BD573DDB35C8}"/>
              </a:ext>
            </a:extLst>
          </p:cNvPr>
          <p:cNvSpPr>
            <a:spLocks noGrp="1"/>
          </p:cNvSpPr>
          <p:nvPr>
            <p:ph type="sldNum" sz="quarter" idx="12"/>
          </p:nvPr>
        </p:nvSpPr>
        <p:spPr/>
        <p:txBody>
          <a:bodyPr/>
          <a:lstStyle/>
          <a:p>
            <a:fld id="{3A59E863-4BE5-421F-9DE9-C0643585AAF6}" type="slidenum">
              <a:rPr lang="en-IN" smtClean="0"/>
              <a:t>‹#›</a:t>
            </a:fld>
            <a:endParaRPr lang="en-IN"/>
          </a:p>
        </p:txBody>
      </p:sp>
    </p:spTree>
    <p:extLst>
      <p:ext uri="{BB962C8B-B14F-4D97-AF65-F5344CB8AC3E}">
        <p14:creationId xmlns:p14="http://schemas.microsoft.com/office/powerpoint/2010/main" val="1989054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512999-F083-DBDC-6987-16D0DF30370B}"/>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C3C440D-0AD7-E2B6-8A9C-D6292F6936F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730D396-D003-96E6-B070-ED1A73FF4F38}"/>
              </a:ext>
            </a:extLst>
          </p:cNvPr>
          <p:cNvSpPr>
            <a:spLocks noGrp="1"/>
          </p:cNvSpPr>
          <p:nvPr>
            <p:ph type="dt" sz="half" idx="10"/>
          </p:nvPr>
        </p:nvSpPr>
        <p:spPr/>
        <p:txBody>
          <a:bodyPr/>
          <a:lstStyle/>
          <a:p>
            <a:fld id="{2BAF5846-87B5-4F6F-A968-21C9A69CD1D8}" type="datetimeFigureOut">
              <a:rPr lang="en-IN" smtClean="0"/>
              <a:t>03-06-2025</a:t>
            </a:fld>
            <a:endParaRPr lang="en-IN"/>
          </a:p>
        </p:txBody>
      </p:sp>
      <p:sp>
        <p:nvSpPr>
          <p:cNvPr id="5" name="Footer Placeholder 4">
            <a:extLst>
              <a:ext uri="{FF2B5EF4-FFF2-40B4-BE49-F238E27FC236}">
                <a16:creationId xmlns:a16="http://schemas.microsoft.com/office/drawing/2014/main" id="{09E92113-DF4C-6B46-FA41-A65B45749FB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5C065639-24A1-3F9F-35FA-E4C506CE212B}"/>
              </a:ext>
            </a:extLst>
          </p:cNvPr>
          <p:cNvSpPr>
            <a:spLocks noGrp="1"/>
          </p:cNvSpPr>
          <p:nvPr>
            <p:ph type="sldNum" sz="quarter" idx="12"/>
          </p:nvPr>
        </p:nvSpPr>
        <p:spPr/>
        <p:txBody>
          <a:bodyPr/>
          <a:lstStyle/>
          <a:p>
            <a:fld id="{3A59E863-4BE5-421F-9DE9-C0643585AAF6}" type="slidenum">
              <a:rPr lang="en-IN" smtClean="0"/>
              <a:t>‹#›</a:t>
            </a:fld>
            <a:endParaRPr lang="en-IN"/>
          </a:p>
        </p:txBody>
      </p:sp>
    </p:spTree>
    <p:extLst>
      <p:ext uri="{BB962C8B-B14F-4D97-AF65-F5344CB8AC3E}">
        <p14:creationId xmlns:p14="http://schemas.microsoft.com/office/powerpoint/2010/main" val="1440373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21478-7516-8D17-759B-6F7D73713D1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A9E6AE58-AC91-9585-34CC-6AAB1B83755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81EF341-E361-57F0-E194-60AF35220065}"/>
              </a:ext>
            </a:extLst>
          </p:cNvPr>
          <p:cNvSpPr>
            <a:spLocks noGrp="1"/>
          </p:cNvSpPr>
          <p:nvPr>
            <p:ph type="dt" sz="half" idx="10"/>
          </p:nvPr>
        </p:nvSpPr>
        <p:spPr/>
        <p:txBody>
          <a:bodyPr/>
          <a:lstStyle/>
          <a:p>
            <a:fld id="{2BAF5846-87B5-4F6F-A968-21C9A69CD1D8}" type="datetimeFigureOut">
              <a:rPr lang="en-IN" smtClean="0"/>
              <a:t>03-06-2025</a:t>
            </a:fld>
            <a:endParaRPr lang="en-IN"/>
          </a:p>
        </p:txBody>
      </p:sp>
      <p:sp>
        <p:nvSpPr>
          <p:cNvPr id="5" name="Footer Placeholder 4">
            <a:extLst>
              <a:ext uri="{FF2B5EF4-FFF2-40B4-BE49-F238E27FC236}">
                <a16:creationId xmlns:a16="http://schemas.microsoft.com/office/drawing/2014/main" id="{DB1DFFF2-27F1-0BD5-1F71-BB5A9E7825A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998034E-5A2F-00F0-1138-C6B2BD8694ED}"/>
              </a:ext>
            </a:extLst>
          </p:cNvPr>
          <p:cNvSpPr>
            <a:spLocks noGrp="1"/>
          </p:cNvSpPr>
          <p:nvPr>
            <p:ph type="sldNum" sz="quarter" idx="12"/>
          </p:nvPr>
        </p:nvSpPr>
        <p:spPr/>
        <p:txBody>
          <a:bodyPr/>
          <a:lstStyle/>
          <a:p>
            <a:fld id="{3A59E863-4BE5-421F-9DE9-C0643585AAF6}" type="slidenum">
              <a:rPr lang="en-IN" smtClean="0"/>
              <a:t>‹#›</a:t>
            </a:fld>
            <a:endParaRPr lang="en-IN"/>
          </a:p>
        </p:txBody>
      </p:sp>
    </p:spTree>
    <p:extLst>
      <p:ext uri="{BB962C8B-B14F-4D97-AF65-F5344CB8AC3E}">
        <p14:creationId xmlns:p14="http://schemas.microsoft.com/office/powerpoint/2010/main" val="1620994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63CD51-5F27-18DB-49A6-2A2908225119}"/>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DB210FD0-C6AD-4D51-E513-A294B846F6A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ECDF8CFD-2B01-57D2-42D3-2ADD19C6CC2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F8EE3CB8-E876-BA4B-70D7-FCBBD12B5673}"/>
              </a:ext>
            </a:extLst>
          </p:cNvPr>
          <p:cNvSpPr>
            <a:spLocks noGrp="1"/>
          </p:cNvSpPr>
          <p:nvPr>
            <p:ph type="dt" sz="half" idx="10"/>
          </p:nvPr>
        </p:nvSpPr>
        <p:spPr/>
        <p:txBody>
          <a:bodyPr/>
          <a:lstStyle/>
          <a:p>
            <a:fld id="{2BAF5846-87B5-4F6F-A968-21C9A69CD1D8}" type="datetimeFigureOut">
              <a:rPr lang="en-IN" smtClean="0"/>
              <a:t>03-06-2025</a:t>
            </a:fld>
            <a:endParaRPr lang="en-IN"/>
          </a:p>
        </p:txBody>
      </p:sp>
      <p:sp>
        <p:nvSpPr>
          <p:cNvPr id="6" name="Footer Placeholder 5">
            <a:extLst>
              <a:ext uri="{FF2B5EF4-FFF2-40B4-BE49-F238E27FC236}">
                <a16:creationId xmlns:a16="http://schemas.microsoft.com/office/drawing/2014/main" id="{47D12523-2C38-B766-0588-73DB733E85A8}"/>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7C70D9F-7057-82AC-15B8-E28A7F55F0BD}"/>
              </a:ext>
            </a:extLst>
          </p:cNvPr>
          <p:cNvSpPr>
            <a:spLocks noGrp="1"/>
          </p:cNvSpPr>
          <p:nvPr>
            <p:ph type="sldNum" sz="quarter" idx="12"/>
          </p:nvPr>
        </p:nvSpPr>
        <p:spPr/>
        <p:txBody>
          <a:bodyPr/>
          <a:lstStyle/>
          <a:p>
            <a:fld id="{3A59E863-4BE5-421F-9DE9-C0643585AAF6}" type="slidenum">
              <a:rPr lang="en-IN" smtClean="0"/>
              <a:t>‹#›</a:t>
            </a:fld>
            <a:endParaRPr lang="en-IN"/>
          </a:p>
        </p:txBody>
      </p:sp>
    </p:spTree>
    <p:extLst>
      <p:ext uri="{BB962C8B-B14F-4D97-AF65-F5344CB8AC3E}">
        <p14:creationId xmlns:p14="http://schemas.microsoft.com/office/powerpoint/2010/main" val="2217982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54518-FF1C-5FB5-B6DA-9885153AB934}"/>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3E8402E3-AAA5-69A8-987A-EB53D49616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4FA75C3-566A-0E72-831B-2BB8EDBE53D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364C2CC7-5444-08E3-61D8-58328614C0B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881A35D-5478-B2FA-EC5E-87B647B0E74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7F454933-5CC4-F015-6C82-0DC454FA2E6B}"/>
              </a:ext>
            </a:extLst>
          </p:cNvPr>
          <p:cNvSpPr>
            <a:spLocks noGrp="1"/>
          </p:cNvSpPr>
          <p:nvPr>
            <p:ph type="dt" sz="half" idx="10"/>
          </p:nvPr>
        </p:nvSpPr>
        <p:spPr/>
        <p:txBody>
          <a:bodyPr/>
          <a:lstStyle/>
          <a:p>
            <a:fld id="{2BAF5846-87B5-4F6F-A968-21C9A69CD1D8}" type="datetimeFigureOut">
              <a:rPr lang="en-IN" smtClean="0"/>
              <a:t>03-06-2025</a:t>
            </a:fld>
            <a:endParaRPr lang="en-IN"/>
          </a:p>
        </p:txBody>
      </p:sp>
      <p:sp>
        <p:nvSpPr>
          <p:cNvPr id="8" name="Footer Placeholder 7">
            <a:extLst>
              <a:ext uri="{FF2B5EF4-FFF2-40B4-BE49-F238E27FC236}">
                <a16:creationId xmlns:a16="http://schemas.microsoft.com/office/drawing/2014/main" id="{821F7362-08A4-1297-1CB7-FB603E56C0EA}"/>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9C30224F-1B26-168A-266F-93EA868FD2C0}"/>
              </a:ext>
            </a:extLst>
          </p:cNvPr>
          <p:cNvSpPr>
            <a:spLocks noGrp="1"/>
          </p:cNvSpPr>
          <p:nvPr>
            <p:ph type="sldNum" sz="quarter" idx="12"/>
          </p:nvPr>
        </p:nvSpPr>
        <p:spPr/>
        <p:txBody>
          <a:bodyPr/>
          <a:lstStyle/>
          <a:p>
            <a:fld id="{3A59E863-4BE5-421F-9DE9-C0643585AAF6}" type="slidenum">
              <a:rPr lang="en-IN" smtClean="0"/>
              <a:t>‹#›</a:t>
            </a:fld>
            <a:endParaRPr lang="en-IN"/>
          </a:p>
        </p:txBody>
      </p:sp>
    </p:spTree>
    <p:extLst>
      <p:ext uri="{BB962C8B-B14F-4D97-AF65-F5344CB8AC3E}">
        <p14:creationId xmlns:p14="http://schemas.microsoft.com/office/powerpoint/2010/main" val="14115228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4643D-0BEE-3095-7B89-FD3D5B719847}"/>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6184BDB0-92CF-2618-8C98-E0A3C813E860}"/>
              </a:ext>
            </a:extLst>
          </p:cNvPr>
          <p:cNvSpPr>
            <a:spLocks noGrp="1"/>
          </p:cNvSpPr>
          <p:nvPr>
            <p:ph type="dt" sz="half" idx="10"/>
          </p:nvPr>
        </p:nvSpPr>
        <p:spPr/>
        <p:txBody>
          <a:bodyPr/>
          <a:lstStyle/>
          <a:p>
            <a:fld id="{2BAF5846-87B5-4F6F-A968-21C9A69CD1D8}" type="datetimeFigureOut">
              <a:rPr lang="en-IN" smtClean="0"/>
              <a:t>03-06-2025</a:t>
            </a:fld>
            <a:endParaRPr lang="en-IN"/>
          </a:p>
        </p:txBody>
      </p:sp>
      <p:sp>
        <p:nvSpPr>
          <p:cNvPr id="4" name="Footer Placeholder 3">
            <a:extLst>
              <a:ext uri="{FF2B5EF4-FFF2-40B4-BE49-F238E27FC236}">
                <a16:creationId xmlns:a16="http://schemas.microsoft.com/office/drawing/2014/main" id="{D2AC5DD4-13AA-3290-8AD3-23CB71BE19C9}"/>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7BE8ACFF-FF9A-B5DB-4C82-E298F80BDE27}"/>
              </a:ext>
            </a:extLst>
          </p:cNvPr>
          <p:cNvSpPr>
            <a:spLocks noGrp="1"/>
          </p:cNvSpPr>
          <p:nvPr>
            <p:ph type="sldNum" sz="quarter" idx="12"/>
          </p:nvPr>
        </p:nvSpPr>
        <p:spPr/>
        <p:txBody>
          <a:bodyPr/>
          <a:lstStyle/>
          <a:p>
            <a:fld id="{3A59E863-4BE5-421F-9DE9-C0643585AAF6}" type="slidenum">
              <a:rPr lang="en-IN" smtClean="0"/>
              <a:t>‹#›</a:t>
            </a:fld>
            <a:endParaRPr lang="en-IN"/>
          </a:p>
        </p:txBody>
      </p:sp>
    </p:spTree>
    <p:extLst>
      <p:ext uri="{BB962C8B-B14F-4D97-AF65-F5344CB8AC3E}">
        <p14:creationId xmlns:p14="http://schemas.microsoft.com/office/powerpoint/2010/main" val="1794447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05236F8-4B1B-361B-15A2-57043EDA513B}"/>
              </a:ext>
            </a:extLst>
          </p:cNvPr>
          <p:cNvSpPr>
            <a:spLocks noGrp="1"/>
          </p:cNvSpPr>
          <p:nvPr>
            <p:ph type="dt" sz="half" idx="10"/>
          </p:nvPr>
        </p:nvSpPr>
        <p:spPr/>
        <p:txBody>
          <a:bodyPr/>
          <a:lstStyle/>
          <a:p>
            <a:fld id="{2BAF5846-87B5-4F6F-A968-21C9A69CD1D8}" type="datetimeFigureOut">
              <a:rPr lang="en-IN" smtClean="0"/>
              <a:t>03-06-2025</a:t>
            </a:fld>
            <a:endParaRPr lang="en-IN"/>
          </a:p>
        </p:txBody>
      </p:sp>
      <p:sp>
        <p:nvSpPr>
          <p:cNvPr id="3" name="Footer Placeholder 2">
            <a:extLst>
              <a:ext uri="{FF2B5EF4-FFF2-40B4-BE49-F238E27FC236}">
                <a16:creationId xmlns:a16="http://schemas.microsoft.com/office/drawing/2014/main" id="{B643AF65-6A82-89BA-6C1D-459C63B4971C}"/>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41F258E0-0CF0-608D-0B73-1D99670EDE3A}"/>
              </a:ext>
            </a:extLst>
          </p:cNvPr>
          <p:cNvSpPr>
            <a:spLocks noGrp="1"/>
          </p:cNvSpPr>
          <p:nvPr>
            <p:ph type="sldNum" sz="quarter" idx="12"/>
          </p:nvPr>
        </p:nvSpPr>
        <p:spPr/>
        <p:txBody>
          <a:bodyPr/>
          <a:lstStyle/>
          <a:p>
            <a:fld id="{3A59E863-4BE5-421F-9DE9-C0643585AAF6}" type="slidenum">
              <a:rPr lang="en-IN" smtClean="0"/>
              <a:t>‹#›</a:t>
            </a:fld>
            <a:endParaRPr lang="en-IN"/>
          </a:p>
        </p:txBody>
      </p:sp>
    </p:spTree>
    <p:extLst>
      <p:ext uri="{BB962C8B-B14F-4D97-AF65-F5344CB8AC3E}">
        <p14:creationId xmlns:p14="http://schemas.microsoft.com/office/powerpoint/2010/main" val="2279309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802D0-65DC-304A-4651-E8CB6EE824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83FC8F17-5870-73A5-C326-0694CDDCA26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69E8ACC0-CA1D-787A-371D-1B0E253C07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875356B-CA22-4A88-B53F-59202C124360}"/>
              </a:ext>
            </a:extLst>
          </p:cNvPr>
          <p:cNvSpPr>
            <a:spLocks noGrp="1"/>
          </p:cNvSpPr>
          <p:nvPr>
            <p:ph type="dt" sz="half" idx="10"/>
          </p:nvPr>
        </p:nvSpPr>
        <p:spPr/>
        <p:txBody>
          <a:bodyPr/>
          <a:lstStyle/>
          <a:p>
            <a:fld id="{2BAF5846-87B5-4F6F-A968-21C9A69CD1D8}" type="datetimeFigureOut">
              <a:rPr lang="en-IN" smtClean="0"/>
              <a:t>03-06-2025</a:t>
            </a:fld>
            <a:endParaRPr lang="en-IN"/>
          </a:p>
        </p:txBody>
      </p:sp>
      <p:sp>
        <p:nvSpPr>
          <p:cNvPr id="6" name="Footer Placeholder 5">
            <a:extLst>
              <a:ext uri="{FF2B5EF4-FFF2-40B4-BE49-F238E27FC236}">
                <a16:creationId xmlns:a16="http://schemas.microsoft.com/office/drawing/2014/main" id="{4FADC180-D231-A410-29AD-2E6A2BF4D202}"/>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A7CB0A76-F0D8-24F1-3CA6-D6E9B25E7F10}"/>
              </a:ext>
            </a:extLst>
          </p:cNvPr>
          <p:cNvSpPr>
            <a:spLocks noGrp="1"/>
          </p:cNvSpPr>
          <p:nvPr>
            <p:ph type="sldNum" sz="quarter" idx="12"/>
          </p:nvPr>
        </p:nvSpPr>
        <p:spPr/>
        <p:txBody>
          <a:bodyPr/>
          <a:lstStyle/>
          <a:p>
            <a:fld id="{3A59E863-4BE5-421F-9DE9-C0643585AAF6}" type="slidenum">
              <a:rPr lang="en-IN" smtClean="0"/>
              <a:t>‹#›</a:t>
            </a:fld>
            <a:endParaRPr lang="en-IN"/>
          </a:p>
        </p:txBody>
      </p:sp>
    </p:spTree>
    <p:extLst>
      <p:ext uri="{BB962C8B-B14F-4D97-AF65-F5344CB8AC3E}">
        <p14:creationId xmlns:p14="http://schemas.microsoft.com/office/powerpoint/2010/main" val="3144908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747CC-1108-0873-F16A-CD067BA8BB6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DEDF833D-87FA-FCC8-874A-DBA67FDD92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F1D97E3B-E5A3-8413-F6C1-2494352E1EF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4C5C5A3-5D49-7ECF-6FA0-E8395182C9B7}"/>
              </a:ext>
            </a:extLst>
          </p:cNvPr>
          <p:cNvSpPr>
            <a:spLocks noGrp="1"/>
          </p:cNvSpPr>
          <p:nvPr>
            <p:ph type="dt" sz="half" idx="10"/>
          </p:nvPr>
        </p:nvSpPr>
        <p:spPr/>
        <p:txBody>
          <a:bodyPr/>
          <a:lstStyle/>
          <a:p>
            <a:fld id="{2BAF5846-87B5-4F6F-A968-21C9A69CD1D8}" type="datetimeFigureOut">
              <a:rPr lang="en-IN" smtClean="0"/>
              <a:t>03-06-2025</a:t>
            </a:fld>
            <a:endParaRPr lang="en-IN"/>
          </a:p>
        </p:txBody>
      </p:sp>
      <p:sp>
        <p:nvSpPr>
          <p:cNvPr id="6" name="Footer Placeholder 5">
            <a:extLst>
              <a:ext uri="{FF2B5EF4-FFF2-40B4-BE49-F238E27FC236}">
                <a16:creationId xmlns:a16="http://schemas.microsoft.com/office/drawing/2014/main" id="{B479579E-4551-6ACF-D63B-AF406B16E00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76E1FA2E-29A8-074D-6579-A914A933E544}"/>
              </a:ext>
            </a:extLst>
          </p:cNvPr>
          <p:cNvSpPr>
            <a:spLocks noGrp="1"/>
          </p:cNvSpPr>
          <p:nvPr>
            <p:ph type="sldNum" sz="quarter" idx="12"/>
          </p:nvPr>
        </p:nvSpPr>
        <p:spPr/>
        <p:txBody>
          <a:bodyPr/>
          <a:lstStyle/>
          <a:p>
            <a:fld id="{3A59E863-4BE5-421F-9DE9-C0643585AAF6}" type="slidenum">
              <a:rPr lang="en-IN" smtClean="0"/>
              <a:t>‹#›</a:t>
            </a:fld>
            <a:endParaRPr lang="en-IN"/>
          </a:p>
        </p:txBody>
      </p:sp>
    </p:spTree>
    <p:extLst>
      <p:ext uri="{BB962C8B-B14F-4D97-AF65-F5344CB8AC3E}">
        <p14:creationId xmlns:p14="http://schemas.microsoft.com/office/powerpoint/2010/main" val="3577915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6FC9297-827A-C842-9C56-C2F8418BAE2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6FA5547D-2D79-2598-5E7A-ADAC1529D0C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2BBAFD7-6478-4031-21F4-CA5A10FF366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BAF5846-87B5-4F6F-A968-21C9A69CD1D8}" type="datetimeFigureOut">
              <a:rPr lang="en-IN" smtClean="0"/>
              <a:t>03-06-2025</a:t>
            </a:fld>
            <a:endParaRPr lang="en-IN"/>
          </a:p>
        </p:txBody>
      </p:sp>
      <p:sp>
        <p:nvSpPr>
          <p:cNvPr id="5" name="Footer Placeholder 4">
            <a:extLst>
              <a:ext uri="{FF2B5EF4-FFF2-40B4-BE49-F238E27FC236}">
                <a16:creationId xmlns:a16="http://schemas.microsoft.com/office/drawing/2014/main" id="{B1C6A782-2811-193A-2DA5-E54D5CC4BAA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IN"/>
          </a:p>
        </p:txBody>
      </p:sp>
      <p:sp>
        <p:nvSpPr>
          <p:cNvPr id="6" name="Slide Number Placeholder 5">
            <a:extLst>
              <a:ext uri="{FF2B5EF4-FFF2-40B4-BE49-F238E27FC236}">
                <a16:creationId xmlns:a16="http://schemas.microsoft.com/office/drawing/2014/main" id="{99CB6142-B70D-A8F7-2431-0E20C2602A7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A59E863-4BE5-421F-9DE9-C0643585AAF6}" type="slidenum">
              <a:rPr lang="en-IN" smtClean="0"/>
              <a:t>‹#›</a:t>
            </a:fld>
            <a:endParaRPr lang="en-IN"/>
          </a:p>
        </p:txBody>
      </p:sp>
    </p:spTree>
    <p:extLst>
      <p:ext uri="{BB962C8B-B14F-4D97-AF65-F5344CB8AC3E}">
        <p14:creationId xmlns:p14="http://schemas.microsoft.com/office/powerpoint/2010/main" val="2164703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5C793E-5F9C-BFD2-E9BD-21891699A9A2}"/>
              </a:ext>
            </a:extLst>
          </p:cNvPr>
          <p:cNvSpPr>
            <a:spLocks noGrp="1"/>
          </p:cNvSpPr>
          <p:nvPr>
            <p:ph type="ctrTitle"/>
          </p:nvPr>
        </p:nvSpPr>
        <p:spPr/>
        <p:txBody>
          <a:bodyPr/>
          <a:lstStyle/>
          <a:p>
            <a:r>
              <a:rPr lang="en-US" dirty="0"/>
              <a:t>SALESFORCE MORTGAGE	</a:t>
            </a:r>
            <a:endParaRPr lang="en-IN" dirty="0"/>
          </a:p>
        </p:txBody>
      </p:sp>
      <p:sp>
        <p:nvSpPr>
          <p:cNvPr id="3" name="Subtitle 2">
            <a:extLst>
              <a:ext uri="{FF2B5EF4-FFF2-40B4-BE49-F238E27FC236}">
                <a16:creationId xmlns:a16="http://schemas.microsoft.com/office/drawing/2014/main" id="{C188C334-0ABF-71C6-872C-0B7190B472B9}"/>
              </a:ext>
            </a:extLst>
          </p:cNvPr>
          <p:cNvSpPr>
            <a:spLocks noGrp="1"/>
          </p:cNvSpPr>
          <p:nvPr>
            <p:ph type="subTitle" idx="1"/>
          </p:nvPr>
        </p:nvSpPr>
        <p:spPr/>
        <p:txBody>
          <a:bodyPr/>
          <a:lstStyle/>
          <a:p>
            <a:r>
              <a:rPr lang="en-US" dirty="0"/>
              <a:t>Automated sales to disbursement with Sales force mortgage system in IDFC first Bank</a:t>
            </a:r>
            <a:endParaRPr lang="en-IN" dirty="0"/>
          </a:p>
        </p:txBody>
      </p:sp>
    </p:spTree>
    <p:extLst>
      <p:ext uri="{BB962C8B-B14F-4D97-AF65-F5344CB8AC3E}">
        <p14:creationId xmlns:p14="http://schemas.microsoft.com/office/powerpoint/2010/main" val="13119817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0D146A5-D643-395B-5932-6768B4E38031}"/>
              </a:ext>
            </a:extLst>
          </p:cNvPr>
          <p:cNvSpPr>
            <a:spLocks noGrp="1"/>
          </p:cNvSpPr>
          <p:nvPr>
            <p:ph idx="1"/>
          </p:nvPr>
        </p:nvSpPr>
        <p:spPr>
          <a:xfrm>
            <a:off x="838200" y="337457"/>
            <a:ext cx="10515600" cy="5839506"/>
          </a:xfrm>
        </p:spPr>
        <p:txBody>
          <a:bodyPr>
            <a:noAutofit/>
          </a:bodyPr>
          <a:lstStyle/>
          <a:p>
            <a:pPr marL="0" indent="0">
              <a:buNone/>
            </a:pPr>
            <a:r>
              <a:rPr lang="en-US" sz="2000" b="1" dirty="0">
                <a:latin typeface="Book Antiqua" panose="02040602050305030304" pitchFamily="18" charset="0"/>
              </a:rPr>
              <a:t>3. Iterative Development (Multiple Sprints)</a:t>
            </a:r>
          </a:p>
          <a:p>
            <a:r>
              <a:rPr lang="en-US" sz="2000" dirty="0">
                <a:latin typeface="Book Antiqua" panose="02040602050305030304" pitchFamily="18" charset="0"/>
              </a:rPr>
              <a:t>Each sprint will follow this Agile cycle:</a:t>
            </a:r>
          </a:p>
          <a:p>
            <a:r>
              <a:rPr lang="en-US" sz="2000" b="1" dirty="0">
                <a:latin typeface="Book Antiqua" panose="02040602050305030304" pitchFamily="18" charset="0"/>
              </a:rPr>
              <a:t>Daily Stand-Ups</a:t>
            </a:r>
            <a:endParaRPr lang="en-US" sz="2000" dirty="0">
              <a:latin typeface="Book Antiqua" panose="02040602050305030304" pitchFamily="18" charset="0"/>
            </a:endParaRPr>
          </a:p>
          <a:p>
            <a:pPr lvl="1"/>
            <a:r>
              <a:rPr lang="en-US" sz="2000" dirty="0">
                <a:latin typeface="Book Antiqua" panose="02040602050305030304" pitchFamily="18" charset="0"/>
              </a:rPr>
              <a:t>Quick team meetings to discuss progress, blockers, and plans.</a:t>
            </a:r>
          </a:p>
          <a:p>
            <a:r>
              <a:rPr lang="en-US" sz="2000" b="1" dirty="0">
                <a:latin typeface="Book Antiqua" panose="02040602050305030304" pitchFamily="18" charset="0"/>
              </a:rPr>
              <a:t>Development</a:t>
            </a:r>
            <a:endParaRPr lang="en-US" sz="2000" dirty="0">
              <a:latin typeface="Book Antiqua" panose="02040602050305030304" pitchFamily="18" charset="0"/>
            </a:endParaRPr>
          </a:p>
          <a:p>
            <a:pPr lvl="1"/>
            <a:r>
              <a:rPr lang="en-US" sz="2000" dirty="0">
                <a:latin typeface="Book Antiqua" panose="02040602050305030304" pitchFamily="18" charset="0"/>
              </a:rPr>
              <a:t>Configure Salesforce workflows, validations, access controls, and automation.</a:t>
            </a:r>
          </a:p>
          <a:p>
            <a:pPr lvl="1"/>
            <a:r>
              <a:rPr lang="en-US" sz="2000" dirty="0">
                <a:latin typeface="Book Antiqua" panose="02040602050305030304" pitchFamily="18" charset="0"/>
              </a:rPr>
              <a:t>Integrate SO mobile app logins and document flow modules.</a:t>
            </a:r>
          </a:p>
          <a:p>
            <a:pPr lvl="1"/>
            <a:r>
              <a:rPr lang="en-US" sz="2000" dirty="0">
                <a:latin typeface="Book Antiqua" panose="02040602050305030304" pitchFamily="18" charset="0"/>
              </a:rPr>
              <a:t>Build dashboards and role-based task views.</a:t>
            </a:r>
          </a:p>
          <a:p>
            <a:r>
              <a:rPr lang="en-US" sz="2000" b="1" dirty="0">
                <a:latin typeface="Book Antiqua" panose="02040602050305030304" pitchFamily="18" charset="0"/>
              </a:rPr>
              <a:t>Testing Within Sprint</a:t>
            </a:r>
            <a:endParaRPr lang="en-US" sz="2000" dirty="0">
              <a:latin typeface="Book Antiqua" panose="02040602050305030304" pitchFamily="18" charset="0"/>
            </a:endParaRPr>
          </a:p>
          <a:p>
            <a:pPr lvl="1"/>
            <a:r>
              <a:rPr lang="en-US" sz="2000" dirty="0">
                <a:latin typeface="Book Antiqua" panose="02040602050305030304" pitchFamily="18" charset="0"/>
              </a:rPr>
              <a:t>Perform </a:t>
            </a:r>
            <a:r>
              <a:rPr lang="en-US" sz="2000" b="1" dirty="0">
                <a:latin typeface="Book Antiqua" panose="02040602050305030304" pitchFamily="18" charset="0"/>
              </a:rPr>
              <a:t>unit testing and functional testing</a:t>
            </a:r>
            <a:r>
              <a:rPr lang="en-US" sz="2000" dirty="0">
                <a:latin typeface="Book Antiqua" panose="02040602050305030304" pitchFamily="18" charset="0"/>
              </a:rPr>
              <a:t> during the sprint.</a:t>
            </a:r>
          </a:p>
          <a:p>
            <a:pPr lvl="1"/>
            <a:r>
              <a:rPr lang="en-US" sz="2000" dirty="0">
                <a:latin typeface="Book Antiqua" panose="02040602050305030304" pitchFamily="18" charset="0"/>
              </a:rPr>
              <a:t>Continuous feedback from stakeholders to refine features.</a:t>
            </a:r>
          </a:p>
          <a:p>
            <a:r>
              <a:rPr lang="en-US" sz="2000" b="1" dirty="0">
                <a:latin typeface="Book Antiqua" panose="02040602050305030304" pitchFamily="18" charset="0"/>
              </a:rPr>
              <a:t>Sprint Review &amp; Demo</a:t>
            </a:r>
            <a:endParaRPr lang="en-US" sz="2000" dirty="0">
              <a:latin typeface="Book Antiqua" panose="02040602050305030304" pitchFamily="18" charset="0"/>
            </a:endParaRPr>
          </a:p>
          <a:p>
            <a:pPr lvl="1"/>
            <a:r>
              <a:rPr lang="en-US" sz="2000" dirty="0">
                <a:latin typeface="Book Antiqua" panose="02040602050305030304" pitchFamily="18" charset="0"/>
              </a:rPr>
              <a:t>Present completed features to business users.</a:t>
            </a:r>
          </a:p>
          <a:p>
            <a:pPr lvl="1"/>
            <a:r>
              <a:rPr lang="en-US" sz="2000" dirty="0">
                <a:latin typeface="Book Antiqua" panose="02040602050305030304" pitchFamily="18" charset="0"/>
              </a:rPr>
              <a:t>Gather feedback for improvement or next sprint refinement.</a:t>
            </a:r>
          </a:p>
          <a:p>
            <a:r>
              <a:rPr lang="en-US" sz="2000" b="1" dirty="0">
                <a:latin typeface="Book Antiqua" panose="02040602050305030304" pitchFamily="18" charset="0"/>
              </a:rPr>
              <a:t>Sprint Retrospective</a:t>
            </a:r>
            <a:endParaRPr lang="en-US" sz="2000" dirty="0">
              <a:latin typeface="Book Antiqua" panose="02040602050305030304" pitchFamily="18" charset="0"/>
            </a:endParaRPr>
          </a:p>
          <a:p>
            <a:pPr lvl="1"/>
            <a:r>
              <a:rPr lang="en-US" sz="2000" dirty="0">
                <a:latin typeface="Book Antiqua" panose="02040602050305030304" pitchFamily="18" charset="0"/>
              </a:rPr>
              <a:t>Evaluate what went well, what didn’t, and how to improve in the next sprint.</a:t>
            </a:r>
          </a:p>
          <a:p>
            <a:endParaRPr lang="en-IN" sz="2000" dirty="0">
              <a:latin typeface="Book Antiqua" panose="02040602050305030304" pitchFamily="18" charset="0"/>
            </a:endParaRPr>
          </a:p>
        </p:txBody>
      </p:sp>
    </p:spTree>
    <p:extLst>
      <p:ext uri="{BB962C8B-B14F-4D97-AF65-F5344CB8AC3E}">
        <p14:creationId xmlns:p14="http://schemas.microsoft.com/office/powerpoint/2010/main" val="30786757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7B7F88E-5854-2D09-5963-5ACE8BC3E40F}"/>
              </a:ext>
            </a:extLst>
          </p:cNvPr>
          <p:cNvSpPr>
            <a:spLocks noGrp="1"/>
          </p:cNvSpPr>
          <p:nvPr>
            <p:ph idx="1"/>
          </p:nvPr>
        </p:nvSpPr>
        <p:spPr>
          <a:xfrm>
            <a:off x="838200" y="206829"/>
            <a:ext cx="10515600" cy="5970133"/>
          </a:xfrm>
        </p:spPr>
        <p:txBody>
          <a:bodyPr>
            <a:normAutofit fontScale="70000" lnSpcReduction="20000"/>
          </a:bodyPr>
          <a:lstStyle/>
          <a:p>
            <a:pPr marL="0" indent="0">
              <a:buNone/>
            </a:pPr>
            <a:r>
              <a:rPr lang="en-US" b="1" dirty="0"/>
              <a:t>4. UAT &amp; Pilot Rollout</a:t>
            </a:r>
          </a:p>
          <a:p>
            <a:r>
              <a:rPr lang="en-US" dirty="0"/>
              <a:t>Conduct formal </a:t>
            </a:r>
            <a:r>
              <a:rPr lang="en-US" b="1" dirty="0"/>
              <a:t>User Acceptance Testing (UAT)</a:t>
            </a:r>
            <a:r>
              <a:rPr lang="en-US" dirty="0"/>
              <a:t> using real mortgage cases.</a:t>
            </a:r>
          </a:p>
          <a:p>
            <a:r>
              <a:rPr lang="en-US" dirty="0"/>
              <a:t>Run a </a:t>
            </a:r>
            <a:r>
              <a:rPr lang="en-US" b="1" dirty="0"/>
              <a:t>pilot rollout</a:t>
            </a:r>
            <a:r>
              <a:rPr lang="en-US" dirty="0"/>
              <a:t> with a specific region or product line.</a:t>
            </a:r>
          </a:p>
          <a:p>
            <a:r>
              <a:rPr lang="en-US" dirty="0"/>
              <a:t>Gather insights and fine-tune before wider deployment.</a:t>
            </a:r>
          </a:p>
          <a:p>
            <a:pPr marL="0" indent="0">
              <a:buNone/>
            </a:pPr>
            <a:endParaRPr lang="en-US" b="1" dirty="0"/>
          </a:p>
          <a:p>
            <a:pPr marL="0" indent="0">
              <a:buNone/>
            </a:pPr>
            <a:r>
              <a:rPr lang="en-US" b="1" dirty="0"/>
              <a:t>5. Training &amp; Change Management</a:t>
            </a:r>
          </a:p>
          <a:p>
            <a:r>
              <a:rPr lang="en-US" dirty="0"/>
              <a:t>Deliver </a:t>
            </a:r>
            <a:r>
              <a:rPr lang="en-US" b="1" dirty="0"/>
              <a:t>hands-on training</a:t>
            </a:r>
            <a:r>
              <a:rPr lang="en-US" dirty="0"/>
              <a:t> to users from each department.</a:t>
            </a:r>
          </a:p>
          <a:p>
            <a:r>
              <a:rPr lang="en-US" dirty="0"/>
              <a:t>Share SOPs, quick guides, and system walkthroughs.</a:t>
            </a:r>
          </a:p>
          <a:p>
            <a:endParaRPr lang="en-IN" dirty="0">
              <a:latin typeface="Book Antiqua" panose="02040602050305030304" pitchFamily="18" charset="0"/>
            </a:endParaRPr>
          </a:p>
          <a:p>
            <a:pPr marL="0" indent="0">
              <a:buNone/>
            </a:pPr>
            <a:r>
              <a:rPr lang="en-US" b="1" dirty="0"/>
              <a:t>6. Final Rollout &amp; Hypercare</a:t>
            </a:r>
          </a:p>
          <a:p>
            <a:r>
              <a:rPr lang="en-US" dirty="0"/>
              <a:t>Roll out the SFDC solution across all verticals and branches.</a:t>
            </a:r>
          </a:p>
          <a:p>
            <a:r>
              <a:rPr lang="en-US" dirty="0"/>
              <a:t>Offer </a:t>
            </a:r>
            <a:r>
              <a:rPr lang="en-US" b="1" dirty="0" err="1"/>
              <a:t>hypercare</a:t>
            </a:r>
            <a:r>
              <a:rPr lang="en-US" b="1" dirty="0"/>
              <a:t> support</a:t>
            </a:r>
            <a:r>
              <a:rPr lang="en-US" dirty="0"/>
              <a:t> in the first 2–4 weeks for issue resolution.</a:t>
            </a:r>
          </a:p>
          <a:p>
            <a:r>
              <a:rPr lang="en-US" dirty="0"/>
              <a:t>Monitor </a:t>
            </a:r>
            <a:r>
              <a:rPr lang="en-US" b="1" dirty="0"/>
              <a:t>user adoption, system performance, and feedback</a:t>
            </a:r>
            <a:r>
              <a:rPr lang="en-US" dirty="0"/>
              <a:t>.</a:t>
            </a:r>
          </a:p>
          <a:p>
            <a:endParaRPr lang="en-US" dirty="0"/>
          </a:p>
          <a:p>
            <a:pPr marL="0" indent="0">
              <a:buNone/>
            </a:pPr>
            <a:r>
              <a:rPr lang="en-US" b="1" dirty="0"/>
              <a:t>7. Continuous Improvement</a:t>
            </a:r>
          </a:p>
          <a:p>
            <a:r>
              <a:rPr lang="en-US" dirty="0"/>
              <a:t>Maintain a </a:t>
            </a:r>
            <a:r>
              <a:rPr lang="en-US" b="1" dirty="0"/>
              <a:t>product backlog</a:t>
            </a:r>
            <a:r>
              <a:rPr lang="en-US" dirty="0"/>
              <a:t> for enhancements, new features, or process changes.</a:t>
            </a:r>
          </a:p>
          <a:p>
            <a:r>
              <a:rPr lang="en-US" dirty="0"/>
              <a:t>Conduct </a:t>
            </a:r>
            <a:r>
              <a:rPr lang="en-US" b="1" dirty="0"/>
              <a:t>monthly sprint releases</a:t>
            </a:r>
            <a:r>
              <a:rPr lang="en-US" dirty="0"/>
              <a:t> or hotfixes as needed.</a:t>
            </a:r>
          </a:p>
          <a:p>
            <a:endParaRPr lang="en-IN" dirty="0"/>
          </a:p>
        </p:txBody>
      </p:sp>
    </p:spTree>
    <p:extLst>
      <p:ext uri="{BB962C8B-B14F-4D97-AF65-F5344CB8AC3E}">
        <p14:creationId xmlns:p14="http://schemas.microsoft.com/office/powerpoint/2010/main" val="28680427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BC98F6-6BC4-4473-BC86-826F0E975939}"/>
              </a:ext>
            </a:extLst>
          </p:cNvPr>
          <p:cNvSpPr>
            <a:spLocks noGrp="1"/>
          </p:cNvSpPr>
          <p:nvPr>
            <p:ph type="title"/>
          </p:nvPr>
        </p:nvSpPr>
        <p:spPr>
          <a:xfrm>
            <a:off x="838200" y="365125"/>
            <a:ext cx="10515600" cy="1006475"/>
          </a:xfrm>
        </p:spPr>
        <p:txBody>
          <a:bodyPr>
            <a:normAutofit/>
          </a:bodyPr>
          <a:lstStyle/>
          <a:p>
            <a:r>
              <a:rPr lang="en-US" sz="3200" dirty="0">
                <a:latin typeface="Book Antiqua" panose="02040602050305030304" pitchFamily="18" charset="0"/>
              </a:rPr>
              <a:t>Resources</a:t>
            </a:r>
            <a:endParaRPr lang="en-IN" sz="3200" dirty="0">
              <a:latin typeface="Book Antiqua" panose="02040602050305030304" pitchFamily="18" charset="0"/>
            </a:endParaRPr>
          </a:p>
        </p:txBody>
      </p:sp>
      <p:sp>
        <p:nvSpPr>
          <p:cNvPr id="3" name="Content Placeholder 2">
            <a:extLst>
              <a:ext uri="{FF2B5EF4-FFF2-40B4-BE49-F238E27FC236}">
                <a16:creationId xmlns:a16="http://schemas.microsoft.com/office/drawing/2014/main" id="{BA2A9906-D5E0-0BAD-A647-BD327A1D9D61}"/>
              </a:ext>
            </a:extLst>
          </p:cNvPr>
          <p:cNvSpPr>
            <a:spLocks noGrp="1"/>
          </p:cNvSpPr>
          <p:nvPr>
            <p:ph idx="1"/>
          </p:nvPr>
        </p:nvSpPr>
        <p:spPr/>
        <p:txBody>
          <a:bodyPr>
            <a:normAutofit/>
          </a:bodyPr>
          <a:lstStyle/>
          <a:p>
            <a:pPr>
              <a:lnSpc>
                <a:spcPct val="100000"/>
              </a:lnSpc>
            </a:pPr>
            <a:endParaRPr lang="en-US" sz="2000" dirty="0">
              <a:latin typeface="Book Antiqua" panose="02040602050305030304" pitchFamily="18" charset="0"/>
            </a:endParaRPr>
          </a:p>
          <a:p>
            <a:pPr>
              <a:lnSpc>
                <a:spcPct val="100000"/>
              </a:lnSpc>
            </a:pPr>
            <a:endParaRPr lang="en-US" sz="2000" dirty="0">
              <a:latin typeface="Book Antiqua" panose="02040602050305030304" pitchFamily="18" charset="0"/>
            </a:endParaRPr>
          </a:p>
          <a:p>
            <a:pPr>
              <a:lnSpc>
                <a:spcPct val="100000"/>
              </a:lnSpc>
            </a:pPr>
            <a:r>
              <a:rPr lang="en-US" sz="2000" dirty="0">
                <a:latin typeface="Book Antiqua" panose="02040602050305030304" pitchFamily="18" charset="0"/>
              </a:rPr>
              <a:t>Human Resource :- PM , BA , Developers , QA , Process owners , Integration dev .</a:t>
            </a:r>
          </a:p>
          <a:p>
            <a:pPr>
              <a:lnSpc>
                <a:spcPct val="100000"/>
              </a:lnSpc>
            </a:pPr>
            <a:r>
              <a:rPr lang="en-US" sz="2000" dirty="0">
                <a:latin typeface="Book Antiqua" panose="02040602050305030304" pitchFamily="18" charset="0"/>
              </a:rPr>
              <a:t>Tools and platform : - SFDC platform license for development and UAT and environment, JIRA ,VISIO, confluence ,Testing tools .</a:t>
            </a:r>
          </a:p>
          <a:p>
            <a:pPr>
              <a:lnSpc>
                <a:spcPct val="100000"/>
              </a:lnSpc>
            </a:pPr>
            <a:r>
              <a:rPr lang="en-US" sz="2000" dirty="0">
                <a:latin typeface="Book Antiqua" panose="02040602050305030304" pitchFamily="18" charset="0"/>
              </a:rPr>
              <a:t>Infra resources : -Network access , Data storage , cloud access.</a:t>
            </a:r>
          </a:p>
          <a:p>
            <a:pPr>
              <a:lnSpc>
                <a:spcPct val="100000"/>
              </a:lnSpc>
            </a:pPr>
            <a:r>
              <a:rPr lang="en-US" sz="2000" dirty="0">
                <a:latin typeface="Book Antiqua" panose="02040602050305030304" pitchFamily="18" charset="0"/>
              </a:rPr>
              <a:t>Training &amp; support :- User manuals, SOP .</a:t>
            </a:r>
          </a:p>
          <a:p>
            <a:pPr>
              <a:lnSpc>
                <a:spcPct val="100000"/>
              </a:lnSpc>
            </a:pPr>
            <a:endParaRPr lang="en-IN" sz="2000" dirty="0">
              <a:latin typeface="Book Antiqua" panose="02040602050305030304" pitchFamily="18" charset="0"/>
            </a:endParaRPr>
          </a:p>
        </p:txBody>
      </p:sp>
    </p:spTree>
    <p:extLst>
      <p:ext uri="{BB962C8B-B14F-4D97-AF65-F5344CB8AC3E}">
        <p14:creationId xmlns:p14="http://schemas.microsoft.com/office/powerpoint/2010/main" val="768818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F543D9-D9D6-026F-B697-791DC2847161}"/>
              </a:ext>
            </a:extLst>
          </p:cNvPr>
          <p:cNvSpPr>
            <a:spLocks noGrp="1"/>
          </p:cNvSpPr>
          <p:nvPr>
            <p:ph type="title"/>
          </p:nvPr>
        </p:nvSpPr>
        <p:spPr/>
        <p:txBody>
          <a:bodyPr>
            <a:normAutofit/>
          </a:bodyPr>
          <a:lstStyle/>
          <a:p>
            <a:r>
              <a:rPr lang="en-US" sz="3200" dirty="0">
                <a:latin typeface="Book Antiqua" panose="02040602050305030304" pitchFamily="18" charset="0"/>
              </a:rPr>
              <a:t>Risk and Dependencies </a:t>
            </a:r>
            <a:endParaRPr lang="en-IN" sz="3200" dirty="0">
              <a:latin typeface="Book Antiqua" panose="02040602050305030304" pitchFamily="18" charset="0"/>
            </a:endParaRPr>
          </a:p>
        </p:txBody>
      </p:sp>
      <p:sp>
        <p:nvSpPr>
          <p:cNvPr id="3" name="Content Placeholder 2">
            <a:extLst>
              <a:ext uri="{FF2B5EF4-FFF2-40B4-BE49-F238E27FC236}">
                <a16:creationId xmlns:a16="http://schemas.microsoft.com/office/drawing/2014/main" id="{6DAE3838-1F4A-99A0-ACF6-E369BA99A877}"/>
              </a:ext>
            </a:extLst>
          </p:cNvPr>
          <p:cNvSpPr>
            <a:spLocks noGrp="1"/>
          </p:cNvSpPr>
          <p:nvPr>
            <p:ph idx="1"/>
          </p:nvPr>
        </p:nvSpPr>
        <p:spPr>
          <a:xfrm>
            <a:off x="838200" y="1317171"/>
            <a:ext cx="10515600" cy="4859792"/>
          </a:xfrm>
        </p:spPr>
        <p:txBody>
          <a:bodyPr>
            <a:normAutofit/>
          </a:bodyPr>
          <a:lstStyle/>
          <a:p>
            <a:pPr marL="0" indent="0">
              <a:buNone/>
            </a:pPr>
            <a:r>
              <a:rPr lang="en-US" sz="2000" b="1" dirty="0">
                <a:latin typeface="Book Antiqua" panose="02040602050305030304" pitchFamily="18" charset="0"/>
              </a:rPr>
              <a:t>Risks :- </a:t>
            </a:r>
          </a:p>
          <a:p>
            <a:r>
              <a:rPr lang="en-US" sz="2000" dirty="0">
                <a:latin typeface="Book Antiqua" panose="02040602050305030304" pitchFamily="18" charset="0"/>
              </a:rPr>
              <a:t>Resistance to Change from business users . </a:t>
            </a:r>
          </a:p>
          <a:p>
            <a:r>
              <a:rPr lang="en-IN" sz="2000" dirty="0">
                <a:latin typeface="Book Antiqua" panose="02040602050305030304" pitchFamily="18" charset="0"/>
              </a:rPr>
              <a:t>Incomplete or Evolving Requirements</a:t>
            </a:r>
          </a:p>
          <a:p>
            <a:r>
              <a:rPr lang="en-US" sz="2000" dirty="0">
                <a:latin typeface="Book Antiqua" panose="02040602050305030304" pitchFamily="18" charset="0"/>
              </a:rPr>
              <a:t>Integration Challenges with SO App or Legacy Systems</a:t>
            </a:r>
          </a:p>
          <a:p>
            <a:r>
              <a:rPr lang="en-IN" sz="2000" dirty="0">
                <a:latin typeface="Book Antiqua" panose="02040602050305030304" pitchFamily="18" charset="0"/>
              </a:rPr>
              <a:t>Delays in Stakeholder Sign-Off .</a:t>
            </a:r>
          </a:p>
          <a:p>
            <a:r>
              <a:rPr lang="en-IN" sz="2000" dirty="0">
                <a:latin typeface="Book Antiqua" panose="02040602050305030304" pitchFamily="18" charset="0"/>
              </a:rPr>
              <a:t>Insufficient Test Coverage</a:t>
            </a:r>
          </a:p>
          <a:p>
            <a:r>
              <a:rPr lang="en-IN" sz="2000" dirty="0">
                <a:latin typeface="Book Antiqua" panose="02040602050305030304" pitchFamily="18" charset="0"/>
              </a:rPr>
              <a:t>Security or Compliance Gaps</a:t>
            </a:r>
          </a:p>
          <a:p>
            <a:pPr marL="0" indent="0">
              <a:buNone/>
            </a:pPr>
            <a:r>
              <a:rPr lang="en-IN" sz="2000" b="1" dirty="0">
                <a:latin typeface="Book Antiqua" panose="02040602050305030304" pitchFamily="18" charset="0"/>
              </a:rPr>
              <a:t>Dependencies :- </a:t>
            </a:r>
          </a:p>
          <a:p>
            <a:r>
              <a:rPr lang="en-US" sz="2000" dirty="0">
                <a:latin typeface="Book Antiqua" panose="02040602050305030304" pitchFamily="18" charset="0"/>
              </a:rPr>
              <a:t>Availability of SO App APIs</a:t>
            </a:r>
          </a:p>
          <a:p>
            <a:r>
              <a:rPr lang="en-IN" sz="2000" dirty="0">
                <a:latin typeface="Book Antiqua" panose="02040602050305030304" pitchFamily="18" charset="0"/>
              </a:rPr>
              <a:t>Stakeholder Availability</a:t>
            </a:r>
          </a:p>
          <a:p>
            <a:r>
              <a:rPr lang="en-IN" sz="2000" dirty="0">
                <a:latin typeface="Book Antiqua" panose="02040602050305030304" pitchFamily="18" charset="0"/>
              </a:rPr>
              <a:t>User Training Readiness</a:t>
            </a:r>
          </a:p>
          <a:p>
            <a:r>
              <a:rPr lang="en-IN" sz="2000" dirty="0">
                <a:latin typeface="Book Antiqua" panose="02040602050305030304" pitchFamily="18" charset="0"/>
              </a:rPr>
              <a:t>Sandbox Environment &amp; Licenses</a:t>
            </a:r>
          </a:p>
        </p:txBody>
      </p:sp>
    </p:spTree>
    <p:extLst>
      <p:ext uri="{BB962C8B-B14F-4D97-AF65-F5344CB8AC3E}">
        <p14:creationId xmlns:p14="http://schemas.microsoft.com/office/powerpoint/2010/main" val="23611914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0B58972C-F15D-E3F0-CF46-2EB150E41868}"/>
              </a:ext>
            </a:extLst>
          </p:cNvPr>
          <p:cNvSpPr>
            <a:spLocks noGrp="1"/>
          </p:cNvSpPr>
          <p:nvPr>
            <p:ph type="subTitle" idx="1"/>
          </p:nvPr>
        </p:nvSpPr>
        <p:spPr/>
        <p:txBody>
          <a:bodyPr/>
          <a:lstStyle/>
          <a:p>
            <a:r>
              <a:rPr lang="en-US" dirty="0"/>
              <a:t>Prepared By  :- Chetan Kapre	                                Date – 03-06-2025</a:t>
            </a:r>
            <a:endParaRPr lang="en-IN" dirty="0"/>
          </a:p>
        </p:txBody>
      </p:sp>
    </p:spTree>
    <p:extLst>
      <p:ext uri="{BB962C8B-B14F-4D97-AF65-F5344CB8AC3E}">
        <p14:creationId xmlns:p14="http://schemas.microsoft.com/office/powerpoint/2010/main" val="22820172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42F783-40A6-E34C-7832-4FAA326C2DBF}"/>
              </a:ext>
            </a:extLst>
          </p:cNvPr>
          <p:cNvSpPr>
            <a:spLocks noGrp="1"/>
          </p:cNvSpPr>
          <p:nvPr>
            <p:ph type="title"/>
          </p:nvPr>
        </p:nvSpPr>
        <p:spPr/>
        <p:txBody>
          <a:bodyPr>
            <a:normAutofit/>
          </a:bodyPr>
          <a:lstStyle/>
          <a:p>
            <a:r>
              <a:rPr lang="en-US" sz="3200" dirty="0">
                <a:latin typeface="Book Antiqua" panose="02040602050305030304" pitchFamily="18" charset="0"/>
              </a:rPr>
              <a:t>Situation:-</a:t>
            </a:r>
            <a:br>
              <a:rPr lang="en-US" sz="3200" dirty="0">
                <a:latin typeface="Book Antiqua" panose="02040602050305030304" pitchFamily="18" charset="0"/>
              </a:rPr>
            </a:br>
            <a:endParaRPr lang="en-IN" sz="3200" dirty="0">
              <a:latin typeface="Book Antiqua" panose="02040602050305030304" pitchFamily="18" charset="0"/>
            </a:endParaRPr>
          </a:p>
        </p:txBody>
      </p:sp>
      <p:sp>
        <p:nvSpPr>
          <p:cNvPr id="3" name="Content Placeholder 2">
            <a:extLst>
              <a:ext uri="{FF2B5EF4-FFF2-40B4-BE49-F238E27FC236}">
                <a16:creationId xmlns:a16="http://schemas.microsoft.com/office/drawing/2014/main" id="{E445D73B-D22A-6313-BDAD-6DD48E812591}"/>
              </a:ext>
            </a:extLst>
          </p:cNvPr>
          <p:cNvSpPr>
            <a:spLocks noGrp="1"/>
          </p:cNvSpPr>
          <p:nvPr>
            <p:ph idx="1"/>
          </p:nvPr>
        </p:nvSpPr>
        <p:spPr>
          <a:xfrm>
            <a:off x="838200" y="1872343"/>
            <a:ext cx="10515600" cy="4620532"/>
          </a:xfrm>
        </p:spPr>
        <p:txBody>
          <a:bodyPr>
            <a:normAutofit/>
          </a:bodyPr>
          <a:lstStyle/>
          <a:p>
            <a:r>
              <a:rPr lang="en-US" sz="2000" dirty="0">
                <a:latin typeface="Book Antiqua" panose="02040602050305030304" pitchFamily="18" charset="0"/>
              </a:rPr>
              <a:t>Sales team is doing documentation physically, they complete application form and along with KYC and property documents they submit to CPA.</a:t>
            </a:r>
          </a:p>
          <a:p>
            <a:r>
              <a:rPr lang="en-US" sz="2000" dirty="0">
                <a:latin typeface="Book Antiqua" panose="02040602050305030304" pitchFamily="18" charset="0"/>
              </a:rPr>
              <a:t>CPA then check the physical files and forward this to the Credit manager and send the Property documents to Lawyer or vendor for Legal and technical verification also initiates the RCU verification.</a:t>
            </a:r>
          </a:p>
          <a:p>
            <a:r>
              <a:rPr lang="en-US" sz="2000" dirty="0">
                <a:latin typeface="Book Antiqua" panose="02040602050305030304" pitchFamily="18" charset="0"/>
              </a:rPr>
              <a:t>Credit will check the application they will discuss with the customer, sometimes visit the customer (if required).</a:t>
            </a:r>
          </a:p>
          <a:p>
            <a:r>
              <a:rPr lang="en-US" sz="2000" dirty="0">
                <a:latin typeface="Book Antiqua" panose="02040602050305030304" pitchFamily="18" charset="0"/>
              </a:rPr>
              <a:t>Once all the other reports (RCU , Legal and technical) Credit manager do the assessment and approve or reject the case.</a:t>
            </a:r>
          </a:p>
          <a:p>
            <a:r>
              <a:rPr lang="en-US" sz="2000" dirty="0">
                <a:latin typeface="Book Antiqua" panose="02040602050305030304" pitchFamily="18" charset="0"/>
              </a:rPr>
              <a:t>Sales need to take follow-up from multiple teams .</a:t>
            </a:r>
          </a:p>
          <a:p>
            <a:r>
              <a:rPr lang="en-US" sz="2000" dirty="0">
                <a:latin typeface="Book Antiqua" panose="02040602050305030304" pitchFamily="18" charset="0"/>
              </a:rPr>
              <a:t>There is no centralized system to track the status of application</a:t>
            </a:r>
          </a:p>
          <a:p>
            <a:endParaRPr lang="en-US" sz="2000" dirty="0">
              <a:latin typeface="Book Antiqua" panose="02040602050305030304" pitchFamily="18" charset="0"/>
            </a:endParaRPr>
          </a:p>
        </p:txBody>
      </p:sp>
    </p:spTree>
    <p:extLst>
      <p:ext uri="{BB962C8B-B14F-4D97-AF65-F5344CB8AC3E}">
        <p14:creationId xmlns:p14="http://schemas.microsoft.com/office/powerpoint/2010/main" val="5809961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95A4C-35B2-B960-90EE-17A92E62E633}"/>
              </a:ext>
            </a:extLst>
          </p:cNvPr>
          <p:cNvSpPr>
            <a:spLocks noGrp="1"/>
          </p:cNvSpPr>
          <p:nvPr>
            <p:ph type="title"/>
          </p:nvPr>
        </p:nvSpPr>
        <p:spPr/>
        <p:txBody>
          <a:bodyPr>
            <a:normAutofit/>
          </a:bodyPr>
          <a:lstStyle/>
          <a:p>
            <a:r>
              <a:rPr lang="en-US" sz="3200" dirty="0">
                <a:latin typeface="Book Antiqua" panose="02040602050305030304" pitchFamily="18" charset="0"/>
              </a:rPr>
              <a:t>Problem </a:t>
            </a:r>
            <a:endParaRPr lang="en-IN" sz="3200" dirty="0">
              <a:latin typeface="Book Antiqua" panose="02040602050305030304" pitchFamily="18" charset="0"/>
            </a:endParaRPr>
          </a:p>
        </p:txBody>
      </p:sp>
      <p:sp>
        <p:nvSpPr>
          <p:cNvPr id="3" name="Content Placeholder 2">
            <a:extLst>
              <a:ext uri="{FF2B5EF4-FFF2-40B4-BE49-F238E27FC236}">
                <a16:creationId xmlns:a16="http://schemas.microsoft.com/office/drawing/2014/main" id="{A600911A-D141-FF64-5C7A-931E971DCC72}"/>
              </a:ext>
            </a:extLst>
          </p:cNvPr>
          <p:cNvSpPr>
            <a:spLocks noGrp="1"/>
          </p:cNvSpPr>
          <p:nvPr>
            <p:ph idx="1"/>
          </p:nvPr>
        </p:nvSpPr>
        <p:spPr>
          <a:xfrm>
            <a:off x="838200" y="1415143"/>
            <a:ext cx="10515600" cy="4761820"/>
          </a:xfrm>
        </p:spPr>
        <p:txBody>
          <a:bodyPr>
            <a:normAutofit/>
          </a:bodyPr>
          <a:lstStyle/>
          <a:p>
            <a:r>
              <a:rPr lang="en-US" sz="2000" b="1" dirty="0">
                <a:latin typeface="Book Antiqua" panose="02040602050305030304" pitchFamily="18" charset="0"/>
              </a:rPr>
              <a:t>Disconnect in system and processes:- </a:t>
            </a:r>
            <a:r>
              <a:rPr lang="en-US" sz="2000" dirty="0">
                <a:latin typeface="Book Antiqua" panose="02040602050305030304" pitchFamily="18" charset="0"/>
              </a:rPr>
              <a:t>Each vertical works in isolation , Information or documents are shared on mails or physical files.</a:t>
            </a:r>
          </a:p>
          <a:p>
            <a:r>
              <a:rPr lang="en-US" sz="2000" b="1" dirty="0">
                <a:latin typeface="Book Antiqua" panose="02040602050305030304" pitchFamily="18" charset="0"/>
              </a:rPr>
              <a:t>Manual data handling : </a:t>
            </a:r>
            <a:r>
              <a:rPr lang="en-US" sz="2000" dirty="0">
                <a:latin typeface="Book Antiqua" panose="02040602050305030304" pitchFamily="18" charset="0"/>
              </a:rPr>
              <a:t>- Login checks , document verification and movement of cases rely on manual tracking due to this  error , delays and duplication of work is common.</a:t>
            </a:r>
          </a:p>
          <a:p>
            <a:r>
              <a:rPr lang="en-US" sz="2000" b="1" dirty="0">
                <a:latin typeface="Book Antiqua" panose="02040602050305030304" pitchFamily="18" charset="0"/>
              </a:rPr>
              <a:t>Delay in TAT : </a:t>
            </a:r>
            <a:r>
              <a:rPr lang="en-US" sz="2000" dirty="0">
                <a:latin typeface="Book Antiqua" panose="02040602050305030304" pitchFamily="18" charset="0"/>
              </a:rPr>
              <a:t>- Case movement between teams is not automated, Leading to follow-ups delays. Sales team often has to coordinate manually to track case status and get updates .</a:t>
            </a:r>
          </a:p>
          <a:p>
            <a:r>
              <a:rPr lang="en-US" sz="2000" b="1" dirty="0">
                <a:latin typeface="Book Antiqua" panose="02040602050305030304" pitchFamily="18" charset="0"/>
              </a:rPr>
              <a:t>Lack of visibility </a:t>
            </a:r>
            <a:r>
              <a:rPr lang="en-US" sz="2000" dirty="0">
                <a:latin typeface="Book Antiqua" panose="02040602050305030304" pitchFamily="18" charset="0"/>
              </a:rPr>
              <a:t>No centralized dashboard for real time status or update or bottleneck tracking . Management lacks a clear overview of workload pending verification or TAT breaches .</a:t>
            </a:r>
          </a:p>
          <a:p>
            <a:r>
              <a:rPr lang="en-US" sz="2000" b="1" dirty="0">
                <a:latin typeface="Book Antiqua" panose="02040602050305030304" pitchFamily="18" charset="0"/>
              </a:rPr>
              <a:t>Compliance and audit risks </a:t>
            </a:r>
            <a:r>
              <a:rPr lang="en-US" sz="2000" dirty="0">
                <a:latin typeface="Book Antiqua" panose="02040602050305030304" pitchFamily="18" charset="0"/>
              </a:rPr>
              <a:t>:- Unstructured documentation leads to missing/incomplete records , Difficult to audit trails for internal and external audits. </a:t>
            </a:r>
            <a:endParaRPr lang="en-IN" sz="2000" dirty="0">
              <a:latin typeface="Book Antiqua" panose="02040602050305030304" pitchFamily="18" charset="0"/>
            </a:endParaRPr>
          </a:p>
          <a:p>
            <a:endParaRPr lang="en-IN" sz="2000" dirty="0">
              <a:latin typeface="Book Antiqua" panose="02040602050305030304" pitchFamily="18" charset="0"/>
            </a:endParaRPr>
          </a:p>
        </p:txBody>
      </p:sp>
    </p:spTree>
    <p:extLst>
      <p:ext uri="{BB962C8B-B14F-4D97-AF65-F5344CB8AC3E}">
        <p14:creationId xmlns:p14="http://schemas.microsoft.com/office/powerpoint/2010/main" val="11006974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561FE6-A5AA-FE33-4248-26302619E102}"/>
              </a:ext>
            </a:extLst>
          </p:cNvPr>
          <p:cNvSpPr>
            <a:spLocks noGrp="1"/>
          </p:cNvSpPr>
          <p:nvPr>
            <p:ph type="title"/>
          </p:nvPr>
        </p:nvSpPr>
        <p:spPr/>
        <p:txBody>
          <a:bodyPr>
            <a:normAutofit/>
          </a:bodyPr>
          <a:lstStyle/>
          <a:p>
            <a:r>
              <a:rPr lang="en-US" sz="3200" dirty="0">
                <a:latin typeface="Book Antiqua" panose="02040602050305030304" pitchFamily="18" charset="0"/>
              </a:rPr>
              <a:t>Opportunity</a:t>
            </a:r>
            <a:endParaRPr lang="en-IN" sz="3200" dirty="0">
              <a:latin typeface="Book Antiqua" panose="02040602050305030304" pitchFamily="18" charset="0"/>
            </a:endParaRPr>
          </a:p>
        </p:txBody>
      </p:sp>
      <p:sp>
        <p:nvSpPr>
          <p:cNvPr id="3" name="Content Placeholder 2">
            <a:extLst>
              <a:ext uri="{FF2B5EF4-FFF2-40B4-BE49-F238E27FC236}">
                <a16:creationId xmlns:a16="http://schemas.microsoft.com/office/drawing/2014/main" id="{118F0BF2-A5AB-3FF1-AF22-1CE68412CBB3}"/>
              </a:ext>
            </a:extLst>
          </p:cNvPr>
          <p:cNvSpPr>
            <a:spLocks noGrp="1"/>
          </p:cNvSpPr>
          <p:nvPr>
            <p:ph idx="1"/>
          </p:nvPr>
        </p:nvSpPr>
        <p:spPr>
          <a:xfrm>
            <a:off x="838200" y="1360714"/>
            <a:ext cx="10515600" cy="5132161"/>
          </a:xfrm>
        </p:spPr>
        <p:txBody>
          <a:bodyPr>
            <a:normAutofit/>
          </a:bodyPr>
          <a:lstStyle/>
          <a:p>
            <a:pPr marL="0" indent="0">
              <a:buNone/>
            </a:pPr>
            <a:endParaRPr lang="en-IN" dirty="0"/>
          </a:p>
          <a:p>
            <a:r>
              <a:rPr lang="en-IN" sz="2000" b="1" dirty="0">
                <a:latin typeface="Book Antiqua" panose="02040602050305030304" pitchFamily="18" charset="0"/>
              </a:rPr>
              <a:t>Process automation :- </a:t>
            </a:r>
            <a:r>
              <a:rPr lang="en-IN" sz="2000" dirty="0">
                <a:latin typeface="Book Antiqua" panose="02040602050305030304" pitchFamily="18" charset="0"/>
              </a:rPr>
              <a:t>Automate lead to disbursement process , minimize the manual handoffs by routing the application automatically to next department .</a:t>
            </a:r>
          </a:p>
          <a:p>
            <a:r>
              <a:rPr lang="en-IN" sz="2000" b="1" dirty="0">
                <a:latin typeface="Book Antiqua" panose="02040602050305030304" pitchFamily="18" charset="0"/>
              </a:rPr>
              <a:t>Centralised Platform: </a:t>
            </a:r>
            <a:r>
              <a:rPr lang="en-IN" sz="2000" dirty="0">
                <a:latin typeface="Book Antiqua" panose="02040602050305030304" pitchFamily="18" charset="0"/>
              </a:rPr>
              <a:t>- Provide a single platform for all stakeholder (Sales, Ops , Credit , etc.) provide real time visibility of files , central document repository and role based access .</a:t>
            </a:r>
          </a:p>
          <a:p>
            <a:r>
              <a:rPr lang="en-IN" sz="2000" b="1" dirty="0">
                <a:latin typeface="Book Antiqua" panose="02040602050305030304" pitchFamily="18" charset="0"/>
              </a:rPr>
              <a:t>Improved TAT :- </a:t>
            </a:r>
            <a:r>
              <a:rPr lang="en-IN" sz="2000" dirty="0">
                <a:latin typeface="Book Antiqua" panose="02040602050305030304" pitchFamily="18" charset="0"/>
              </a:rPr>
              <a:t>Reduced delays due to complete files , auto flow , status tracking to speedup the process. </a:t>
            </a:r>
          </a:p>
          <a:p>
            <a:r>
              <a:rPr lang="en-IN" sz="2000" b="1" dirty="0">
                <a:latin typeface="Book Antiqua" panose="02040602050305030304" pitchFamily="18" charset="0"/>
              </a:rPr>
              <a:t>End to End cases tracking </a:t>
            </a:r>
            <a:r>
              <a:rPr lang="en-IN" sz="2000" dirty="0">
                <a:latin typeface="Book Antiqua" panose="02040602050305030304" pitchFamily="18" charset="0"/>
              </a:rPr>
              <a:t>: - Enable tracking application status across all the stages , allow sales and management to understand the bottleneck . Dashboard &amp; reporting 	for workload distribution pending cases, and approval.</a:t>
            </a:r>
          </a:p>
          <a:p>
            <a:r>
              <a:rPr lang="en-IN" sz="2000" b="1" dirty="0">
                <a:latin typeface="Book Antiqua" panose="02040602050305030304" pitchFamily="18" charset="0"/>
              </a:rPr>
              <a:t>Strong compliance &amp; audit readiness:- </a:t>
            </a:r>
            <a:r>
              <a:rPr lang="en-IN" sz="2000" dirty="0">
                <a:latin typeface="Book Antiqua" panose="02040602050305030304" pitchFamily="18" charset="0"/>
              </a:rPr>
              <a:t>Maintain complete audit trails , Easy retrieval of data.</a:t>
            </a:r>
          </a:p>
          <a:p>
            <a:r>
              <a:rPr lang="en-IN" sz="2000" b="1" dirty="0">
                <a:latin typeface="Book Antiqua" panose="02040602050305030304" pitchFamily="18" charset="0"/>
              </a:rPr>
              <a:t>Scalability and Integration :- Integration with E-Sign , EKYC , DMS , Credit bureaus.</a:t>
            </a:r>
          </a:p>
          <a:p>
            <a:endParaRPr lang="en-IN" sz="2000" dirty="0">
              <a:latin typeface="Book Antiqua" panose="02040602050305030304" pitchFamily="18" charset="0"/>
            </a:endParaRPr>
          </a:p>
          <a:p>
            <a:endParaRPr lang="en-IN" sz="2000" dirty="0">
              <a:latin typeface="Book Antiqua" panose="02040602050305030304" pitchFamily="18" charset="0"/>
            </a:endParaRPr>
          </a:p>
        </p:txBody>
      </p:sp>
    </p:spTree>
    <p:extLst>
      <p:ext uri="{BB962C8B-B14F-4D97-AF65-F5344CB8AC3E}">
        <p14:creationId xmlns:p14="http://schemas.microsoft.com/office/powerpoint/2010/main" val="16101444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55BE0A-4D31-D098-707C-409FD766C160}"/>
              </a:ext>
            </a:extLst>
          </p:cNvPr>
          <p:cNvSpPr>
            <a:spLocks noGrp="1"/>
          </p:cNvSpPr>
          <p:nvPr>
            <p:ph type="title"/>
          </p:nvPr>
        </p:nvSpPr>
        <p:spPr/>
        <p:txBody>
          <a:bodyPr>
            <a:normAutofit/>
          </a:bodyPr>
          <a:lstStyle/>
          <a:p>
            <a:r>
              <a:rPr lang="en-US" sz="3200" dirty="0">
                <a:latin typeface="Book Antiqua" panose="02040602050305030304" pitchFamily="18" charset="0"/>
              </a:rPr>
              <a:t>Purpose</a:t>
            </a:r>
            <a:endParaRPr lang="en-IN" sz="3200" dirty="0">
              <a:latin typeface="Book Antiqua" panose="02040602050305030304" pitchFamily="18" charset="0"/>
            </a:endParaRPr>
          </a:p>
        </p:txBody>
      </p:sp>
      <p:sp>
        <p:nvSpPr>
          <p:cNvPr id="3" name="Content Placeholder 2">
            <a:extLst>
              <a:ext uri="{FF2B5EF4-FFF2-40B4-BE49-F238E27FC236}">
                <a16:creationId xmlns:a16="http://schemas.microsoft.com/office/drawing/2014/main" id="{5412E16D-1ED0-55BD-7806-63E6758BB0A3}"/>
              </a:ext>
            </a:extLst>
          </p:cNvPr>
          <p:cNvSpPr>
            <a:spLocks noGrp="1"/>
          </p:cNvSpPr>
          <p:nvPr>
            <p:ph idx="1"/>
          </p:nvPr>
        </p:nvSpPr>
        <p:spPr/>
        <p:txBody>
          <a:bodyPr>
            <a:normAutofit/>
          </a:bodyPr>
          <a:lstStyle/>
          <a:p>
            <a:pPr marL="457200" lvl="1" indent="0">
              <a:lnSpc>
                <a:spcPct val="200000"/>
              </a:lnSpc>
              <a:buNone/>
            </a:pPr>
            <a:r>
              <a:rPr lang="en-US" sz="1600" dirty="0">
                <a:latin typeface="Book Antiqua" panose="02040602050305030304" pitchFamily="18" charset="0"/>
              </a:rPr>
              <a:t>To design and implement a centralized Salesforce (SFDC) application that digitizes and streamlines the end-to-end mortgage loan process at IDFC First Bank, enabling seamless collaboration between all departments—Sales, CPA, Credit, RCU, Legal &amp; Technical, and Operations—while reducing turnaround time, ensuring compliance, improving operational efficiency, and enhancing customer experience.</a:t>
            </a:r>
            <a:endParaRPr lang="en-IN" sz="1600" dirty="0">
              <a:latin typeface="Book Antiqua" panose="02040602050305030304" pitchFamily="18" charset="0"/>
            </a:endParaRPr>
          </a:p>
        </p:txBody>
      </p:sp>
    </p:spTree>
    <p:extLst>
      <p:ext uri="{BB962C8B-B14F-4D97-AF65-F5344CB8AC3E}">
        <p14:creationId xmlns:p14="http://schemas.microsoft.com/office/powerpoint/2010/main" val="5913744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ED02A7-1276-B7F2-0A28-D28250095EDA}"/>
              </a:ext>
            </a:extLst>
          </p:cNvPr>
          <p:cNvSpPr>
            <a:spLocks noGrp="1"/>
          </p:cNvSpPr>
          <p:nvPr>
            <p:ph type="title"/>
          </p:nvPr>
        </p:nvSpPr>
        <p:spPr/>
        <p:txBody>
          <a:bodyPr>
            <a:normAutofit/>
          </a:bodyPr>
          <a:lstStyle/>
          <a:p>
            <a:r>
              <a:rPr lang="en-US" sz="3200" dirty="0">
                <a:latin typeface="Book Antiqua" panose="02040602050305030304" pitchFamily="18" charset="0"/>
              </a:rPr>
              <a:t>Key Objectives </a:t>
            </a:r>
            <a:endParaRPr lang="en-IN" sz="3200" dirty="0">
              <a:latin typeface="Book Antiqua" panose="02040602050305030304" pitchFamily="18" charset="0"/>
            </a:endParaRPr>
          </a:p>
        </p:txBody>
      </p:sp>
      <p:sp>
        <p:nvSpPr>
          <p:cNvPr id="4" name="Rectangle 1">
            <a:extLst>
              <a:ext uri="{FF2B5EF4-FFF2-40B4-BE49-F238E27FC236}">
                <a16:creationId xmlns:a16="http://schemas.microsoft.com/office/drawing/2014/main" id="{423FC4F7-A723-A840-F50D-D50B1FEE9CCE}"/>
              </a:ext>
            </a:extLst>
          </p:cNvPr>
          <p:cNvSpPr>
            <a:spLocks noGrp="1" noChangeArrowheads="1"/>
          </p:cNvSpPr>
          <p:nvPr>
            <p:ph idx="1"/>
          </p:nvPr>
        </p:nvSpPr>
        <p:spPr bwMode="auto">
          <a:xfrm>
            <a:off x="838200" y="2150594"/>
            <a:ext cx="9595897" cy="37013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457200" lvl="1" indent="0" eaLnBrk="0" fontAlgn="base" hangingPunct="0">
              <a:lnSpc>
                <a:spcPct val="200000"/>
              </a:lnSpc>
              <a:spcBef>
                <a:spcPct val="0"/>
              </a:spcBef>
              <a:spcAft>
                <a:spcPct val="0"/>
              </a:spcAft>
              <a:buFontTx/>
              <a:buChar char="•"/>
            </a:pPr>
            <a:r>
              <a:rPr kumimoji="0" lang="en-US" altLang="en-US" sz="2000" b="1" i="0" u="none" strike="noStrike" cap="none" normalizeH="0" baseline="0" dirty="0">
                <a:ln>
                  <a:noFill/>
                </a:ln>
                <a:solidFill>
                  <a:schemeClr val="tx1"/>
                </a:solidFill>
                <a:effectLst/>
                <a:latin typeface="Book Antiqua" panose="02040602050305030304" pitchFamily="18" charset="0"/>
              </a:rPr>
              <a:t>Centralize</a:t>
            </a:r>
            <a:r>
              <a:rPr kumimoji="0" lang="en-US" altLang="en-US" sz="2000" b="0" i="0" u="none" strike="noStrike" cap="none" normalizeH="0" baseline="0" dirty="0">
                <a:ln>
                  <a:noFill/>
                </a:ln>
                <a:solidFill>
                  <a:schemeClr val="tx1"/>
                </a:solidFill>
                <a:effectLst/>
                <a:latin typeface="Book Antiqua" panose="02040602050305030304" pitchFamily="18" charset="0"/>
              </a:rPr>
              <a:t> the mortgage processing workflow on a single digital platform.</a:t>
            </a:r>
          </a:p>
          <a:p>
            <a:pPr marL="457200" lvl="1" indent="0" eaLnBrk="0" fontAlgn="base" hangingPunct="0">
              <a:lnSpc>
                <a:spcPct val="200000"/>
              </a:lnSpc>
              <a:spcBef>
                <a:spcPct val="0"/>
              </a:spcBef>
              <a:spcAft>
                <a:spcPct val="0"/>
              </a:spcAft>
              <a:buFontTx/>
              <a:buChar char="•"/>
            </a:pPr>
            <a:r>
              <a:rPr kumimoji="0" lang="en-US" altLang="en-US" sz="2000" b="1" i="0" u="none" strike="noStrike" cap="none" normalizeH="0" baseline="0" dirty="0">
                <a:ln>
                  <a:noFill/>
                </a:ln>
                <a:solidFill>
                  <a:schemeClr val="tx1"/>
                </a:solidFill>
                <a:effectLst/>
                <a:latin typeface="Book Antiqua" panose="02040602050305030304" pitchFamily="18" charset="0"/>
              </a:rPr>
              <a:t>Automate</a:t>
            </a:r>
            <a:r>
              <a:rPr kumimoji="0" lang="en-US" altLang="en-US" sz="2000" b="0" i="0" u="none" strike="noStrike" cap="none" normalizeH="0" baseline="0" dirty="0">
                <a:ln>
                  <a:noFill/>
                </a:ln>
                <a:solidFill>
                  <a:schemeClr val="tx1"/>
                </a:solidFill>
                <a:effectLst/>
                <a:latin typeface="Book Antiqua" panose="02040602050305030304" pitchFamily="18" charset="0"/>
              </a:rPr>
              <a:t> case movement, status tracking, and departmental handoffs.</a:t>
            </a:r>
          </a:p>
          <a:p>
            <a:pPr marL="457200" lvl="1" indent="0" eaLnBrk="0" fontAlgn="base" hangingPunct="0">
              <a:lnSpc>
                <a:spcPct val="200000"/>
              </a:lnSpc>
              <a:spcBef>
                <a:spcPct val="0"/>
              </a:spcBef>
              <a:spcAft>
                <a:spcPct val="0"/>
              </a:spcAft>
              <a:buFontTx/>
              <a:buChar char="•"/>
            </a:pPr>
            <a:r>
              <a:rPr kumimoji="0" lang="en-US" altLang="en-US" sz="2000" b="1" i="0" u="none" strike="noStrike" cap="none" normalizeH="0" baseline="0" dirty="0">
                <a:ln>
                  <a:noFill/>
                </a:ln>
                <a:solidFill>
                  <a:schemeClr val="tx1"/>
                </a:solidFill>
                <a:effectLst/>
                <a:latin typeface="Book Antiqua" panose="02040602050305030304" pitchFamily="18" charset="0"/>
              </a:rPr>
              <a:t>Improve</a:t>
            </a:r>
            <a:r>
              <a:rPr kumimoji="0" lang="en-US" altLang="en-US" sz="2000" b="0" i="0" u="none" strike="noStrike" cap="none" normalizeH="0" baseline="0" dirty="0">
                <a:ln>
                  <a:noFill/>
                </a:ln>
                <a:solidFill>
                  <a:schemeClr val="tx1"/>
                </a:solidFill>
                <a:effectLst/>
                <a:latin typeface="Book Antiqua" panose="02040602050305030304" pitchFamily="18" charset="0"/>
              </a:rPr>
              <a:t> turnaround time (TAT) and reduce manual errors.</a:t>
            </a:r>
          </a:p>
          <a:p>
            <a:pPr marL="457200" lvl="1" indent="0" eaLnBrk="0" fontAlgn="base" hangingPunct="0">
              <a:lnSpc>
                <a:spcPct val="200000"/>
              </a:lnSpc>
              <a:spcBef>
                <a:spcPct val="0"/>
              </a:spcBef>
              <a:spcAft>
                <a:spcPct val="0"/>
              </a:spcAft>
              <a:buFontTx/>
              <a:buChar char="•"/>
            </a:pPr>
            <a:r>
              <a:rPr kumimoji="0" lang="en-US" altLang="en-US" sz="2000" b="1" i="0" u="none" strike="noStrike" cap="none" normalizeH="0" baseline="0" dirty="0">
                <a:ln>
                  <a:noFill/>
                </a:ln>
                <a:solidFill>
                  <a:schemeClr val="tx1"/>
                </a:solidFill>
                <a:effectLst/>
                <a:latin typeface="Book Antiqua" panose="02040602050305030304" pitchFamily="18" charset="0"/>
              </a:rPr>
              <a:t>Enhance</a:t>
            </a:r>
            <a:r>
              <a:rPr kumimoji="0" lang="en-US" altLang="en-US" sz="2000" b="0" i="0" u="none" strike="noStrike" cap="none" normalizeH="0" baseline="0" dirty="0">
                <a:ln>
                  <a:noFill/>
                </a:ln>
                <a:solidFill>
                  <a:schemeClr val="tx1"/>
                </a:solidFill>
                <a:effectLst/>
                <a:latin typeface="Book Antiqua" panose="02040602050305030304" pitchFamily="18" charset="0"/>
              </a:rPr>
              <a:t> visibility and transparency across departments.</a:t>
            </a:r>
          </a:p>
          <a:p>
            <a:pPr marL="457200" lvl="1" indent="0" eaLnBrk="0" fontAlgn="base" hangingPunct="0">
              <a:lnSpc>
                <a:spcPct val="200000"/>
              </a:lnSpc>
              <a:spcBef>
                <a:spcPct val="0"/>
              </a:spcBef>
              <a:spcAft>
                <a:spcPct val="0"/>
              </a:spcAft>
              <a:buFontTx/>
              <a:buChar char="•"/>
            </a:pPr>
            <a:r>
              <a:rPr kumimoji="0" lang="en-US" altLang="en-US" sz="2000" b="1" i="0" u="none" strike="noStrike" cap="none" normalizeH="0" baseline="0" dirty="0">
                <a:ln>
                  <a:noFill/>
                </a:ln>
                <a:solidFill>
                  <a:schemeClr val="tx1"/>
                </a:solidFill>
                <a:effectLst/>
                <a:latin typeface="Book Antiqua" panose="02040602050305030304" pitchFamily="18" charset="0"/>
              </a:rPr>
              <a:t>Ensure</a:t>
            </a:r>
            <a:r>
              <a:rPr kumimoji="0" lang="en-US" altLang="en-US" sz="2000" b="0" i="0" u="none" strike="noStrike" cap="none" normalizeH="0" baseline="0" dirty="0">
                <a:ln>
                  <a:noFill/>
                </a:ln>
                <a:solidFill>
                  <a:schemeClr val="tx1"/>
                </a:solidFill>
                <a:effectLst/>
                <a:latin typeface="Book Antiqua" panose="02040602050305030304" pitchFamily="18" charset="0"/>
              </a:rPr>
              <a:t> compliance through audit-ready documentation and process controls.</a:t>
            </a:r>
          </a:p>
          <a:p>
            <a:pPr marL="457200" lvl="1" indent="0" eaLnBrk="0" fontAlgn="base" hangingPunct="0">
              <a:lnSpc>
                <a:spcPct val="200000"/>
              </a:lnSpc>
              <a:spcBef>
                <a:spcPct val="0"/>
              </a:spcBef>
              <a:spcAft>
                <a:spcPct val="0"/>
              </a:spcAft>
              <a:buFontTx/>
              <a:buChar char="•"/>
            </a:pPr>
            <a:r>
              <a:rPr kumimoji="0" lang="en-US" altLang="en-US" sz="2000" b="1" i="0" u="none" strike="noStrike" cap="none" normalizeH="0" baseline="0" dirty="0">
                <a:ln>
                  <a:noFill/>
                </a:ln>
                <a:solidFill>
                  <a:schemeClr val="tx1"/>
                </a:solidFill>
                <a:effectLst/>
                <a:latin typeface="Book Antiqua" panose="02040602050305030304" pitchFamily="18" charset="0"/>
              </a:rPr>
              <a:t>Scale</a:t>
            </a:r>
            <a:r>
              <a:rPr kumimoji="0" lang="en-US" altLang="en-US" sz="2000" b="0" i="0" u="none" strike="noStrike" cap="none" normalizeH="0" baseline="0" dirty="0">
                <a:ln>
                  <a:noFill/>
                </a:ln>
                <a:solidFill>
                  <a:schemeClr val="tx1"/>
                </a:solidFill>
                <a:effectLst/>
                <a:latin typeface="Book Antiqua" panose="02040602050305030304" pitchFamily="18" charset="0"/>
              </a:rPr>
              <a:t> the system to support all mortgage products and future integrations.</a:t>
            </a:r>
          </a:p>
        </p:txBody>
      </p:sp>
    </p:spTree>
    <p:extLst>
      <p:ext uri="{BB962C8B-B14F-4D97-AF65-F5344CB8AC3E}">
        <p14:creationId xmlns:p14="http://schemas.microsoft.com/office/powerpoint/2010/main" val="15745474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728399-EA70-E80A-52CF-232F644E18C6}"/>
              </a:ext>
            </a:extLst>
          </p:cNvPr>
          <p:cNvSpPr>
            <a:spLocks noGrp="1"/>
          </p:cNvSpPr>
          <p:nvPr>
            <p:ph type="title"/>
          </p:nvPr>
        </p:nvSpPr>
        <p:spPr/>
        <p:txBody>
          <a:bodyPr>
            <a:normAutofit/>
          </a:bodyPr>
          <a:lstStyle/>
          <a:p>
            <a:r>
              <a:rPr lang="en-US" sz="3200" dirty="0">
                <a:latin typeface="Book Antiqua" panose="02040602050305030304" pitchFamily="18" charset="0"/>
              </a:rPr>
              <a:t>Success Criteria</a:t>
            </a:r>
            <a:endParaRPr lang="en-IN" sz="3200" dirty="0">
              <a:latin typeface="Book Antiqua" panose="02040602050305030304" pitchFamily="18" charset="0"/>
            </a:endParaRPr>
          </a:p>
        </p:txBody>
      </p:sp>
      <p:sp>
        <p:nvSpPr>
          <p:cNvPr id="3" name="Content Placeholder 2">
            <a:extLst>
              <a:ext uri="{FF2B5EF4-FFF2-40B4-BE49-F238E27FC236}">
                <a16:creationId xmlns:a16="http://schemas.microsoft.com/office/drawing/2014/main" id="{F7C4AF53-011E-D544-C709-71B3EEEFB7D4}"/>
              </a:ext>
            </a:extLst>
          </p:cNvPr>
          <p:cNvSpPr>
            <a:spLocks noGrp="1"/>
          </p:cNvSpPr>
          <p:nvPr>
            <p:ph idx="1"/>
          </p:nvPr>
        </p:nvSpPr>
        <p:spPr/>
        <p:txBody>
          <a:bodyPr>
            <a:normAutofit/>
          </a:bodyPr>
          <a:lstStyle/>
          <a:p>
            <a:r>
              <a:rPr lang="en-US" sz="2000" b="1" dirty="0">
                <a:latin typeface="Book Antiqua" panose="02040602050305030304" pitchFamily="18" charset="0"/>
              </a:rPr>
              <a:t>Turnaround Time (TAT) Reduction </a:t>
            </a:r>
            <a:r>
              <a:rPr lang="en-US" sz="2000" dirty="0">
                <a:latin typeface="Book Antiqua" panose="02040602050305030304" pitchFamily="18" charset="0"/>
              </a:rPr>
              <a:t>At least </a:t>
            </a:r>
            <a:r>
              <a:rPr lang="en-US" sz="2000" b="1" dirty="0">
                <a:latin typeface="Book Antiqua" panose="02040602050305030304" pitchFamily="18" charset="0"/>
              </a:rPr>
              <a:t>25–30% reduction</a:t>
            </a:r>
            <a:r>
              <a:rPr lang="en-US" sz="2000" dirty="0">
                <a:latin typeface="Book Antiqua" panose="02040602050305030304" pitchFamily="18" charset="0"/>
              </a:rPr>
              <a:t> in overall mortgage processing time from login to disbursement.</a:t>
            </a:r>
          </a:p>
          <a:p>
            <a:r>
              <a:rPr lang="en-US" sz="2000" b="1" dirty="0">
                <a:latin typeface="Book Antiqua" panose="02040602050305030304" pitchFamily="18" charset="0"/>
              </a:rPr>
              <a:t>Automation of Workflow 100% of application hand-offs</a:t>
            </a:r>
            <a:r>
              <a:rPr lang="en-US" sz="2000" dirty="0">
                <a:latin typeface="Book Antiqua" panose="02040602050305030304" pitchFamily="18" charset="0"/>
              </a:rPr>
              <a:t> (Sales → CPA → Credit → Ops) are automated through SFDC without manual intervention.</a:t>
            </a:r>
          </a:p>
          <a:p>
            <a:r>
              <a:rPr lang="en-US" sz="2000" b="1" dirty="0">
                <a:latin typeface="Book Antiqua" panose="02040602050305030304" pitchFamily="18" charset="0"/>
              </a:rPr>
              <a:t>Centralized Case Tracking </a:t>
            </a:r>
            <a:r>
              <a:rPr lang="en-US" sz="2000" dirty="0">
                <a:latin typeface="Book Antiqua" panose="02040602050305030304" pitchFamily="18" charset="0"/>
              </a:rPr>
              <a:t>All active mortgage cases are </a:t>
            </a:r>
            <a:r>
              <a:rPr lang="en-US" sz="2000" b="1" dirty="0">
                <a:latin typeface="Book Antiqua" panose="02040602050305030304" pitchFamily="18" charset="0"/>
              </a:rPr>
              <a:t>trackable in real time</a:t>
            </a:r>
            <a:r>
              <a:rPr lang="en-US" sz="2000" dirty="0">
                <a:latin typeface="Book Antiqua" panose="02040602050305030304" pitchFamily="18" charset="0"/>
              </a:rPr>
              <a:t> by all stakeholders.</a:t>
            </a:r>
          </a:p>
          <a:p>
            <a:r>
              <a:rPr lang="en-US" sz="2000" b="1" dirty="0">
                <a:latin typeface="Book Antiqua" panose="02040602050305030304" pitchFamily="18" charset="0"/>
              </a:rPr>
              <a:t>Maintain the FTR to be &gt;95% . (First time right)</a:t>
            </a:r>
            <a:endParaRPr lang="en-US" sz="2000" dirty="0">
              <a:latin typeface="Book Antiqua" panose="02040602050305030304" pitchFamily="18" charset="0"/>
            </a:endParaRPr>
          </a:p>
          <a:p>
            <a:r>
              <a:rPr lang="en-US" sz="2000" b="1" dirty="0">
                <a:latin typeface="Book Antiqua" panose="02040602050305030304" pitchFamily="18" charset="0"/>
              </a:rPr>
              <a:t>User Adoption Rate 100% active usage</a:t>
            </a:r>
            <a:r>
              <a:rPr lang="en-US" sz="2000" dirty="0">
                <a:latin typeface="Book Antiqua" panose="02040602050305030304" pitchFamily="18" charset="0"/>
              </a:rPr>
              <a:t> by all designated users across verticals within the first 60 days post-rollout.</a:t>
            </a:r>
          </a:p>
          <a:p>
            <a:endParaRPr lang="en-US" sz="2000" dirty="0">
              <a:latin typeface="Book Antiqua" panose="02040602050305030304" pitchFamily="18" charset="0"/>
            </a:endParaRPr>
          </a:p>
          <a:p>
            <a:endParaRPr lang="en-US" sz="2000" dirty="0">
              <a:latin typeface="Book Antiqua" panose="02040602050305030304" pitchFamily="18" charset="0"/>
            </a:endParaRPr>
          </a:p>
          <a:p>
            <a:endParaRPr lang="en-IN" sz="2000" dirty="0">
              <a:latin typeface="Book Antiqua" panose="02040602050305030304" pitchFamily="18" charset="0"/>
            </a:endParaRPr>
          </a:p>
        </p:txBody>
      </p:sp>
    </p:spTree>
    <p:extLst>
      <p:ext uri="{BB962C8B-B14F-4D97-AF65-F5344CB8AC3E}">
        <p14:creationId xmlns:p14="http://schemas.microsoft.com/office/powerpoint/2010/main" val="36976268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FF81977-F823-3926-B778-321FFC4A7341}"/>
              </a:ext>
            </a:extLst>
          </p:cNvPr>
          <p:cNvSpPr>
            <a:spLocks noGrp="1"/>
          </p:cNvSpPr>
          <p:nvPr>
            <p:ph idx="1"/>
          </p:nvPr>
        </p:nvSpPr>
        <p:spPr/>
        <p:txBody>
          <a:bodyPr>
            <a:normAutofit fontScale="70000" lnSpcReduction="20000"/>
          </a:bodyPr>
          <a:lstStyle/>
          <a:p>
            <a:pPr marL="0" indent="0">
              <a:buNone/>
            </a:pPr>
            <a:r>
              <a:rPr lang="en-US" b="1" dirty="0">
                <a:latin typeface="Book Antiqua" panose="02040602050305030304" pitchFamily="18" charset="0"/>
              </a:rPr>
              <a:t>1. Project Initiation (Sprint 0)</a:t>
            </a:r>
          </a:p>
          <a:p>
            <a:r>
              <a:rPr lang="en-US" dirty="0">
                <a:latin typeface="Book Antiqua" panose="02040602050305030304" pitchFamily="18" charset="0"/>
              </a:rPr>
              <a:t>Define </a:t>
            </a:r>
            <a:r>
              <a:rPr lang="en-US" b="1" dirty="0">
                <a:latin typeface="Book Antiqua" panose="02040602050305030304" pitchFamily="18" charset="0"/>
              </a:rPr>
              <a:t>project vision, scope, and goals</a:t>
            </a:r>
            <a:r>
              <a:rPr lang="en-US" dirty="0">
                <a:latin typeface="Book Antiqua" panose="02040602050305030304" pitchFamily="18" charset="0"/>
              </a:rPr>
              <a:t>.</a:t>
            </a:r>
          </a:p>
          <a:p>
            <a:r>
              <a:rPr lang="en-US" dirty="0">
                <a:latin typeface="Book Antiqua" panose="02040602050305030304" pitchFamily="18" charset="0"/>
              </a:rPr>
              <a:t>Identify key </a:t>
            </a:r>
            <a:r>
              <a:rPr lang="en-US" b="1" dirty="0">
                <a:latin typeface="Book Antiqua" panose="02040602050305030304" pitchFamily="18" charset="0"/>
              </a:rPr>
              <a:t>stakeholders, product owner, and Scrum team</a:t>
            </a:r>
            <a:r>
              <a:rPr lang="en-US" dirty="0">
                <a:latin typeface="Book Antiqua" panose="02040602050305030304" pitchFamily="18" charset="0"/>
              </a:rPr>
              <a:t>.</a:t>
            </a:r>
          </a:p>
          <a:p>
            <a:r>
              <a:rPr lang="en-US" dirty="0">
                <a:latin typeface="Book Antiqua" panose="02040602050305030304" pitchFamily="18" charset="0"/>
              </a:rPr>
              <a:t>Conduct initial </a:t>
            </a:r>
            <a:r>
              <a:rPr lang="en-US" b="1" dirty="0">
                <a:latin typeface="Book Antiqua" panose="02040602050305030304" pitchFamily="18" charset="0"/>
              </a:rPr>
              <a:t>requirement workshops</a:t>
            </a:r>
            <a:r>
              <a:rPr lang="en-US" dirty="0">
                <a:latin typeface="Book Antiqua" panose="02040602050305030304" pitchFamily="18" charset="0"/>
              </a:rPr>
              <a:t> to capture high-level epics and user stories.</a:t>
            </a:r>
          </a:p>
          <a:p>
            <a:r>
              <a:rPr lang="en-US" dirty="0">
                <a:latin typeface="Book Antiqua" panose="02040602050305030304" pitchFamily="18" charset="0"/>
              </a:rPr>
              <a:t>Prepare product backlog and </a:t>
            </a:r>
            <a:r>
              <a:rPr lang="en-US" b="1" dirty="0">
                <a:latin typeface="Book Antiqua" panose="02040602050305030304" pitchFamily="18" charset="0"/>
              </a:rPr>
              <a:t>prioritize features</a:t>
            </a:r>
            <a:r>
              <a:rPr lang="en-US" dirty="0">
                <a:latin typeface="Book Antiqua" panose="02040602050305030304" pitchFamily="18" charset="0"/>
              </a:rPr>
              <a:t> for MVP.</a:t>
            </a:r>
          </a:p>
          <a:p>
            <a:r>
              <a:rPr lang="en-US" dirty="0">
                <a:latin typeface="Book Antiqua" panose="02040602050305030304" pitchFamily="18" charset="0"/>
              </a:rPr>
              <a:t>Set up project tools: Jira/Trello, SFDC sandbox, communication channels.</a:t>
            </a:r>
          </a:p>
          <a:p>
            <a:endParaRPr lang="en-US" dirty="0">
              <a:latin typeface="Book Antiqua" panose="02040602050305030304" pitchFamily="18" charset="0"/>
            </a:endParaRPr>
          </a:p>
          <a:p>
            <a:pPr marL="0" indent="0">
              <a:buNone/>
            </a:pPr>
            <a:r>
              <a:rPr lang="en-US" b="1" dirty="0">
                <a:latin typeface="Book Antiqua" panose="02040602050305030304" pitchFamily="18" charset="0"/>
              </a:rPr>
              <a:t>2. Sprint Planning</a:t>
            </a:r>
          </a:p>
          <a:p>
            <a:r>
              <a:rPr lang="en-US" dirty="0">
                <a:latin typeface="Book Antiqua" panose="02040602050305030304" pitchFamily="18" charset="0"/>
              </a:rPr>
              <a:t>Break down high-level requirements into </a:t>
            </a:r>
            <a:r>
              <a:rPr lang="en-US" b="1" dirty="0">
                <a:latin typeface="Book Antiqua" panose="02040602050305030304" pitchFamily="18" charset="0"/>
              </a:rPr>
              <a:t>sprint-ready user stories</a:t>
            </a:r>
            <a:r>
              <a:rPr lang="en-US" dirty="0">
                <a:latin typeface="Book Antiqua" panose="02040602050305030304" pitchFamily="18" charset="0"/>
              </a:rPr>
              <a:t>.</a:t>
            </a:r>
          </a:p>
          <a:p>
            <a:r>
              <a:rPr lang="en-US" dirty="0">
                <a:latin typeface="Book Antiqua" panose="02040602050305030304" pitchFamily="18" charset="0"/>
              </a:rPr>
              <a:t>Define </a:t>
            </a:r>
            <a:r>
              <a:rPr lang="en-US" b="1" dirty="0">
                <a:latin typeface="Book Antiqua" panose="02040602050305030304" pitchFamily="18" charset="0"/>
              </a:rPr>
              <a:t>acceptance criteria</a:t>
            </a:r>
            <a:r>
              <a:rPr lang="en-US" dirty="0">
                <a:latin typeface="Book Antiqua" panose="02040602050305030304" pitchFamily="18" charset="0"/>
              </a:rPr>
              <a:t> and story points.</a:t>
            </a:r>
          </a:p>
          <a:p>
            <a:r>
              <a:rPr lang="en-US" dirty="0">
                <a:latin typeface="Book Antiqua" panose="02040602050305030304" pitchFamily="18" charset="0"/>
              </a:rPr>
              <a:t>Select stories for the first sprint (2-week cycle recommended).</a:t>
            </a:r>
          </a:p>
          <a:p>
            <a:r>
              <a:rPr lang="en-US" dirty="0">
                <a:latin typeface="Book Antiqua" panose="02040602050305030304" pitchFamily="18" charset="0"/>
              </a:rPr>
              <a:t>Ensure team commitment and clarity on deliverables.</a:t>
            </a:r>
          </a:p>
          <a:p>
            <a:endParaRPr lang="en-US" dirty="0"/>
          </a:p>
          <a:p>
            <a:endParaRPr lang="en-IN" dirty="0"/>
          </a:p>
        </p:txBody>
      </p:sp>
    </p:spTree>
    <p:extLst>
      <p:ext uri="{BB962C8B-B14F-4D97-AF65-F5344CB8AC3E}">
        <p14:creationId xmlns:p14="http://schemas.microsoft.com/office/powerpoint/2010/main" val="34357808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97</TotalTime>
  <Words>1132</Words>
  <Application>Microsoft Office PowerPoint</Application>
  <PresentationFormat>Widescreen</PresentationFormat>
  <Paragraphs>105</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Aptos</vt:lpstr>
      <vt:lpstr>Aptos Display</vt:lpstr>
      <vt:lpstr>Arial</vt:lpstr>
      <vt:lpstr>Book Antiqua</vt:lpstr>
      <vt:lpstr>Office Theme</vt:lpstr>
      <vt:lpstr>SALESFORCE MORTGAGE </vt:lpstr>
      <vt:lpstr>PowerPoint Presentation</vt:lpstr>
      <vt:lpstr>Situation:- </vt:lpstr>
      <vt:lpstr>Problem </vt:lpstr>
      <vt:lpstr>Opportunity</vt:lpstr>
      <vt:lpstr>Purpose</vt:lpstr>
      <vt:lpstr>Key Objectives </vt:lpstr>
      <vt:lpstr>Success Criteria</vt:lpstr>
      <vt:lpstr>PowerPoint Presentation</vt:lpstr>
      <vt:lpstr>PowerPoint Presentation</vt:lpstr>
      <vt:lpstr>PowerPoint Presentation</vt:lpstr>
      <vt:lpstr>Resources</vt:lpstr>
      <vt:lpstr>Risk and Dependencies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Chetan Kapre</dc:creator>
  <cp:lastModifiedBy>Chetan Kapre</cp:lastModifiedBy>
  <cp:revision>1</cp:revision>
  <dcterms:created xsi:type="dcterms:W3CDTF">2025-06-03T10:05:05Z</dcterms:created>
  <dcterms:modified xsi:type="dcterms:W3CDTF">2025-06-03T11:42:31Z</dcterms:modified>
</cp:coreProperties>
</file>