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9" r:id="rId6"/>
    <p:sldId id="260" r:id="rId7"/>
    <p:sldId id="261" r:id="rId8"/>
    <p:sldId id="267" r:id="rId9"/>
    <p:sldId id="268" r:id="rId10"/>
    <p:sldId id="266" r:id="rId11"/>
    <p:sldId id="262" r:id="rId12"/>
    <p:sldId id="265" r:id="rId13"/>
    <p:sldId id="263" r:id="rId14"/>
    <p:sldId id="26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D1B842-9D47-4EEE-AE37-7CD0F3E455CF}" type="datetimeFigureOut">
              <a:rPr lang="en-IN" smtClean="0"/>
              <a:t>17-10-2025</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6E041D-ABCD-45E2-9523-140918A796AE}" type="slidenum">
              <a:rPr lang="en-IN" smtClean="0"/>
              <a:t>‹#›</a:t>
            </a:fld>
            <a:endParaRPr lang="en-IN"/>
          </a:p>
        </p:txBody>
      </p:sp>
    </p:spTree>
    <p:extLst>
      <p:ext uri="{BB962C8B-B14F-4D97-AF65-F5344CB8AC3E}">
        <p14:creationId xmlns:p14="http://schemas.microsoft.com/office/powerpoint/2010/main" val="2914627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56E041D-ABCD-45E2-9523-140918A796AE}" type="slidenum">
              <a:rPr lang="en-IN" smtClean="0"/>
              <a:t>9</a:t>
            </a:fld>
            <a:endParaRPr lang="en-IN"/>
          </a:p>
        </p:txBody>
      </p:sp>
    </p:spTree>
    <p:extLst>
      <p:ext uri="{BB962C8B-B14F-4D97-AF65-F5344CB8AC3E}">
        <p14:creationId xmlns:p14="http://schemas.microsoft.com/office/powerpoint/2010/main" val="1903425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293C91CF-247C-41E2-96FB-5D4A7A4F3E41}" type="datetimeFigureOut">
              <a:rPr lang="en-IN" smtClean="0"/>
              <a:t>17-10-2025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05F63DA-8E08-4EF5-98FF-1B9DA759080E}" type="slidenum">
              <a:rPr lang="en-IN" smtClean="0"/>
              <a:t>‹#›</a:t>
            </a:fld>
            <a:endParaRPr lang="en-IN"/>
          </a:p>
        </p:txBody>
      </p:sp>
    </p:spTree>
    <p:extLst>
      <p:ext uri="{BB962C8B-B14F-4D97-AF65-F5344CB8AC3E}">
        <p14:creationId xmlns:p14="http://schemas.microsoft.com/office/powerpoint/2010/main" val="1601301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93C91CF-247C-41E2-96FB-5D4A7A4F3E41}" type="datetimeFigureOut">
              <a:rPr lang="en-IN" smtClean="0"/>
              <a:t>17-10-2025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05F63DA-8E08-4EF5-98FF-1B9DA759080E}" type="slidenum">
              <a:rPr lang="en-IN" smtClean="0"/>
              <a:t>‹#›</a:t>
            </a:fld>
            <a:endParaRPr lang="en-IN"/>
          </a:p>
        </p:txBody>
      </p:sp>
    </p:spTree>
    <p:extLst>
      <p:ext uri="{BB962C8B-B14F-4D97-AF65-F5344CB8AC3E}">
        <p14:creationId xmlns:p14="http://schemas.microsoft.com/office/powerpoint/2010/main" val="1774237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93C91CF-247C-41E2-96FB-5D4A7A4F3E41}" type="datetimeFigureOut">
              <a:rPr lang="en-IN" smtClean="0"/>
              <a:t>17-10-2025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05F63DA-8E08-4EF5-98FF-1B9DA759080E}" type="slidenum">
              <a:rPr lang="en-IN" smtClean="0"/>
              <a:t>‹#›</a:t>
            </a:fld>
            <a:endParaRPr lang="en-IN"/>
          </a:p>
        </p:txBody>
      </p:sp>
    </p:spTree>
    <p:extLst>
      <p:ext uri="{BB962C8B-B14F-4D97-AF65-F5344CB8AC3E}">
        <p14:creationId xmlns:p14="http://schemas.microsoft.com/office/powerpoint/2010/main" val="294146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93C91CF-247C-41E2-96FB-5D4A7A4F3E41}" type="datetimeFigureOut">
              <a:rPr lang="en-IN" smtClean="0"/>
              <a:t>17-10-2025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05F63DA-8E08-4EF5-98FF-1B9DA759080E}" type="slidenum">
              <a:rPr lang="en-IN" smtClean="0"/>
              <a:t>‹#›</a:t>
            </a:fld>
            <a:endParaRPr lang="en-IN"/>
          </a:p>
        </p:txBody>
      </p:sp>
    </p:spTree>
    <p:extLst>
      <p:ext uri="{BB962C8B-B14F-4D97-AF65-F5344CB8AC3E}">
        <p14:creationId xmlns:p14="http://schemas.microsoft.com/office/powerpoint/2010/main" val="416954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3C91CF-247C-41E2-96FB-5D4A7A4F3E41}" type="datetimeFigureOut">
              <a:rPr lang="en-IN" smtClean="0"/>
              <a:t>17-10-2025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05F63DA-8E08-4EF5-98FF-1B9DA759080E}" type="slidenum">
              <a:rPr lang="en-IN" smtClean="0"/>
              <a:t>‹#›</a:t>
            </a:fld>
            <a:endParaRPr lang="en-IN"/>
          </a:p>
        </p:txBody>
      </p:sp>
    </p:spTree>
    <p:extLst>
      <p:ext uri="{BB962C8B-B14F-4D97-AF65-F5344CB8AC3E}">
        <p14:creationId xmlns:p14="http://schemas.microsoft.com/office/powerpoint/2010/main" val="3374621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293C91CF-247C-41E2-96FB-5D4A7A4F3E41}" type="datetimeFigureOut">
              <a:rPr lang="en-IN" smtClean="0"/>
              <a:t>17-10-2025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05F63DA-8E08-4EF5-98FF-1B9DA759080E}" type="slidenum">
              <a:rPr lang="en-IN" smtClean="0"/>
              <a:t>‹#›</a:t>
            </a:fld>
            <a:endParaRPr lang="en-IN"/>
          </a:p>
        </p:txBody>
      </p:sp>
    </p:spTree>
    <p:extLst>
      <p:ext uri="{BB962C8B-B14F-4D97-AF65-F5344CB8AC3E}">
        <p14:creationId xmlns:p14="http://schemas.microsoft.com/office/powerpoint/2010/main" val="2626896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293C91CF-247C-41E2-96FB-5D4A7A4F3E41}" type="datetimeFigureOut">
              <a:rPr lang="en-IN" smtClean="0"/>
              <a:t>17-10-2025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05F63DA-8E08-4EF5-98FF-1B9DA759080E}" type="slidenum">
              <a:rPr lang="en-IN" smtClean="0"/>
              <a:t>‹#›</a:t>
            </a:fld>
            <a:endParaRPr lang="en-IN"/>
          </a:p>
        </p:txBody>
      </p:sp>
    </p:spTree>
    <p:extLst>
      <p:ext uri="{BB962C8B-B14F-4D97-AF65-F5344CB8AC3E}">
        <p14:creationId xmlns:p14="http://schemas.microsoft.com/office/powerpoint/2010/main" val="1745235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293C91CF-247C-41E2-96FB-5D4A7A4F3E41}" type="datetimeFigureOut">
              <a:rPr lang="en-IN" smtClean="0"/>
              <a:t>17-10-2025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05F63DA-8E08-4EF5-98FF-1B9DA759080E}" type="slidenum">
              <a:rPr lang="en-IN" smtClean="0"/>
              <a:t>‹#›</a:t>
            </a:fld>
            <a:endParaRPr lang="en-IN"/>
          </a:p>
        </p:txBody>
      </p:sp>
    </p:spTree>
    <p:extLst>
      <p:ext uri="{BB962C8B-B14F-4D97-AF65-F5344CB8AC3E}">
        <p14:creationId xmlns:p14="http://schemas.microsoft.com/office/powerpoint/2010/main" val="4232386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3C91CF-247C-41E2-96FB-5D4A7A4F3E41}" type="datetimeFigureOut">
              <a:rPr lang="en-IN" smtClean="0"/>
              <a:t>17-10-2025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05F63DA-8E08-4EF5-98FF-1B9DA759080E}" type="slidenum">
              <a:rPr lang="en-IN" smtClean="0"/>
              <a:t>‹#›</a:t>
            </a:fld>
            <a:endParaRPr lang="en-IN"/>
          </a:p>
        </p:txBody>
      </p:sp>
    </p:spTree>
    <p:extLst>
      <p:ext uri="{BB962C8B-B14F-4D97-AF65-F5344CB8AC3E}">
        <p14:creationId xmlns:p14="http://schemas.microsoft.com/office/powerpoint/2010/main" val="686783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3C91CF-247C-41E2-96FB-5D4A7A4F3E41}" type="datetimeFigureOut">
              <a:rPr lang="en-IN" smtClean="0"/>
              <a:t>17-10-2025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05F63DA-8E08-4EF5-98FF-1B9DA759080E}" type="slidenum">
              <a:rPr lang="en-IN" smtClean="0"/>
              <a:t>‹#›</a:t>
            </a:fld>
            <a:endParaRPr lang="en-IN"/>
          </a:p>
        </p:txBody>
      </p:sp>
    </p:spTree>
    <p:extLst>
      <p:ext uri="{BB962C8B-B14F-4D97-AF65-F5344CB8AC3E}">
        <p14:creationId xmlns:p14="http://schemas.microsoft.com/office/powerpoint/2010/main" val="2942407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3C91CF-247C-41E2-96FB-5D4A7A4F3E41}" type="datetimeFigureOut">
              <a:rPr lang="en-IN" smtClean="0"/>
              <a:t>17-10-2025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05F63DA-8E08-4EF5-98FF-1B9DA759080E}" type="slidenum">
              <a:rPr lang="en-IN" smtClean="0"/>
              <a:t>‹#›</a:t>
            </a:fld>
            <a:endParaRPr lang="en-IN"/>
          </a:p>
        </p:txBody>
      </p:sp>
    </p:spTree>
    <p:extLst>
      <p:ext uri="{BB962C8B-B14F-4D97-AF65-F5344CB8AC3E}">
        <p14:creationId xmlns:p14="http://schemas.microsoft.com/office/powerpoint/2010/main" val="3473770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3C91CF-247C-41E2-96FB-5D4A7A4F3E41}" type="datetimeFigureOut">
              <a:rPr lang="en-IN" smtClean="0"/>
              <a:t>17-10-2025</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5F63DA-8E08-4EF5-98FF-1B9DA759080E}" type="slidenum">
              <a:rPr lang="en-IN" smtClean="0"/>
              <a:t>‹#›</a:t>
            </a:fld>
            <a:endParaRPr lang="en-IN"/>
          </a:p>
        </p:txBody>
      </p:sp>
    </p:spTree>
    <p:extLst>
      <p:ext uri="{BB962C8B-B14F-4D97-AF65-F5344CB8AC3E}">
        <p14:creationId xmlns:p14="http://schemas.microsoft.com/office/powerpoint/2010/main" val="2280234794"/>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N" sz="4800" b="1" dirty="0" smtClean="0">
                <a:latin typeface="Calibri" panose="020F0502020204030204" pitchFamily="34" charset="0"/>
                <a:ea typeface="Calibri" panose="020F0502020204030204" pitchFamily="34" charset="0"/>
                <a:cs typeface="Calibri" panose="020F0502020204030204" pitchFamily="34" charset="0"/>
              </a:rPr>
              <a:t>Graduate Admissions CRM</a:t>
            </a:r>
            <a:endParaRPr lang="en-IN" sz="4800" b="1" dirty="0"/>
          </a:p>
        </p:txBody>
      </p:sp>
      <p:sp>
        <p:nvSpPr>
          <p:cNvPr id="3" name="Subtitle 2"/>
          <p:cNvSpPr>
            <a:spLocks noGrp="1"/>
          </p:cNvSpPr>
          <p:nvPr>
            <p:ph type="subTitle" idx="1"/>
          </p:nvPr>
        </p:nvSpPr>
        <p:spPr/>
        <p:txBody>
          <a:bodyPr/>
          <a:lstStyle/>
          <a:p>
            <a:r>
              <a:rPr lang="en-US" b="1" dirty="0" smtClean="0">
                <a:solidFill>
                  <a:schemeClr val="tx1"/>
                </a:solidFill>
              </a:rPr>
              <a:t>                                        by J. </a:t>
            </a:r>
            <a:r>
              <a:rPr lang="en-US" b="1" dirty="0" err="1" smtClean="0">
                <a:solidFill>
                  <a:schemeClr val="tx1"/>
                </a:solidFill>
              </a:rPr>
              <a:t>Nisha</a:t>
            </a:r>
            <a:endParaRPr lang="en-IN" dirty="0"/>
          </a:p>
        </p:txBody>
      </p:sp>
    </p:spTree>
    <p:extLst>
      <p:ext uri="{BB962C8B-B14F-4D97-AF65-F5344CB8AC3E}">
        <p14:creationId xmlns:p14="http://schemas.microsoft.com/office/powerpoint/2010/main" val="27934484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76672"/>
            <a:ext cx="7931224" cy="940966"/>
          </a:xfrm>
        </p:spPr>
        <p:txBody>
          <a:bodyPr>
            <a:normAutofit fontScale="90000"/>
          </a:bodyPr>
          <a:lstStyle/>
          <a:p>
            <a:r>
              <a:rPr lang="en-IN" b="1" dirty="0"/>
              <a:t>O</a:t>
            </a:r>
            <a:r>
              <a:rPr lang="en-IN" b="1" dirty="0" smtClean="0"/>
              <a:t>verview of Agile </a:t>
            </a:r>
            <a:r>
              <a:rPr lang="en-IN" b="1" dirty="0"/>
              <a:t>M</a:t>
            </a:r>
            <a:r>
              <a:rPr lang="en-IN" b="1" dirty="0" smtClean="0"/>
              <a:t>odel </a:t>
            </a:r>
            <a:r>
              <a:rPr lang="en-IN" b="1" dirty="0" smtClean="0"/>
              <a:t>for Graduate Admissions</a:t>
            </a:r>
            <a:r>
              <a:rPr lang="en-IN" b="1" dirty="0" smtClean="0"/>
              <a:t/>
            </a:r>
            <a:br>
              <a:rPr lang="en-IN" b="1" dirty="0" smtClean="0"/>
            </a:br>
            <a:endParaRPr lang="en-IN" b="1"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Implementing a Customer Relationship Management (CRM) system for graduate admissions involves managing complex workflows, integrating various data sources, and ensuring compliance with institutional policies. Traditional project management approaches often struggle to accommodate the dynamic nature of these requirements. Agile methodology offers a flexible, iterative approach that aligns well with the evolving needs of graduate admissions processes.</a:t>
            </a:r>
          </a:p>
        </p:txBody>
      </p:sp>
    </p:spTree>
    <p:extLst>
      <p:ext uri="{BB962C8B-B14F-4D97-AF65-F5344CB8AC3E}">
        <p14:creationId xmlns:p14="http://schemas.microsoft.com/office/powerpoint/2010/main" val="33067070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Resources</a:t>
            </a:r>
            <a:endParaRPr lang="en-IN" b="1" dirty="0"/>
          </a:p>
        </p:txBody>
      </p:sp>
      <p:sp>
        <p:nvSpPr>
          <p:cNvPr id="3" name="Content Placeholder 2"/>
          <p:cNvSpPr>
            <a:spLocks noGrp="1"/>
          </p:cNvSpPr>
          <p:nvPr>
            <p:ph idx="1"/>
          </p:nvPr>
        </p:nvSpPr>
        <p:spPr/>
        <p:txBody>
          <a:bodyPr>
            <a:normAutofit lnSpcReduction="10000"/>
          </a:bodyPr>
          <a:lstStyle/>
          <a:p>
            <a:r>
              <a:rPr lang="en-US" b="1" dirty="0" smtClean="0"/>
              <a:t>People / Roles:</a:t>
            </a:r>
            <a:r>
              <a:rPr lang="en-US" dirty="0" smtClean="0"/>
              <a:t> Project manager, IT lead, admissions domain expert, vendor consultants, testers, trainers</a:t>
            </a:r>
          </a:p>
          <a:p>
            <a:r>
              <a:rPr lang="en-US" b="1" dirty="0" smtClean="0"/>
              <a:t>Time / Duration:</a:t>
            </a:r>
            <a:r>
              <a:rPr lang="en-US" dirty="0" smtClean="0"/>
              <a:t> 6–9 months from kick-off to full deployment</a:t>
            </a:r>
          </a:p>
          <a:p>
            <a:r>
              <a:rPr lang="en-US" b="1" dirty="0" smtClean="0"/>
              <a:t>Financials:</a:t>
            </a:r>
            <a:r>
              <a:rPr lang="en-US" dirty="0" smtClean="0"/>
              <a:t> licensing fees, vendor services, training, contingency</a:t>
            </a:r>
          </a:p>
          <a:p>
            <a:r>
              <a:rPr lang="en-US" b="1" dirty="0" smtClean="0"/>
              <a:t>Other needs:</a:t>
            </a:r>
            <a:r>
              <a:rPr lang="en-US" dirty="0" smtClean="0"/>
              <a:t> hardware / hosting, backup systems, evaluation visits</a:t>
            </a:r>
          </a:p>
          <a:p>
            <a:endParaRPr lang="en-US" dirty="0"/>
          </a:p>
        </p:txBody>
      </p:sp>
    </p:spTree>
    <p:extLst>
      <p:ext uri="{BB962C8B-B14F-4D97-AF65-F5344CB8AC3E}">
        <p14:creationId xmlns:p14="http://schemas.microsoft.com/office/powerpoint/2010/main" val="10926822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Calibri" panose="020F0502020204030204" pitchFamily="34" charset="0"/>
                <a:ea typeface="Calibri" panose="020F0502020204030204" pitchFamily="34" charset="0"/>
                <a:cs typeface="Calibri" panose="020F0502020204030204" pitchFamily="34" charset="0"/>
              </a:rPr>
              <a:t>Importance of Agile Model in CRM Projects</a:t>
            </a:r>
            <a:endParaRPr lang="en-IN" b="1" dirty="0"/>
          </a:p>
        </p:txBody>
      </p:sp>
      <p:sp>
        <p:nvSpPr>
          <p:cNvPr id="3" name="Content Placeholder 2"/>
          <p:cNvSpPr>
            <a:spLocks noGrp="1"/>
          </p:cNvSpPr>
          <p:nvPr>
            <p:ph idx="1"/>
          </p:nvPr>
        </p:nvSpPr>
        <p:spPr/>
        <p:txBody>
          <a:bodyPr>
            <a:normAutofit lnSpcReduction="10000"/>
          </a:bodyPr>
          <a:lstStyle/>
          <a:p>
            <a:r>
              <a:rPr lang="en-US" smtClean="0">
                <a:latin typeface="Calibri" panose="020F0502020204030204" pitchFamily="34" charset="0"/>
                <a:ea typeface="Calibri" panose="020F0502020204030204" pitchFamily="34" charset="0"/>
                <a:cs typeface="Calibri" panose="020F0502020204030204" pitchFamily="34" charset="0"/>
              </a:rPr>
              <a:t>The Agile model </a:t>
            </a:r>
            <a:r>
              <a:rPr lang="en-US" dirty="0" smtClean="0">
                <a:latin typeface="Calibri" panose="020F0502020204030204" pitchFamily="34" charset="0"/>
                <a:ea typeface="Calibri" panose="020F0502020204030204" pitchFamily="34" charset="0"/>
                <a:cs typeface="Calibri" panose="020F0502020204030204" pitchFamily="34" charset="0"/>
              </a:rPr>
              <a:t>is vital in CRM projects for its systematic approach, ensuring thorough planning and clear progression from requirements to deployment.</a:t>
            </a:r>
          </a:p>
          <a:p>
            <a:r>
              <a:rPr lang="en-US" dirty="0" smtClean="0">
                <a:latin typeface="Calibri" panose="020F0502020204030204" pitchFamily="34" charset="0"/>
                <a:ea typeface="Calibri" panose="020F0502020204030204" pitchFamily="34" charset="0"/>
                <a:cs typeface="Calibri" panose="020F0502020204030204" pitchFamily="34" charset="0"/>
              </a:rPr>
              <a:t>It facilitates comprehensive documentation, minimizing risks and ensuring alignment with customer needs, ultimately delivering a strong CRM system that enhances customer relationships and drives business growth.</a:t>
            </a:r>
            <a:endParaRPr lang="en-IN" dirty="0" smtClean="0">
              <a:latin typeface="Calibri" panose="020F0502020204030204" pitchFamily="34" charset="0"/>
              <a:ea typeface="Calibri" panose="020F0502020204030204" pitchFamily="34" charset="0"/>
              <a:cs typeface="Calibri" panose="020F0502020204030204" pitchFamily="34" charset="0"/>
            </a:endParaRPr>
          </a:p>
          <a:p>
            <a:endParaRPr lang="en-IN" dirty="0"/>
          </a:p>
        </p:txBody>
      </p:sp>
    </p:spTree>
    <p:extLst>
      <p:ext uri="{BB962C8B-B14F-4D97-AF65-F5344CB8AC3E}">
        <p14:creationId xmlns:p14="http://schemas.microsoft.com/office/powerpoint/2010/main" val="32650471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Risks and Dependencies</a:t>
            </a:r>
            <a:endParaRPr lang="en-IN" b="1" dirty="0"/>
          </a:p>
        </p:txBody>
      </p:sp>
      <p:sp>
        <p:nvSpPr>
          <p:cNvPr id="3" name="Content Placeholder 2"/>
          <p:cNvSpPr>
            <a:spLocks noGrp="1"/>
          </p:cNvSpPr>
          <p:nvPr>
            <p:ph idx="1"/>
          </p:nvPr>
        </p:nvSpPr>
        <p:spPr/>
        <p:txBody>
          <a:bodyPr>
            <a:normAutofit fontScale="77500" lnSpcReduction="20000"/>
          </a:bodyPr>
          <a:lstStyle/>
          <a:p>
            <a:r>
              <a:rPr lang="en-US" sz="2800" dirty="0" smtClean="0">
                <a:latin typeface="Calibri" panose="020F0502020204030204" pitchFamily="34" charset="0"/>
                <a:ea typeface="Calibri" panose="020F0502020204030204" pitchFamily="34" charset="0"/>
                <a:cs typeface="Calibri" panose="020F0502020204030204" pitchFamily="34" charset="0"/>
              </a:rPr>
              <a:t>Risks:</a:t>
            </a:r>
          </a:p>
          <a:p>
            <a:pPr lvl="1"/>
            <a:r>
              <a:rPr lang="en-US" dirty="0">
                <a:latin typeface="Calibri" panose="020F0502020204030204" pitchFamily="34" charset="0"/>
                <a:ea typeface="Calibri" panose="020F0502020204030204" pitchFamily="34" charset="0"/>
                <a:cs typeface="Calibri" panose="020F0502020204030204" pitchFamily="34" charset="0"/>
              </a:rPr>
              <a:t>Resistance to Change: Users may resist migrating from the current intuitive solution, impacting adoption and user satisfaction.</a:t>
            </a:r>
          </a:p>
          <a:p>
            <a:pPr lvl="1"/>
            <a:r>
              <a:rPr lang="en-US" dirty="0">
                <a:latin typeface="Calibri" panose="020F0502020204030204" pitchFamily="34" charset="0"/>
                <a:ea typeface="Calibri" panose="020F0502020204030204" pitchFamily="34" charset="0"/>
                <a:cs typeface="Calibri" panose="020F0502020204030204" pitchFamily="34" charset="0"/>
              </a:rPr>
              <a:t>Difficulty in Cost Justification: Quantifying improvements in ease of use, information quality, and support/maintenance may pose challenges, hindering management's perception of the CRM system's value.</a:t>
            </a:r>
          </a:p>
          <a:p>
            <a:r>
              <a:rPr lang="en-US" sz="2800" dirty="0" smtClean="0">
                <a:latin typeface="Calibri" panose="020F0502020204030204" pitchFamily="34" charset="0"/>
                <a:ea typeface="Calibri" panose="020F0502020204030204" pitchFamily="34" charset="0"/>
                <a:cs typeface="Calibri" panose="020F0502020204030204" pitchFamily="34" charset="0"/>
              </a:rPr>
              <a:t>Dependencies:</a:t>
            </a:r>
          </a:p>
          <a:p>
            <a:pPr lvl="1"/>
            <a:r>
              <a:rPr lang="en-US" dirty="0">
                <a:latin typeface="Calibri" panose="020F0502020204030204" pitchFamily="34" charset="0"/>
                <a:ea typeface="Calibri" panose="020F0502020204030204" pitchFamily="34" charset="0"/>
                <a:cs typeface="Calibri" panose="020F0502020204030204" pitchFamily="34" charset="0"/>
              </a:rPr>
              <a:t>User Training: Effective training is essential to mitigate resistance and ensure smooth transition to the new CRM system.</a:t>
            </a:r>
          </a:p>
          <a:p>
            <a:pPr lvl="1"/>
            <a:r>
              <a:rPr lang="en-US" dirty="0">
                <a:latin typeface="Calibri" panose="020F0502020204030204" pitchFamily="34" charset="0"/>
                <a:ea typeface="Calibri" panose="020F0502020204030204" pitchFamily="34" charset="0"/>
                <a:cs typeface="Calibri" panose="020F0502020204030204" pitchFamily="34" charset="0"/>
              </a:rPr>
              <a:t>Stakeholder Communication: Continuous communication with stakeholders is vital to address concerns and demonstrate the benefits of the new system effectively.</a:t>
            </a:r>
          </a:p>
          <a:p>
            <a:endParaRPr lang="en-IN" dirty="0" smtClean="0"/>
          </a:p>
          <a:p>
            <a:endParaRPr lang="en-IN" dirty="0"/>
          </a:p>
        </p:txBody>
      </p:sp>
    </p:spTree>
    <p:extLst>
      <p:ext uri="{BB962C8B-B14F-4D97-AF65-F5344CB8AC3E}">
        <p14:creationId xmlns:p14="http://schemas.microsoft.com/office/powerpoint/2010/main" val="7434544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44824"/>
            <a:ext cx="8229600" cy="2880320"/>
          </a:xfrm>
        </p:spPr>
        <p:txBody>
          <a:bodyPr/>
          <a:lstStyle/>
          <a:p>
            <a:r>
              <a:rPr lang="en-US" b="1" dirty="0" smtClean="0">
                <a:latin typeface="Calibri" panose="020F0502020204030204" pitchFamily="34" charset="0"/>
                <a:ea typeface="Calibri" panose="020F0502020204030204" pitchFamily="34" charset="0"/>
                <a:cs typeface="Calibri" panose="020F0502020204030204" pitchFamily="34" charset="0"/>
              </a:rPr>
              <a:t>Thank You</a:t>
            </a:r>
            <a:endParaRPr lang="en-IN" b="1" dirty="0"/>
          </a:p>
        </p:txBody>
      </p:sp>
    </p:spTree>
    <p:extLst>
      <p:ext uri="{BB962C8B-B14F-4D97-AF65-F5344CB8AC3E}">
        <p14:creationId xmlns:p14="http://schemas.microsoft.com/office/powerpoint/2010/main" val="28011172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Purpose Statement (Goals)</a:t>
            </a:r>
            <a:endParaRPr lang="en-IN" b="1" dirty="0"/>
          </a:p>
        </p:txBody>
      </p:sp>
      <p:sp>
        <p:nvSpPr>
          <p:cNvPr id="3" name="Content Placeholder 2"/>
          <p:cNvSpPr>
            <a:spLocks noGrp="1"/>
          </p:cNvSpPr>
          <p:nvPr>
            <p:ph idx="1"/>
          </p:nvPr>
        </p:nvSpPr>
        <p:spPr>
          <a:xfrm>
            <a:off x="457200" y="1412776"/>
            <a:ext cx="8229600" cy="4713387"/>
          </a:xfrm>
        </p:spPr>
        <p:txBody>
          <a:bodyPr>
            <a:noAutofit/>
          </a:bodyPr>
          <a:lstStyle/>
          <a:p>
            <a:r>
              <a:rPr lang="en-US" sz="2400" dirty="0" smtClean="0"/>
              <a:t>To </a:t>
            </a:r>
            <a:r>
              <a:rPr lang="en-US" sz="2400" b="1" dirty="0" smtClean="0"/>
              <a:t>analyze</a:t>
            </a:r>
            <a:r>
              <a:rPr lang="en-US" sz="2400" dirty="0" smtClean="0"/>
              <a:t>, </a:t>
            </a:r>
            <a:r>
              <a:rPr lang="en-US" sz="2400" b="1" dirty="0" smtClean="0"/>
              <a:t>select</a:t>
            </a:r>
            <a:r>
              <a:rPr lang="en-US" sz="2400" dirty="0" smtClean="0"/>
              <a:t>, and </a:t>
            </a:r>
            <a:r>
              <a:rPr lang="en-US" sz="2400" b="1" dirty="0" smtClean="0"/>
              <a:t>implement</a:t>
            </a:r>
            <a:r>
              <a:rPr lang="en-US" sz="2400" dirty="0" smtClean="0"/>
              <a:t> a new candidate tracking / CRM system for graduate admissions</a:t>
            </a:r>
          </a:p>
          <a:p>
            <a:r>
              <a:rPr lang="en-US" sz="2400" dirty="0" smtClean="0"/>
              <a:t>Streamline admissions workflows, reduce manual overhead, and improve decision-making</a:t>
            </a:r>
          </a:p>
          <a:p>
            <a:r>
              <a:rPr lang="en-US" sz="2400" dirty="0" smtClean="0"/>
              <a:t>Enhance transparency, candidate experience, and data analytics capability</a:t>
            </a:r>
          </a:p>
          <a:p>
            <a:endParaRPr lang="en-IN" sz="2400" dirty="0"/>
          </a:p>
        </p:txBody>
      </p:sp>
    </p:spTree>
    <p:extLst>
      <p:ext uri="{BB962C8B-B14F-4D97-AF65-F5344CB8AC3E}">
        <p14:creationId xmlns:p14="http://schemas.microsoft.com/office/powerpoint/2010/main" val="31385002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5800"/>
            <a:ext cx="8229600" cy="1143000"/>
          </a:xfrm>
        </p:spPr>
        <p:txBody>
          <a:bodyPr>
            <a:normAutofit fontScale="90000"/>
          </a:bodyPr>
          <a:lstStyle/>
          <a:p>
            <a:r>
              <a:rPr lang="en-IN" b="1" dirty="0" smtClean="0"/>
              <a:t>Current Challenges &amp; Opportunities</a:t>
            </a:r>
            <a:endParaRPr lang="en-IN" b="1" dirty="0"/>
          </a:p>
        </p:txBody>
      </p:sp>
      <p:sp>
        <p:nvSpPr>
          <p:cNvPr id="3" name="Content Placeholder 2"/>
          <p:cNvSpPr>
            <a:spLocks noGrp="1"/>
          </p:cNvSpPr>
          <p:nvPr>
            <p:ph idx="1"/>
          </p:nvPr>
        </p:nvSpPr>
        <p:spPr>
          <a:xfrm>
            <a:off x="457200" y="1711349"/>
            <a:ext cx="8229600" cy="4525963"/>
          </a:xfrm>
        </p:spPr>
        <p:txBody>
          <a:bodyPr>
            <a:normAutofit/>
          </a:bodyPr>
          <a:lstStyle/>
          <a:p>
            <a:r>
              <a:rPr lang="en-US" sz="2400" dirty="0" smtClean="0"/>
              <a:t>Multiple manual / fragmented systems leading to inefficiencies</a:t>
            </a:r>
          </a:p>
          <a:p>
            <a:r>
              <a:rPr lang="en-US" sz="2400" dirty="0" smtClean="0"/>
              <a:t>Loss of visibility into application stages / delays</a:t>
            </a:r>
          </a:p>
          <a:p>
            <a:r>
              <a:rPr lang="en-US" sz="2400" dirty="0" smtClean="0"/>
              <a:t>High administrative burden (document follow-ups, Email reminders)</a:t>
            </a:r>
          </a:p>
          <a:p>
            <a:r>
              <a:rPr lang="en-US" sz="2400" dirty="0" smtClean="0"/>
              <a:t>Difficulty in reporting, forecasting, and analytics</a:t>
            </a:r>
          </a:p>
          <a:p>
            <a:r>
              <a:rPr lang="en-US" sz="2400" b="1" dirty="0" smtClean="0"/>
              <a:t>Opportunity</a:t>
            </a:r>
            <a:r>
              <a:rPr lang="en-US" sz="2400" dirty="0" smtClean="0"/>
              <a:t>: replacing with a unified, scalable CRM solution</a:t>
            </a:r>
          </a:p>
          <a:p>
            <a:endParaRPr lang="en-US" sz="2400" dirty="0" smtClean="0"/>
          </a:p>
          <a:p>
            <a:endParaRPr lang="en-IN" sz="2400" dirty="0"/>
          </a:p>
        </p:txBody>
      </p:sp>
    </p:spTree>
    <p:extLst>
      <p:ext uri="{BB962C8B-B14F-4D97-AF65-F5344CB8AC3E}">
        <p14:creationId xmlns:p14="http://schemas.microsoft.com/office/powerpoint/2010/main" val="27838098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Project Objectives</a:t>
            </a:r>
            <a:endParaRPr lang="en-IN" b="1" dirty="0"/>
          </a:p>
        </p:txBody>
      </p:sp>
      <p:sp>
        <p:nvSpPr>
          <p:cNvPr id="3" name="Content Placeholder 2"/>
          <p:cNvSpPr>
            <a:spLocks noGrp="1"/>
          </p:cNvSpPr>
          <p:nvPr>
            <p:ph idx="1"/>
          </p:nvPr>
        </p:nvSpPr>
        <p:spPr/>
        <p:txBody>
          <a:bodyPr/>
          <a:lstStyle/>
          <a:p>
            <a:r>
              <a:rPr lang="en-US" dirty="0" smtClean="0"/>
              <a:t>Select a candidate tracking / CRM system aligned with needs</a:t>
            </a:r>
          </a:p>
          <a:p>
            <a:r>
              <a:rPr lang="en-US" dirty="0" smtClean="0"/>
              <a:t>Prototype and test the solution in relevant workflows</a:t>
            </a:r>
          </a:p>
          <a:p>
            <a:r>
              <a:rPr lang="en-US" dirty="0" smtClean="0"/>
              <a:t>Deploy configured system with integrations &amp; training</a:t>
            </a:r>
          </a:p>
          <a:p>
            <a:r>
              <a:rPr lang="en-US" dirty="0" smtClean="0"/>
              <a:t>Achieve measurable improvements (time, conversion, satisfaction)</a:t>
            </a:r>
          </a:p>
          <a:p>
            <a:endParaRPr lang="en-US" dirty="0"/>
          </a:p>
        </p:txBody>
      </p:sp>
    </p:spTree>
    <p:extLst>
      <p:ext uri="{BB962C8B-B14F-4D97-AF65-F5344CB8AC3E}">
        <p14:creationId xmlns:p14="http://schemas.microsoft.com/office/powerpoint/2010/main" val="34331604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Enhancements in CRM for Graduate Admissions</a:t>
            </a:r>
            <a:endParaRPr lang="en-IN" dirty="0"/>
          </a:p>
        </p:txBody>
      </p:sp>
      <p:sp>
        <p:nvSpPr>
          <p:cNvPr id="3" name="Content Placeholder 2"/>
          <p:cNvSpPr>
            <a:spLocks noGrp="1"/>
          </p:cNvSpPr>
          <p:nvPr>
            <p:ph idx="1"/>
          </p:nvPr>
        </p:nvSpPr>
        <p:spPr/>
        <p:txBody>
          <a:bodyPr>
            <a:normAutofit fontScale="55000" lnSpcReduction="20000"/>
          </a:bodyPr>
          <a:lstStyle/>
          <a:p>
            <a:r>
              <a:rPr lang="en-US" b="1" dirty="0" smtClean="0"/>
              <a:t>Improved </a:t>
            </a:r>
            <a:r>
              <a:rPr lang="en-US" b="1" dirty="0"/>
              <a:t>User Adoption and </a:t>
            </a:r>
            <a:r>
              <a:rPr lang="en-US" b="1" dirty="0" smtClean="0"/>
              <a:t>Training</a:t>
            </a:r>
          </a:p>
          <a:p>
            <a:pPr marL="0" indent="0">
              <a:buNone/>
            </a:pPr>
            <a:r>
              <a:rPr lang="en-US" dirty="0" smtClean="0"/>
              <a:t>       </a:t>
            </a:r>
            <a:r>
              <a:rPr lang="en-US" dirty="0" err="1" smtClean="0"/>
              <a:t>Agile's</a:t>
            </a:r>
            <a:r>
              <a:rPr lang="en-US" dirty="0" smtClean="0"/>
              <a:t> </a:t>
            </a:r>
            <a:r>
              <a:rPr lang="en-US" dirty="0"/>
              <a:t>iterative approach facilitates:</a:t>
            </a:r>
          </a:p>
          <a:p>
            <a:pPr>
              <a:buFont typeface="Wingdings" pitchFamily="2" charset="2"/>
              <a:buChar char="Ø"/>
            </a:pPr>
            <a:r>
              <a:rPr lang="en-US" b="1" dirty="0"/>
              <a:t>Progressive Training</a:t>
            </a:r>
            <a:r>
              <a:rPr lang="en-US" dirty="0"/>
              <a:t>: Providing training sessions aligned with the deployment of new features, ensuring users are well-prepared.</a:t>
            </a:r>
          </a:p>
          <a:p>
            <a:pPr>
              <a:buFont typeface="Wingdings" pitchFamily="2" charset="2"/>
              <a:buChar char="Ø"/>
            </a:pPr>
            <a:r>
              <a:rPr lang="en-US" b="1" dirty="0"/>
              <a:t>User Feedback Integration</a:t>
            </a:r>
            <a:r>
              <a:rPr lang="en-US" dirty="0"/>
              <a:t>: Incorporating user feedback into each sprint to refine features and enhance usability.</a:t>
            </a:r>
          </a:p>
          <a:p>
            <a:pPr>
              <a:buFont typeface="Wingdings" pitchFamily="2" charset="2"/>
              <a:buChar char="Ø"/>
            </a:pPr>
            <a:r>
              <a:rPr lang="en-US" b="1" dirty="0"/>
              <a:t>Supportive Documentation</a:t>
            </a:r>
            <a:r>
              <a:rPr lang="en-US" dirty="0"/>
              <a:t>: Creating comprehensive documentation that evolves with the system, aiding users in navigating new functionalities.</a:t>
            </a:r>
          </a:p>
          <a:p>
            <a:r>
              <a:rPr lang="en-US" b="1" dirty="0" smtClean="0"/>
              <a:t>Advanced </a:t>
            </a:r>
            <a:r>
              <a:rPr lang="en-US" b="1" dirty="0"/>
              <a:t>Analytics and Reporting</a:t>
            </a:r>
          </a:p>
          <a:p>
            <a:pPr marL="0" indent="0">
              <a:buNone/>
            </a:pPr>
            <a:r>
              <a:rPr lang="en-US" dirty="0" smtClean="0"/>
              <a:t>       Agile </a:t>
            </a:r>
            <a:r>
              <a:rPr lang="en-US" dirty="0"/>
              <a:t>development enables the integration of:</a:t>
            </a:r>
          </a:p>
          <a:p>
            <a:pPr>
              <a:buFont typeface="Wingdings" pitchFamily="2" charset="2"/>
              <a:buChar char="Ø"/>
            </a:pPr>
            <a:r>
              <a:rPr lang="en-US" b="1" dirty="0"/>
              <a:t>Customizable Dashboards</a:t>
            </a:r>
            <a:r>
              <a:rPr lang="en-US" dirty="0"/>
              <a:t>: Allowing stakeholders to create dashboards that display key performance indicators relevant to graduate admissions.</a:t>
            </a:r>
          </a:p>
          <a:p>
            <a:pPr>
              <a:buFont typeface="Wingdings" pitchFamily="2" charset="2"/>
              <a:buChar char="Ø"/>
            </a:pPr>
            <a:r>
              <a:rPr lang="en-US" b="1" dirty="0"/>
              <a:t>Real-Time Analytics</a:t>
            </a:r>
            <a:r>
              <a:rPr lang="en-US" dirty="0"/>
              <a:t>: Providing up-to-date insights into application trends, conversion rates, and other critical metrics.</a:t>
            </a:r>
          </a:p>
          <a:p>
            <a:pPr>
              <a:buFont typeface="Wingdings" pitchFamily="2" charset="2"/>
              <a:buChar char="Ø"/>
            </a:pPr>
            <a:r>
              <a:rPr lang="en-US" b="1" dirty="0"/>
              <a:t>Predictive Analytics</a:t>
            </a:r>
            <a:r>
              <a:rPr lang="en-US" dirty="0"/>
              <a:t>: Utilizing data to forecast future trends and inform decision-making processes</a:t>
            </a:r>
            <a:r>
              <a:rPr lang="en-US" dirty="0" smtClean="0"/>
              <a:t>.</a:t>
            </a:r>
            <a:endParaRPr lang="en-US" b="1" dirty="0"/>
          </a:p>
          <a:p>
            <a:endParaRPr lang="en-IN" dirty="0"/>
          </a:p>
        </p:txBody>
      </p:sp>
    </p:spTree>
    <p:extLst>
      <p:ext uri="{BB962C8B-B14F-4D97-AF65-F5344CB8AC3E}">
        <p14:creationId xmlns:p14="http://schemas.microsoft.com/office/powerpoint/2010/main" val="4246420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Success </a:t>
            </a:r>
            <a:r>
              <a:rPr lang="en-IN" b="1" dirty="0" smtClean="0"/>
              <a:t>Criteria</a:t>
            </a:r>
            <a:endParaRPr lang="en-IN" b="1" dirty="0"/>
          </a:p>
        </p:txBody>
      </p:sp>
      <p:sp>
        <p:nvSpPr>
          <p:cNvPr id="3" name="Content Placeholder 2"/>
          <p:cNvSpPr>
            <a:spLocks noGrp="1"/>
          </p:cNvSpPr>
          <p:nvPr>
            <p:ph idx="1"/>
          </p:nvPr>
        </p:nvSpPr>
        <p:spPr/>
        <p:txBody>
          <a:bodyPr>
            <a:normAutofit fontScale="70000" lnSpcReduction="20000"/>
          </a:bodyPr>
          <a:lstStyle/>
          <a:p>
            <a:r>
              <a:rPr lang="en-US" b="1" dirty="0" smtClean="0"/>
              <a:t>Increased </a:t>
            </a:r>
            <a:r>
              <a:rPr lang="en-US" b="1" dirty="0"/>
              <a:t>Feature Utilization</a:t>
            </a:r>
            <a:r>
              <a:rPr lang="en-US" dirty="0"/>
              <a:t>: Monitor the usage of key CRM features, aiming for a high percentage of users actively utilizing essential functionalities.</a:t>
            </a:r>
          </a:p>
          <a:p>
            <a:r>
              <a:rPr lang="en-US" b="1" dirty="0"/>
              <a:t>Positive User Feedback</a:t>
            </a:r>
            <a:r>
              <a:rPr lang="en-US" dirty="0"/>
              <a:t>: Collect qualitative feedback through surveys or interviews, targeting a high percentage of users expressing satisfaction with the CRM system and training programs.</a:t>
            </a:r>
          </a:p>
          <a:p>
            <a:r>
              <a:rPr lang="en-US" b="1" dirty="0"/>
              <a:t>Decreased Support Requests</a:t>
            </a:r>
            <a:r>
              <a:rPr lang="en-US" dirty="0"/>
              <a:t>: Track the number of support tickets or helpdesk inquiries, aiming for a reduction over time as users become more proficient with the CRM system.</a:t>
            </a:r>
          </a:p>
          <a:p>
            <a:r>
              <a:rPr lang="en-US" b="1" dirty="0"/>
              <a:t>Enhanced Data Quality</a:t>
            </a:r>
            <a:r>
              <a:rPr lang="en-US" dirty="0"/>
              <a:t>: Assess the accuracy and completeness of data entered into the CRM, aiming for improved data quality as users become more familiar with the system</a:t>
            </a:r>
            <a:r>
              <a:rPr lang="en-US" dirty="0" smtClean="0"/>
              <a:t>.</a:t>
            </a:r>
          </a:p>
          <a:p>
            <a:r>
              <a:rPr lang="en-US" b="1" dirty="0"/>
              <a:t>Timely and Accurate Reporting</a:t>
            </a:r>
            <a:r>
              <a:rPr lang="en-US" dirty="0"/>
              <a:t>: Ensure that reports are generated promptly and accurately, providing stakeholders with reliable data for decision-making.</a:t>
            </a:r>
          </a:p>
          <a:p>
            <a:endParaRPr lang="en-US" dirty="0"/>
          </a:p>
        </p:txBody>
      </p:sp>
    </p:spTree>
    <p:extLst>
      <p:ext uri="{BB962C8B-B14F-4D97-AF65-F5344CB8AC3E}">
        <p14:creationId xmlns:p14="http://schemas.microsoft.com/office/powerpoint/2010/main" val="18792110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Methods/Approach</a:t>
            </a:r>
            <a:endParaRPr lang="en-IN" b="1" dirty="0"/>
          </a:p>
        </p:txBody>
      </p:sp>
      <p:sp>
        <p:nvSpPr>
          <p:cNvPr id="3" name="Content Placeholder 2"/>
          <p:cNvSpPr>
            <a:spLocks noGrp="1"/>
          </p:cNvSpPr>
          <p:nvPr>
            <p:ph idx="1"/>
          </p:nvPr>
        </p:nvSpPr>
        <p:spPr/>
        <p:txBody>
          <a:bodyPr>
            <a:noAutofit/>
          </a:bodyPr>
          <a:lstStyle/>
          <a:p>
            <a:r>
              <a:rPr lang="en-US" sz="1800" dirty="0"/>
              <a:t>These are practices or methods that should be embedded in whichever Agile framework(s) you choose, specifically tailored for CRM + Graduate Admissions.</a:t>
            </a:r>
          </a:p>
          <a:p>
            <a:r>
              <a:rPr lang="en-US" sz="1800" b="1" dirty="0"/>
              <a:t>Cross-Functional Teams</a:t>
            </a:r>
            <a:endParaRPr lang="en-US" sz="1800" dirty="0"/>
          </a:p>
          <a:p>
            <a:pPr lvl="1"/>
            <a:r>
              <a:rPr lang="en-US" sz="1800" dirty="0"/>
              <a:t>Include admissions officers, faculty or department representation, IT/data specialists, UI/UX designers, compliance/data privacy staff.</a:t>
            </a:r>
          </a:p>
          <a:p>
            <a:pPr lvl="1"/>
            <a:r>
              <a:rPr lang="en-US" sz="1800" dirty="0"/>
              <a:t>Ensures that features are realistic, compliant, usable, and technically feasible.</a:t>
            </a:r>
          </a:p>
          <a:p>
            <a:r>
              <a:rPr lang="en-US" sz="1800" b="1" dirty="0"/>
              <a:t>Clear Product Vision &amp; Roadmap</a:t>
            </a:r>
            <a:endParaRPr lang="en-US" sz="1800" dirty="0"/>
          </a:p>
          <a:p>
            <a:pPr lvl="1"/>
            <a:r>
              <a:rPr lang="en-US" sz="1800" dirty="0"/>
              <a:t>Product Vision : For prospective graduate students and admissions teams, our CRM system will provide a seamless, user-friendly platform that streamlines application management, enhances communication, and offers personalized experiences.</a:t>
            </a:r>
          </a:p>
          <a:p>
            <a:pPr lvl="1"/>
            <a:r>
              <a:rPr lang="en-US" sz="1800" dirty="0"/>
              <a:t>Roadmap may be phased: Phase 1 (Inquiry + Contact Management), Phase 2 (Application + document upload), Phase 3 (Review &amp; Decision workflows), Phase 4 (Reporting &amp; Analytics</a:t>
            </a:r>
            <a:r>
              <a:rPr lang="en-US" sz="1800" dirty="0" smtClean="0"/>
              <a:t>). Definition </a:t>
            </a:r>
            <a:r>
              <a:rPr lang="en-US" sz="1800" dirty="0"/>
              <a:t>of Done could include automatic document validation, no broken workflows, UI accessible, etc</a:t>
            </a:r>
            <a:r>
              <a:rPr lang="en-US" sz="1800" dirty="0" smtClean="0"/>
              <a:t>. </a:t>
            </a:r>
          </a:p>
          <a:p>
            <a:pPr marL="0" indent="0">
              <a:buNone/>
            </a:pPr>
            <a:endParaRPr lang="en-US" sz="1800" dirty="0"/>
          </a:p>
        </p:txBody>
      </p:sp>
    </p:spTree>
    <p:extLst>
      <p:ext uri="{BB962C8B-B14F-4D97-AF65-F5344CB8AC3E}">
        <p14:creationId xmlns:p14="http://schemas.microsoft.com/office/powerpoint/2010/main" val="1564009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04664"/>
            <a:ext cx="8229600" cy="6048672"/>
          </a:xfrm>
        </p:spPr>
        <p:txBody>
          <a:bodyPr>
            <a:normAutofit/>
          </a:bodyPr>
          <a:lstStyle/>
          <a:p>
            <a:pPr lvl="1"/>
            <a:endParaRPr lang="en-US" sz="1800" dirty="0"/>
          </a:p>
          <a:p>
            <a:r>
              <a:rPr lang="en-US" sz="1800" b="1" dirty="0"/>
              <a:t>Sprint Planning + Dependency Identification</a:t>
            </a:r>
            <a:endParaRPr lang="en-US" sz="1800" dirty="0"/>
          </a:p>
          <a:p>
            <a:pPr lvl="1"/>
            <a:r>
              <a:rPr lang="en-US" sz="1800" dirty="0"/>
              <a:t>In sprints, break stories into tasks (backend, UI, integration, testing).</a:t>
            </a:r>
          </a:p>
          <a:p>
            <a:pPr lvl="1"/>
            <a:r>
              <a:rPr lang="en-US" sz="1800" dirty="0"/>
              <a:t>Identify dependencies upfront: data sources, external systems (SIS, payment, document storage), user access.</a:t>
            </a:r>
          </a:p>
          <a:p>
            <a:r>
              <a:rPr lang="en-US" sz="1800" b="1" dirty="0"/>
              <a:t>Incremental Deliveries &amp; Pilot Releases</a:t>
            </a:r>
            <a:endParaRPr lang="en-US" sz="1800" dirty="0"/>
          </a:p>
          <a:p>
            <a:pPr lvl="1"/>
            <a:r>
              <a:rPr lang="en-US" sz="1800" dirty="0"/>
              <a:t>Release features in increments (for example, roll out the application submission module first to a pilot group, then expand).</a:t>
            </a:r>
          </a:p>
          <a:p>
            <a:pPr lvl="1"/>
            <a:r>
              <a:rPr lang="en-US" sz="1800" dirty="0"/>
              <a:t>Helps collect real user feedback, adjust based on usage before full rollout.</a:t>
            </a:r>
          </a:p>
          <a:p>
            <a:r>
              <a:rPr lang="en-US" sz="1800" b="1" dirty="0"/>
              <a:t>Continuous Testing &amp; Quality Assurance</a:t>
            </a:r>
            <a:endParaRPr lang="en-US" sz="1800" dirty="0"/>
          </a:p>
          <a:p>
            <a:pPr lvl="1"/>
            <a:r>
              <a:rPr lang="en-US" sz="1800" dirty="0"/>
              <a:t>Unit tests, integration tests, data validation, security checks.</a:t>
            </a:r>
          </a:p>
          <a:p>
            <a:pPr lvl="1"/>
            <a:r>
              <a:rPr lang="en-US" sz="1800" dirty="0"/>
              <a:t>Usability testing with actual users (admissions staff and prospective students</a:t>
            </a:r>
            <a:r>
              <a:rPr lang="en-US" sz="1800" dirty="0" smtClean="0"/>
              <a:t>).</a:t>
            </a:r>
            <a:endParaRPr lang="en-US" sz="1800" dirty="0"/>
          </a:p>
          <a:p>
            <a:r>
              <a:rPr lang="en-US" sz="1800" b="1" dirty="0"/>
              <a:t>Prioritized Backlog with Business Value + Complexity or Cost</a:t>
            </a:r>
            <a:endParaRPr lang="en-US" sz="1800" dirty="0"/>
          </a:p>
          <a:p>
            <a:pPr lvl="1"/>
            <a:r>
              <a:rPr lang="en-US" sz="1800" dirty="0"/>
              <a:t>Use techniques like </a:t>
            </a:r>
            <a:r>
              <a:rPr lang="en-US" sz="1800" dirty="0" err="1"/>
              <a:t>MoSCoW</a:t>
            </a:r>
            <a:r>
              <a:rPr lang="en-US" sz="1800" dirty="0"/>
              <a:t> prioritization, weighted scoring, ROI </a:t>
            </a:r>
            <a:r>
              <a:rPr lang="en-US" sz="1800" dirty="0" err="1"/>
              <a:t>vs</a:t>
            </a:r>
            <a:r>
              <a:rPr lang="en-US" sz="1800" dirty="0"/>
              <a:t> effort.</a:t>
            </a:r>
          </a:p>
          <a:p>
            <a:pPr lvl="1"/>
            <a:r>
              <a:rPr lang="en-US" sz="1800" dirty="0"/>
              <a:t>For example, giving high priority to features that reduce processing time, improve applicant satisfaction, automate manual repetitive tasks</a:t>
            </a:r>
            <a:r>
              <a:rPr lang="en-US" sz="1800" dirty="0" smtClean="0"/>
              <a:t>.</a:t>
            </a:r>
            <a:endParaRPr lang="en-IN" dirty="0"/>
          </a:p>
        </p:txBody>
      </p:sp>
    </p:spTree>
    <p:extLst>
      <p:ext uri="{BB962C8B-B14F-4D97-AF65-F5344CB8AC3E}">
        <p14:creationId xmlns:p14="http://schemas.microsoft.com/office/powerpoint/2010/main" val="3768650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lvl="1"/>
            <a:endParaRPr lang="en-US" sz="1800" dirty="0"/>
          </a:p>
          <a:p>
            <a:r>
              <a:rPr lang="en-US" sz="1800" b="1" dirty="0"/>
              <a:t>User Stories with Clear Acceptance Criteria &amp; Definition of Done</a:t>
            </a:r>
            <a:endParaRPr lang="en-US" sz="1800" dirty="0"/>
          </a:p>
          <a:p>
            <a:pPr lvl="1"/>
            <a:r>
              <a:rPr lang="en-US" sz="1800" dirty="0"/>
              <a:t>Each backlog item described in user-story format (“As an applicant / admissions staff / reviewer…”).</a:t>
            </a:r>
          </a:p>
          <a:p>
            <a:pPr lvl="1"/>
            <a:r>
              <a:rPr lang="en-US" sz="1800" dirty="0"/>
              <a:t>Acceptance criteria must include compliance, usability, performance, security where applicable.</a:t>
            </a:r>
          </a:p>
          <a:p>
            <a:pPr marL="457200" lvl="1" indent="0">
              <a:buNone/>
            </a:pPr>
            <a:r>
              <a:rPr lang="en-US" sz="1800" b="1" dirty="0" smtClean="0"/>
              <a:t>Daily </a:t>
            </a:r>
            <a:r>
              <a:rPr lang="en-US" sz="1800" b="1" dirty="0"/>
              <a:t>Standups, Reviews, Retrospectives</a:t>
            </a:r>
            <a:endParaRPr lang="en-US" sz="1800" dirty="0"/>
          </a:p>
          <a:p>
            <a:pPr lvl="1"/>
            <a:r>
              <a:rPr lang="en-US" sz="1800" dirty="0"/>
              <a:t>Daily standups keep communication frequent, surface impediments.</a:t>
            </a:r>
          </a:p>
          <a:p>
            <a:pPr lvl="1"/>
            <a:r>
              <a:rPr lang="en-US" sz="1800" dirty="0"/>
              <a:t>Sprint reviews with stakeholders to demo what's been done, gather feedback.</a:t>
            </a:r>
          </a:p>
          <a:p>
            <a:pPr lvl="1"/>
            <a:r>
              <a:rPr lang="en-US" sz="1800" dirty="0"/>
              <a:t>Retrospectives to reflect on what worked, what didn’t, improvements.</a:t>
            </a:r>
          </a:p>
          <a:p>
            <a:r>
              <a:rPr lang="en-US" sz="1800" b="1" dirty="0"/>
              <a:t>Visual Management Tools</a:t>
            </a:r>
            <a:endParaRPr lang="en-US" sz="1800" dirty="0"/>
          </a:p>
          <a:p>
            <a:pPr lvl="1"/>
            <a:r>
              <a:rPr lang="en-US" sz="1800" dirty="0" err="1"/>
              <a:t>Kanban</a:t>
            </a:r>
            <a:r>
              <a:rPr lang="en-US" sz="1800" dirty="0"/>
              <a:t> boards, dashboards to show workflow stage of user stories/tasks (To Do / In Progress / Review / Done).</a:t>
            </a:r>
          </a:p>
          <a:p>
            <a:pPr lvl="1"/>
            <a:r>
              <a:rPr lang="en-US" sz="1800" dirty="0" err="1"/>
              <a:t>Burndown</a:t>
            </a:r>
            <a:r>
              <a:rPr lang="en-US" sz="1800" dirty="0"/>
              <a:t> charts, cumulative flow diagrams to monitor progress, backlog growth, etc.</a:t>
            </a:r>
          </a:p>
          <a:p>
            <a:endParaRPr lang="en-IN" dirty="0"/>
          </a:p>
        </p:txBody>
      </p:sp>
    </p:spTree>
    <p:extLst>
      <p:ext uri="{BB962C8B-B14F-4D97-AF65-F5344CB8AC3E}">
        <p14:creationId xmlns:p14="http://schemas.microsoft.com/office/powerpoint/2010/main" val="3950299575"/>
      </p:ext>
    </p:extLst>
  </p:cSld>
  <p:clrMapOvr>
    <a:masterClrMapping/>
  </p:clrMapOvr>
</p:sld>
</file>

<file path=ppt/theme/theme1.xml><?xml version="1.0" encoding="utf-8"?>
<a:theme xmlns:a="http://schemas.openxmlformats.org/drawingml/2006/main" name="Office Theme">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1125</Words>
  <Application>Microsoft Office PowerPoint</Application>
  <PresentationFormat>On-screen Show (4:3)</PresentationFormat>
  <Paragraphs>85</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Graduate Admissions CRM</vt:lpstr>
      <vt:lpstr>Purpose Statement (Goals)</vt:lpstr>
      <vt:lpstr>Current Challenges &amp; Opportunities</vt:lpstr>
      <vt:lpstr>Project Objectives</vt:lpstr>
      <vt:lpstr>Enhancements in CRM for Graduate Admissions</vt:lpstr>
      <vt:lpstr>Success Criteria</vt:lpstr>
      <vt:lpstr>Methods/Approach</vt:lpstr>
      <vt:lpstr>PowerPoint Presentation</vt:lpstr>
      <vt:lpstr>PowerPoint Presentation</vt:lpstr>
      <vt:lpstr>Overview of Agile Model for Graduate Admissions </vt:lpstr>
      <vt:lpstr>Resources</vt:lpstr>
      <vt:lpstr>Importance of Agile Model in CRM Projects</vt:lpstr>
      <vt:lpstr>Risks and Dependencies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Customer Relationship Management</dc:title>
  <dc:creator>DELL</dc:creator>
  <cp:lastModifiedBy>DELL</cp:lastModifiedBy>
  <cp:revision>13</cp:revision>
  <dcterms:created xsi:type="dcterms:W3CDTF">2025-10-16T16:41:09Z</dcterms:created>
  <dcterms:modified xsi:type="dcterms:W3CDTF">2025-10-17T18:26:23Z</dcterms:modified>
</cp:coreProperties>
</file>