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50" d="100"/>
          <a:sy n="50" d="100"/>
        </p:scale>
        <p:origin x="1284"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B8DA4-9B38-6BB6-20A6-6CB80A4D79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7302513-ED9D-ECEE-0930-664CC5ACE6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50AD85F-CB39-E61A-F5E2-4633BFC59505}"/>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26610659-D303-BC9C-943F-7173C1B4ED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7553BEB-3B7C-A118-6C6D-435C7A7F6384}"/>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636311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EEEBA-21A6-5CFA-E94D-E2D689526B6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E9E522-233A-7059-7752-8A81595F63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B7AD1D5-72CB-C1FB-A890-10BC435452A9}"/>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A353C195-B290-822F-A0EB-F21B7D482C0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BE0E032-C884-D015-B734-1302BE60942B}"/>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71026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B46E53-3FEA-6C1D-75D1-B92B10A2963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315A069-BFCF-F5F4-FD4A-4FAEDC8CAB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019D146-4D3D-45D7-140F-A3D9504EFF0F}"/>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15149E7D-C399-632B-73B1-C1D288615A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EE79A8-1596-C734-14AB-29E76710C2CA}"/>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4090438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4AE7F-9925-FD1C-D05E-4703883A0CF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40F4546-A63C-9240-7EF3-D9294D975E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B72DA85-E5B9-AEC5-6BB5-36DF97154B28}"/>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38DF19FE-28D0-D87B-864D-EE465C3FE0C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6A4B5FE-9C09-CD45-360A-686864AF7618}"/>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3913343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00E21-D0AE-0077-20AA-5F3C3ED795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0C31318-90F8-CD22-B8CB-4045F46511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CBD9D6-CD1E-1340-B24C-3EB53C461C99}"/>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ADA80323-2D01-AF01-6D0B-7992CC3FE45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535109A-254C-A822-6C5A-58B88D5879BE}"/>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810705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2580A-AC25-B00B-C4E3-BD0C06FC7E6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75DDFF9-EAF2-A087-C9C8-73814AEA57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5F2F2B7-8BAB-C254-6AF9-5616F789D8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A1D5C2C-7057-F7EE-03CF-5B0F5B4E9FC4}"/>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EE4FE4A2-7846-4F1A-9A29-F987FA3AC69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AFDDF46-34F1-7CDD-DA7D-35E023671E11}"/>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052526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1F593-C020-307F-EB90-A48040569BB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DE98B54-B679-5B50-93AA-57D550D840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A04B8E-9F81-DD2C-BE4A-26EB5F061D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8F0AC7C-BA01-60C5-0D39-3F5F4AD30A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40F2FA-2381-2433-8CEF-EF0E658765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6E9F2C0-BEFE-0909-8C59-D8E5283C7E32}"/>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8" name="Footer Placeholder 7">
            <a:extLst>
              <a:ext uri="{FF2B5EF4-FFF2-40B4-BE49-F238E27FC236}">
                <a16:creationId xmlns:a16="http://schemas.microsoft.com/office/drawing/2014/main" id="{942EB28C-F3AF-A1AA-5BC0-F0211E3E11D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463C2AB-7732-0B4A-2B28-8AA77B457B10}"/>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3811427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01606-69BF-EE35-DEF0-14D6142ABEB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6E55EF2-212D-3858-5438-AB79CCD778FE}"/>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4" name="Footer Placeholder 3">
            <a:extLst>
              <a:ext uri="{FF2B5EF4-FFF2-40B4-BE49-F238E27FC236}">
                <a16:creationId xmlns:a16="http://schemas.microsoft.com/office/drawing/2014/main" id="{09DC2EB6-13D0-659B-DE40-9D9898327DA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A1F6BCA-A504-1FBD-708D-9D806EBB5645}"/>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476204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91854A-7ACA-F0B4-1DC7-F3B1D640A79E}"/>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3" name="Footer Placeholder 2">
            <a:extLst>
              <a:ext uri="{FF2B5EF4-FFF2-40B4-BE49-F238E27FC236}">
                <a16:creationId xmlns:a16="http://schemas.microsoft.com/office/drawing/2014/main" id="{4D380A17-50E7-9BCC-8BB9-252044B5080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7402A42-19F7-798D-C752-5239B0C4DD35}"/>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59193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E2F0-7701-4C61-149F-967858A63F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D28E11B-BCFA-3B63-C261-C39E8BAF4B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E961634-9FE1-4D9D-82F3-6B63070E79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B0D252-5823-56C1-F2F7-CFAC165A3A24}"/>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85EB2C07-ACAD-3635-01CE-53BDB1F75AC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3974C56-63E9-0B5F-E8C5-91B8AAAE045E}"/>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508349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98A9D-5A55-EAFD-C48C-886ED3D64B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F2F6DD8-B934-9402-1063-9475599037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AFCCE48-7B98-4170-6F5F-5285DFA6A2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21609D-3118-E03C-1F23-D7D8B6F8EC05}"/>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1FDBE3C8-A0F0-BA3F-1A4F-EF0FA663283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4B612DD-8B2C-6D06-B4DB-780055F83D66}"/>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26262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8DF3D4-D999-14C6-2D08-939FB82B9E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AF78E7A-3B52-AA96-90BA-1D0C43A827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B730D7E-9B67-D190-6D6A-3A768F4552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56CDD2B1-658B-62C9-5E1B-1E405A9C6E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0100A5D-6B5F-1BBB-7A20-4C8DB19155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5E309-4995-4A01-B455-20738C115361}" type="slidenum">
              <a:rPr lang="en-IN" smtClean="0"/>
              <a:t>‹#›</a:t>
            </a:fld>
            <a:endParaRPr lang="en-IN"/>
          </a:p>
        </p:txBody>
      </p:sp>
    </p:spTree>
    <p:extLst>
      <p:ext uri="{BB962C8B-B14F-4D97-AF65-F5344CB8AC3E}">
        <p14:creationId xmlns:p14="http://schemas.microsoft.com/office/powerpoint/2010/main" val="462404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8ED93-3081-64EA-8A95-79CC0D5941EF}"/>
              </a:ext>
            </a:extLst>
          </p:cNvPr>
          <p:cNvSpPr>
            <a:spLocks noGrp="1"/>
          </p:cNvSpPr>
          <p:nvPr>
            <p:ph type="title"/>
          </p:nvPr>
        </p:nvSpPr>
        <p:spPr/>
        <p:txBody>
          <a:bodyPr/>
          <a:lstStyle/>
          <a:p>
            <a:r>
              <a:rPr lang="en-US" dirty="0"/>
              <a:t>                  </a:t>
            </a:r>
            <a:r>
              <a:rPr lang="en-US" dirty="0">
                <a:highlight>
                  <a:srgbClr val="FFFF00"/>
                </a:highlight>
              </a:rPr>
              <a:t>LMS Project</a:t>
            </a:r>
            <a:br>
              <a:rPr lang="en-US" dirty="0"/>
            </a:br>
            <a:endParaRPr lang="en-IN" dirty="0"/>
          </a:p>
        </p:txBody>
      </p:sp>
      <p:sp>
        <p:nvSpPr>
          <p:cNvPr id="4" name="Text Placeholder 3">
            <a:extLst>
              <a:ext uri="{FF2B5EF4-FFF2-40B4-BE49-F238E27FC236}">
                <a16:creationId xmlns:a16="http://schemas.microsoft.com/office/drawing/2014/main" id="{F515479B-BF46-6649-926B-F3E766EB8487}"/>
              </a:ext>
            </a:extLst>
          </p:cNvPr>
          <p:cNvSpPr>
            <a:spLocks noGrp="1"/>
          </p:cNvSpPr>
          <p:nvPr>
            <p:ph type="body" idx="1"/>
          </p:nvPr>
        </p:nvSpPr>
        <p:spPr/>
        <p:txBody>
          <a:bodyPr/>
          <a:lstStyle/>
          <a:p>
            <a:r>
              <a:rPr lang="en-US" dirty="0"/>
              <a:t>                                                                                                  </a:t>
            </a:r>
            <a:r>
              <a:rPr lang="en-US" dirty="0">
                <a:highlight>
                  <a:srgbClr val="000000"/>
                </a:highlight>
              </a:rPr>
              <a:t>Prepared By : Manish Pandey</a:t>
            </a:r>
          </a:p>
          <a:p>
            <a:r>
              <a:rPr lang="en-US" dirty="0"/>
              <a:t>                                                                                                  </a:t>
            </a:r>
            <a:r>
              <a:rPr lang="en-US" dirty="0">
                <a:highlight>
                  <a:srgbClr val="000000"/>
                </a:highlight>
              </a:rPr>
              <a:t>Date : 13 sept 2025</a:t>
            </a:r>
            <a:endParaRPr lang="en-IN" dirty="0">
              <a:highlight>
                <a:srgbClr val="000000"/>
              </a:highlight>
            </a:endParaRPr>
          </a:p>
        </p:txBody>
      </p:sp>
    </p:spTree>
    <p:extLst>
      <p:ext uri="{BB962C8B-B14F-4D97-AF65-F5344CB8AC3E}">
        <p14:creationId xmlns:p14="http://schemas.microsoft.com/office/powerpoint/2010/main" val="250590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7226C-A0A1-5246-7400-F6997C2C554E}"/>
              </a:ext>
            </a:extLst>
          </p:cNvPr>
          <p:cNvSpPr>
            <a:spLocks noGrp="1"/>
          </p:cNvSpPr>
          <p:nvPr>
            <p:ph type="title"/>
          </p:nvPr>
        </p:nvSpPr>
        <p:spPr>
          <a:xfrm>
            <a:off x="838200" y="949325"/>
            <a:ext cx="10515600" cy="2911475"/>
          </a:xfrm>
        </p:spPr>
        <p:txBody>
          <a:bodyPr>
            <a:normAutofit/>
          </a:bodyPr>
          <a:lstStyle/>
          <a:p>
            <a:r>
              <a:rPr lang="en-US" sz="2000" dirty="0"/>
              <a:t>•</a:t>
            </a:r>
            <a:r>
              <a:rPr lang="en-US" sz="2000" dirty="0" err="1"/>
              <a:t>Maintenance:After</a:t>
            </a:r>
            <a:r>
              <a:rPr lang="en-US" sz="2000" dirty="0"/>
              <a:t> deployment, the system enters the maintenance phase. This includes fixing post-release bugs, applying updates, and ensuring the system continues to meet business and regulatory requirements.	</a:t>
            </a:r>
            <a:br>
              <a:rPr lang="en-US" sz="2000" dirty="0"/>
            </a:br>
            <a:br>
              <a:rPr lang="en-US" sz="2000" dirty="0"/>
            </a:br>
            <a:r>
              <a:rPr lang="en-US" sz="2000" dirty="0"/>
              <a:t>•Tools Used:	</a:t>
            </a:r>
            <a:br>
              <a:rPr lang="en-US" sz="2000" dirty="0"/>
            </a:br>
            <a:r>
              <a:rPr lang="en-US" sz="2000" dirty="0"/>
              <a:t>•MS Project / Excel – for project planning and scheduling.	</a:t>
            </a:r>
            <a:br>
              <a:rPr lang="en-US" sz="2000" dirty="0"/>
            </a:br>
            <a:r>
              <a:rPr lang="en-US" sz="2000" dirty="0"/>
              <a:t>•Jira / Bugzilla – for defect tracking (only during testing).	</a:t>
            </a:r>
            <a:br>
              <a:rPr lang="en-US" sz="2000" dirty="0"/>
            </a:br>
            <a:r>
              <a:rPr lang="en-US" sz="2000" dirty="0"/>
              <a:t>•Power BI &amp; Tableau – for documentation and reporting..</a:t>
            </a:r>
            <a:endParaRPr lang="en-IN" sz="2000" dirty="0"/>
          </a:p>
        </p:txBody>
      </p:sp>
    </p:spTree>
    <p:extLst>
      <p:ext uri="{BB962C8B-B14F-4D97-AF65-F5344CB8AC3E}">
        <p14:creationId xmlns:p14="http://schemas.microsoft.com/office/powerpoint/2010/main" val="3024283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7C1C9-1CA6-7964-F497-548CFA81A6A0}"/>
              </a:ext>
            </a:extLst>
          </p:cNvPr>
          <p:cNvSpPr>
            <a:spLocks noGrp="1"/>
          </p:cNvSpPr>
          <p:nvPr>
            <p:ph type="title"/>
          </p:nvPr>
        </p:nvSpPr>
        <p:spPr>
          <a:xfrm>
            <a:off x="838200" y="626382"/>
            <a:ext cx="10515600" cy="3760561"/>
          </a:xfrm>
        </p:spPr>
        <p:txBody>
          <a:bodyPr>
            <a:normAutofit fontScale="90000"/>
          </a:bodyPr>
          <a:lstStyle/>
          <a:p>
            <a:r>
              <a:rPr lang="en-IN" dirty="0"/>
              <a:t>RESOURCES</a:t>
            </a:r>
            <a:br>
              <a:rPr lang="en-IN" dirty="0"/>
            </a:br>
            <a:br>
              <a:rPr lang="en-IN" dirty="0"/>
            </a:br>
            <a:r>
              <a:rPr lang="en-IN" sz="2000" dirty="0"/>
              <a:t>People : </a:t>
            </a:r>
            <a:br>
              <a:rPr lang="en-IN" sz="2000" dirty="0"/>
            </a:br>
            <a:r>
              <a:rPr lang="en-IN" sz="2000" dirty="0"/>
              <a:t> </a:t>
            </a:r>
            <a:r>
              <a:rPr lang="en-US" sz="2000" dirty="0"/>
              <a:t>•Skilled developers experienced in compliance and risk management platforms	</a:t>
            </a:r>
            <a:br>
              <a:rPr lang="en-US" sz="2000" dirty="0"/>
            </a:br>
            <a:r>
              <a:rPr lang="en-US" sz="2000" dirty="0"/>
              <a:t> •UI/UX designers for user-friendly interface design</a:t>
            </a:r>
            <a:br>
              <a:rPr lang="en-US" sz="2000" dirty="0"/>
            </a:br>
            <a:r>
              <a:rPr lang="en-US" sz="2000" dirty="0"/>
              <a:t> •Product Owner &amp; Scrum Master with experience in the banking/financial domain</a:t>
            </a:r>
            <a:br>
              <a:rPr lang="en-US" sz="2000" dirty="0"/>
            </a:br>
            <a:br>
              <a:rPr lang="en-US" sz="2000" dirty="0"/>
            </a:br>
            <a:r>
              <a:rPr lang="en-US" sz="2000" dirty="0"/>
              <a:t>Time:	</a:t>
            </a:r>
            <a:br>
              <a:rPr lang="en-US" sz="2000" dirty="0"/>
            </a:br>
            <a:r>
              <a:rPr lang="en-US" sz="2000" dirty="0"/>
              <a:t>•Developed under Agile Scrum methodology with continuous delivery	</a:t>
            </a:r>
            <a:br>
              <a:rPr lang="en-US" sz="2000" dirty="0"/>
            </a:br>
            <a:r>
              <a:rPr lang="en-US" sz="2000" dirty="0"/>
              <a:t>•Standard sprint cycle of 2 weeks (flexible if change requests arise)Budget (Approx. ₹90,00,000):	</a:t>
            </a:r>
            <a:br>
              <a:rPr lang="en-US" sz="2000" dirty="0"/>
            </a:br>
            <a:r>
              <a:rPr lang="en-US" sz="2000" dirty="0"/>
              <a:t>•Training &amp; Services – ₹60,00,000	</a:t>
            </a:r>
            <a:br>
              <a:rPr lang="en-US" sz="2000" dirty="0"/>
            </a:br>
            <a:r>
              <a:rPr lang="en-US" sz="2000" dirty="0"/>
              <a:t>•Software – ₹10,00,000	</a:t>
            </a:r>
            <a:br>
              <a:rPr lang="en-US" sz="2000" dirty="0"/>
            </a:br>
            <a:r>
              <a:rPr lang="en-US" sz="2000" dirty="0"/>
              <a:t>•Hardware – ₹10,00,000	</a:t>
            </a:r>
            <a:br>
              <a:rPr lang="en-US" sz="2000" dirty="0"/>
            </a:br>
            <a:r>
              <a:rPr lang="en-US" sz="2000" dirty="0"/>
              <a:t>•Other (groundwork, operations) – ₹5,00,000</a:t>
            </a:r>
            <a:br>
              <a:rPr lang="en-US" sz="2000" dirty="0"/>
            </a:br>
            <a:br>
              <a:rPr lang="en-US" sz="2000" dirty="0"/>
            </a:br>
            <a:endParaRPr lang="en-IN" sz="2200" dirty="0"/>
          </a:p>
        </p:txBody>
      </p:sp>
    </p:spTree>
    <p:extLst>
      <p:ext uri="{BB962C8B-B14F-4D97-AF65-F5344CB8AC3E}">
        <p14:creationId xmlns:p14="http://schemas.microsoft.com/office/powerpoint/2010/main" val="2455838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3D07-D074-0303-4700-1458DE017F75}"/>
              </a:ext>
            </a:extLst>
          </p:cNvPr>
          <p:cNvSpPr>
            <a:spLocks noGrp="1"/>
          </p:cNvSpPr>
          <p:nvPr>
            <p:ph type="title"/>
          </p:nvPr>
        </p:nvSpPr>
        <p:spPr/>
        <p:txBody>
          <a:bodyPr>
            <a:normAutofit fontScale="90000"/>
          </a:bodyPr>
          <a:lstStyle/>
          <a:p>
            <a:r>
              <a:rPr lang="en-IN" sz="2000" dirty="0"/>
              <a:t>Technologies:</a:t>
            </a:r>
            <a:br>
              <a:rPr lang="en-IN" sz="2000" dirty="0"/>
            </a:br>
            <a:r>
              <a:rPr lang="en-IN" sz="2000" dirty="0"/>
              <a:t>	</a:t>
            </a:r>
            <a:br>
              <a:rPr lang="en-IN" sz="2000" dirty="0"/>
            </a:br>
            <a:r>
              <a:rPr lang="en-IN" sz="2000" dirty="0"/>
              <a:t>•	Programming Languages &amp; Frameworks: Java, Python, Django, React.js	</a:t>
            </a:r>
            <a:br>
              <a:rPr lang="en-IN" sz="2000" dirty="0"/>
            </a:br>
            <a:r>
              <a:rPr lang="en-IN" sz="2000" dirty="0"/>
              <a:t>•	Databases &amp; Messaging: MySQL, Cassandra, Apache Kafka	</a:t>
            </a:r>
            <a:br>
              <a:rPr lang="en-IN" sz="2000" dirty="0"/>
            </a:br>
            <a:r>
              <a:rPr lang="en-IN" sz="2000" dirty="0"/>
              <a:t>•	Security: OAuth / JSON Web Tokens	</a:t>
            </a:r>
            <a:br>
              <a:rPr lang="en-IN" sz="2000" dirty="0"/>
            </a:br>
            <a:r>
              <a:rPr lang="en-IN" sz="2000" dirty="0"/>
              <a:t>•	Cloud Platforms: AWS, Microsoft Azure, Google Cloud Platform</a:t>
            </a:r>
          </a:p>
        </p:txBody>
      </p:sp>
    </p:spTree>
    <p:extLst>
      <p:ext uri="{BB962C8B-B14F-4D97-AF65-F5344CB8AC3E}">
        <p14:creationId xmlns:p14="http://schemas.microsoft.com/office/powerpoint/2010/main" val="519796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D3F5A-8D7A-1ADC-2C4E-9AC3C636D91F}"/>
              </a:ext>
            </a:extLst>
          </p:cNvPr>
          <p:cNvSpPr>
            <a:spLocks noGrp="1"/>
          </p:cNvSpPr>
          <p:nvPr>
            <p:ph type="title"/>
          </p:nvPr>
        </p:nvSpPr>
        <p:spPr>
          <a:xfrm>
            <a:off x="838200" y="365124"/>
            <a:ext cx="10515600" cy="4437881"/>
          </a:xfrm>
        </p:spPr>
        <p:txBody>
          <a:bodyPr>
            <a:noAutofit/>
          </a:bodyPr>
          <a:lstStyle/>
          <a:p>
            <a:r>
              <a:rPr lang="en-US" sz="2000" b="1" dirty="0"/>
              <a:t>RISKS AND DEPENDENCIES</a:t>
            </a:r>
            <a:br>
              <a:rPr lang="en-US" sz="2000" b="1" dirty="0"/>
            </a:br>
            <a:br>
              <a:rPr lang="en-US" sz="2000" b="1" dirty="0"/>
            </a:br>
            <a:r>
              <a:rPr lang="en-US" sz="2000" b="1" dirty="0"/>
              <a:t>Risks</a:t>
            </a:r>
            <a:r>
              <a:rPr lang="en-US" sz="2000" dirty="0"/>
              <a:t>:	</a:t>
            </a:r>
            <a:br>
              <a:rPr lang="en-US" sz="2000" dirty="0"/>
            </a:br>
            <a:r>
              <a:rPr lang="en-US" sz="2000" dirty="0"/>
              <a:t>•Regulatory Risks – Lack of clarity or frequent changes in compliance requirements may cause delays or non-compliance issues.	</a:t>
            </a:r>
            <a:br>
              <a:rPr lang="en-US" sz="2000" dirty="0"/>
            </a:br>
            <a:r>
              <a:rPr lang="en-US" sz="2000" dirty="0"/>
              <a:t>•Data Quality Risks – Inconsistency or inaccuracy in accessing and processing transaction data from internal/external sources may affect transaction quality.	</a:t>
            </a:r>
            <a:br>
              <a:rPr lang="en-US" sz="2000" dirty="0"/>
            </a:br>
            <a:r>
              <a:rPr lang="en-US" sz="2000" dirty="0"/>
              <a:t>•Security Risks – Since sensitive financial data is handled, weak authentication or poor access control mechanisms can result in data breaches or unauthorized access.	</a:t>
            </a:r>
            <a:br>
              <a:rPr lang="en-US" sz="2000" dirty="0"/>
            </a:br>
            <a:r>
              <a:rPr lang="en-US" sz="2000" dirty="0"/>
              <a:t>•Performance Risks – Bottlenecks in data processing can cause inefficiencies, delays, or incomplete transaction analysis.</a:t>
            </a:r>
            <a:br>
              <a:rPr lang="en-US" sz="2000" dirty="0"/>
            </a:br>
            <a:br>
              <a:rPr lang="en-US" sz="2000" dirty="0"/>
            </a:br>
            <a:r>
              <a:rPr lang="en-US" sz="2000" b="1" dirty="0"/>
              <a:t>Dependencies:</a:t>
            </a:r>
            <a:r>
              <a:rPr lang="en-US" sz="2000" dirty="0"/>
              <a:t>	</a:t>
            </a:r>
            <a:br>
              <a:rPr lang="en-US" sz="2000" dirty="0"/>
            </a:br>
            <a:r>
              <a:rPr lang="en-US" sz="2000" dirty="0"/>
              <a:t>•Technology Dependencies – Reliance on outdated or unsupported technologies may lead to compatibility issues or disruptions in integration with third-party services.	</a:t>
            </a:r>
            <a:br>
              <a:rPr lang="en-US" sz="2000" dirty="0"/>
            </a:br>
            <a:r>
              <a:rPr lang="en-US" sz="2000" dirty="0"/>
              <a:t>•Vendor/Partner Dependencies – Risks may arise from unreliable or unresponsive vendors, contractual disputes, or sudden changes in vendor strategies.</a:t>
            </a:r>
            <a:endParaRPr lang="en-IN" sz="2000" dirty="0"/>
          </a:p>
        </p:txBody>
      </p:sp>
    </p:spTree>
    <p:extLst>
      <p:ext uri="{BB962C8B-B14F-4D97-AF65-F5344CB8AC3E}">
        <p14:creationId xmlns:p14="http://schemas.microsoft.com/office/powerpoint/2010/main" val="506086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DD987-B33F-8C00-50CD-A3C7A9A0E1B7}"/>
              </a:ext>
            </a:extLst>
          </p:cNvPr>
          <p:cNvSpPr>
            <a:spLocks noGrp="1"/>
          </p:cNvSpPr>
          <p:nvPr>
            <p:ph type="title" idx="4294967295"/>
          </p:nvPr>
        </p:nvSpPr>
        <p:spPr>
          <a:xfrm>
            <a:off x="0" y="365125"/>
            <a:ext cx="10515600" cy="2657208"/>
          </a:xfrm>
        </p:spPr>
        <p:txBody>
          <a:bodyPr>
            <a:normAutofit fontScale="90000"/>
          </a:bodyPr>
          <a:lstStyle/>
          <a:p>
            <a:r>
              <a:rPr lang="en-US" sz="4000" dirty="0"/>
              <a:t>SITUATION :</a:t>
            </a:r>
            <a:br>
              <a:rPr lang="en-US" sz="4000" dirty="0"/>
            </a:br>
            <a:br>
              <a:rPr lang="en-US" sz="2000" dirty="0"/>
            </a:br>
            <a:r>
              <a:rPr lang="en-US" sz="2000" dirty="0"/>
              <a:t>• Educational institutions and training organizations often struggle to provide a centralized and structured platform for learners. Traditional methods make it difficult to manage preparation, revision, projects, and nurturing processes effectively. Creating an LMS application can solve these challenges.	</a:t>
            </a:r>
            <a:br>
              <a:rPr lang="en-US" sz="2000" dirty="0"/>
            </a:br>
            <a:br>
              <a:rPr lang="en-US" sz="2000" dirty="0"/>
            </a:br>
            <a:r>
              <a:rPr lang="en-US" sz="2000" dirty="0"/>
              <a:t>• A Learning Management System (LMS) can enhance the overall learning experience by bringing together study materials, training videos, assignments, and assessments into one digital portal accessible anytime, anywhere.	</a:t>
            </a:r>
            <a:br>
              <a:rPr lang="en-US" sz="2000" dirty="0"/>
            </a:br>
            <a:r>
              <a:rPr lang="en-US" sz="2000" dirty="0"/>
              <a:t>• Specific needs like tracking learner progress, managing projects, and delivering training videos have become more complex in modern education. To address these issues, an LMS has been proposed to develop and enhance the current learning processes using technology-driven solutions.</a:t>
            </a:r>
            <a:endParaRPr lang="en-IN" sz="4000" dirty="0"/>
          </a:p>
        </p:txBody>
      </p:sp>
    </p:spTree>
    <p:extLst>
      <p:ext uri="{BB962C8B-B14F-4D97-AF65-F5344CB8AC3E}">
        <p14:creationId xmlns:p14="http://schemas.microsoft.com/office/powerpoint/2010/main" val="4034434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EAEAA-DA0B-BEE8-917D-D0F8F4A2585D}"/>
              </a:ext>
            </a:extLst>
          </p:cNvPr>
          <p:cNvSpPr>
            <a:spLocks noGrp="1"/>
          </p:cNvSpPr>
          <p:nvPr>
            <p:ph type="title"/>
          </p:nvPr>
        </p:nvSpPr>
        <p:spPr>
          <a:xfrm>
            <a:off x="511628" y="2460171"/>
            <a:ext cx="10515600" cy="57831"/>
          </a:xfrm>
        </p:spPr>
        <p:txBody>
          <a:bodyPr>
            <a:normAutofit fontScale="90000"/>
          </a:bodyPr>
          <a:lstStyle/>
          <a:p>
            <a:r>
              <a:rPr lang="en-US" dirty="0"/>
              <a:t>PROBLEMS :</a:t>
            </a:r>
            <a:br>
              <a:rPr lang="en-US" dirty="0"/>
            </a:br>
            <a:r>
              <a:rPr lang="en-US" sz="2200" dirty="0"/>
              <a:t>• Educational requirements vary across institutions and are frequently updated, which makes it difficult to maintain a consistent learning structure.	</a:t>
            </a:r>
            <a:br>
              <a:rPr lang="en-US" sz="2200" dirty="0"/>
            </a:br>
            <a:br>
              <a:rPr lang="en-US" sz="2200" dirty="0"/>
            </a:br>
            <a:r>
              <a:rPr lang="en-US" sz="2200" dirty="0"/>
              <a:t>•Managing large volumes of study materials, projects, and training videos is a major challenge because learners and trainers often face difficulties accessing them from different sources and formats.</a:t>
            </a:r>
            <a:br>
              <a:rPr lang="en-US" sz="2200" dirty="0"/>
            </a:br>
            <a:r>
              <a:rPr lang="en-US" sz="2200" dirty="0"/>
              <a:t>	</a:t>
            </a:r>
            <a:br>
              <a:rPr lang="en-US" sz="2200" dirty="0"/>
            </a:br>
            <a:r>
              <a:rPr lang="en-US" sz="2200" dirty="0"/>
              <a:t>•The learning process becomes unorganized without a proper system to track preparation, revision, and nurturing activities. This leads to inefficiency and lack of progress monitoring.</a:t>
            </a:r>
            <a:br>
              <a:rPr lang="en-US" sz="2200" dirty="0"/>
            </a:br>
            <a:r>
              <a:rPr lang="en-US" sz="2200" dirty="0"/>
              <a:t>	</a:t>
            </a:r>
            <a:br>
              <a:rPr lang="en-US" sz="2200" dirty="0"/>
            </a:br>
            <a:r>
              <a:rPr lang="en-US" sz="2200" dirty="0"/>
              <a:t>•Data privacy and security also play a critical role, as student records, assignments, and assessments involve sensitive information.</a:t>
            </a:r>
            <a:endParaRPr lang="en-IN" sz="2200" dirty="0"/>
          </a:p>
        </p:txBody>
      </p:sp>
    </p:spTree>
    <p:extLst>
      <p:ext uri="{BB962C8B-B14F-4D97-AF65-F5344CB8AC3E}">
        <p14:creationId xmlns:p14="http://schemas.microsoft.com/office/powerpoint/2010/main" val="18990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0799A-092B-FA51-2D21-602E47854B8A}"/>
              </a:ext>
            </a:extLst>
          </p:cNvPr>
          <p:cNvSpPr>
            <a:spLocks noGrp="1"/>
          </p:cNvSpPr>
          <p:nvPr>
            <p:ph type="title"/>
          </p:nvPr>
        </p:nvSpPr>
        <p:spPr>
          <a:xfrm>
            <a:off x="838200" y="365125"/>
            <a:ext cx="10515600" cy="3836761"/>
          </a:xfrm>
        </p:spPr>
        <p:txBody>
          <a:bodyPr>
            <a:normAutofit fontScale="90000"/>
          </a:bodyPr>
          <a:lstStyle/>
          <a:p>
            <a:r>
              <a:rPr lang="en-US" dirty="0"/>
              <a:t>OPPORTUNITY:	</a:t>
            </a:r>
            <a:br>
              <a:rPr lang="en-US" dirty="0"/>
            </a:br>
            <a:br>
              <a:rPr lang="en-US" dirty="0"/>
            </a:br>
            <a:r>
              <a:rPr lang="en-US" sz="2200" dirty="0"/>
              <a:t>•  There is a growing demand for centralized digital learning solutions like an LMS portal. The development of this LMS can open up opportunities for wider adoption in schools, colleges, and training organizations.	</a:t>
            </a:r>
            <a:br>
              <a:rPr lang="en-US" sz="2200" dirty="0"/>
            </a:br>
            <a:br>
              <a:rPr lang="en-US" sz="2200" dirty="0"/>
            </a:br>
            <a:r>
              <a:rPr lang="en-US" sz="2200" dirty="0"/>
              <a:t>•Developing a flexible and scalable LMS application can create opportunities for providing value-added services such as interactive training videos, progress tracking, and digital assessments.	</a:t>
            </a:r>
            <a:br>
              <a:rPr lang="en-US" sz="2200" dirty="0"/>
            </a:br>
            <a:br>
              <a:rPr lang="en-US" sz="2200" dirty="0"/>
            </a:br>
            <a:r>
              <a:rPr lang="en-US" sz="2200" dirty="0"/>
              <a:t>•This application can be tailored to meet the specific needs of learners and trainers, ensuring personalized learning experiences.	</a:t>
            </a:r>
            <a:br>
              <a:rPr lang="en-US" sz="2200" dirty="0"/>
            </a:br>
            <a:br>
              <a:rPr lang="en-US" sz="2200" dirty="0"/>
            </a:br>
            <a:r>
              <a:rPr lang="en-US" sz="2200" dirty="0"/>
              <a:t>•The LMS portal offers real-time accessibility and performance, meeting the needs of both small institutions and large-scale education providers globally.</a:t>
            </a:r>
            <a:endParaRPr lang="en-IN" sz="2200" dirty="0"/>
          </a:p>
        </p:txBody>
      </p:sp>
    </p:spTree>
    <p:extLst>
      <p:ext uri="{BB962C8B-B14F-4D97-AF65-F5344CB8AC3E}">
        <p14:creationId xmlns:p14="http://schemas.microsoft.com/office/powerpoint/2010/main" val="377910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51F9B-8863-E75B-F37D-08031B3A7E1B}"/>
              </a:ext>
            </a:extLst>
          </p:cNvPr>
          <p:cNvSpPr>
            <a:spLocks noGrp="1"/>
          </p:cNvSpPr>
          <p:nvPr>
            <p:ph type="title"/>
          </p:nvPr>
        </p:nvSpPr>
        <p:spPr>
          <a:xfrm>
            <a:off x="838200" y="365124"/>
            <a:ext cx="10515600" cy="3215473"/>
          </a:xfrm>
        </p:spPr>
        <p:txBody>
          <a:bodyPr>
            <a:normAutofit fontScale="90000"/>
          </a:bodyPr>
          <a:lstStyle/>
          <a:p>
            <a:r>
              <a:rPr lang="en-US" dirty="0"/>
              <a:t>PURPOSE STATEMENT:</a:t>
            </a:r>
            <a:br>
              <a:rPr lang="en-US" dirty="0"/>
            </a:br>
            <a:br>
              <a:rPr lang="en-US" dirty="0"/>
            </a:br>
            <a:r>
              <a:rPr lang="en-US" sz="2200" dirty="0"/>
              <a:t>The purpose of the LMS application is to provide educational institutions and learners with a centralized digital learning platform that simplifies preparation, revision, projects, and nurturing processes. It aims to enhance the quality of learning, ensure accessibility of study materials and training videos, and enable effective progress tracking. The LMS portal supports structured </a:t>
            </a:r>
            <a:r>
              <a:rPr lang="en-US" sz="2200" dirty="0" err="1"/>
              <a:t>learning,improves</a:t>
            </a:r>
            <a:r>
              <a:rPr lang="en-US" sz="2200" dirty="0"/>
              <a:t> engagement, and ensures continuous knowledge development for  learners and trainers</a:t>
            </a:r>
            <a:r>
              <a:rPr lang="en-US" dirty="0"/>
              <a:t>.</a:t>
            </a:r>
            <a:endParaRPr lang="en-IN" dirty="0"/>
          </a:p>
        </p:txBody>
      </p:sp>
    </p:spTree>
    <p:extLst>
      <p:ext uri="{BB962C8B-B14F-4D97-AF65-F5344CB8AC3E}">
        <p14:creationId xmlns:p14="http://schemas.microsoft.com/office/powerpoint/2010/main" val="2516048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E23A0-4808-5137-FBCB-2CE9C158D3A9}"/>
              </a:ext>
            </a:extLst>
          </p:cNvPr>
          <p:cNvSpPr>
            <a:spLocks noGrp="1"/>
          </p:cNvSpPr>
          <p:nvPr>
            <p:ph type="title"/>
          </p:nvPr>
        </p:nvSpPr>
        <p:spPr>
          <a:xfrm>
            <a:off x="838200" y="217714"/>
            <a:ext cx="10515600" cy="4593772"/>
          </a:xfrm>
        </p:spPr>
        <p:txBody>
          <a:bodyPr>
            <a:normAutofit fontScale="90000"/>
          </a:bodyPr>
          <a:lstStyle/>
          <a:p>
            <a:r>
              <a:rPr lang="en-US" dirty="0"/>
              <a:t>PROJECT OBJECTIVES:	</a:t>
            </a:r>
            <a:br>
              <a:rPr lang="en-US" dirty="0"/>
            </a:br>
            <a:br>
              <a:rPr lang="en-US" dirty="0"/>
            </a:br>
            <a:r>
              <a:rPr lang="en-US" sz="2200" dirty="0"/>
              <a:t>•Ensure the LMS portal provides a centralized and structured platform for learners to access preparation materials, revision notes, projects, and nurturing processes.</a:t>
            </a:r>
            <a:br>
              <a:rPr lang="en-US" sz="2200" dirty="0"/>
            </a:br>
            <a:r>
              <a:rPr lang="en-US" sz="2200" dirty="0"/>
              <a:t>	</a:t>
            </a:r>
            <a:br>
              <a:rPr lang="en-US" sz="2200" dirty="0"/>
            </a:br>
            <a:r>
              <a:rPr lang="en-US" sz="2200" dirty="0"/>
              <a:t>•Define clear content management workflows for study materials, training videos, and assignments to ensure accurate, organized, and timely delivery of learning content.</a:t>
            </a:r>
            <a:br>
              <a:rPr lang="en-US" sz="2200" dirty="0"/>
            </a:br>
            <a:r>
              <a:rPr lang="en-US" sz="2200" dirty="0"/>
              <a:t>	</a:t>
            </a:r>
            <a:br>
              <a:rPr lang="en-US" sz="2200" dirty="0"/>
            </a:br>
            <a:r>
              <a:rPr lang="en-US" sz="2200" dirty="0"/>
              <a:t>•Build a scalable and reliable technology infrastructure that supports continuous updates, user growth, and smooth access across web and mobile platforms.</a:t>
            </a:r>
            <a:br>
              <a:rPr lang="en-US" sz="2200" dirty="0"/>
            </a:br>
            <a:r>
              <a:rPr lang="en-US" sz="2200" dirty="0"/>
              <a:t>	</a:t>
            </a:r>
            <a:br>
              <a:rPr lang="en-US" sz="2200" dirty="0"/>
            </a:br>
            <a:r>
              <a:rPr lang="en-US" sz="2200" dirty="0"/>
              <a:t>•Provide progress tracking and analytics features to help learners and trainers monitor performance, completion rates, and knowledge improvement.	</a:t>
            </a:r>
            <a:br>
              <a:rPr lang="en-US" sz="2200" dirty="0"/>
            </a:br>
            <a:br>
              <a:rPr lang="en-US" sz="2200" dirty="0"/>
            </a:br>
            <a:r>
              <a:rPr lang="en-US" sz="2200" dirty="0"/>
              <a:t>•Offer customizable modules that can be tailored to meet the specific needs of educational institutions, trainers, and learners.</a:t>
            </a:r>
            <a:endParaRPr lang="en-IN" dirty="0"/>
          </a:p>
        </p:txBody>
      </p:sp>
    </p:spTree>
    <p:extLst>
      <p:ext uri="{BB962C8B-B14F-4D97-AF65-F5344CB8AC3E}">
        <p14:creationId xmlns:p14="http://schemas.microsoft.com/office/powerpoint/2010/main" val="1023293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BC10-EF7D-A7BA-1AE9-84472D4A740A}"/>
              </a:ext>
            </a:extLst>
          </p:cNvPr>
          <p:cNvSpPr>
            <a:spLocks noGrp="1"/>
          </p:cNvSpPr>
          <p:nvPr>
            <p:ph type="title"/>
          </p:nvPr>
        </p:nvSpPr>
        <p:spPr>
          <a:xfrm>
            <a:off x="838200" y="365125"/>
            <a:ext cx="10515600" cy="5012418"/>
          </a:xfrm>
        </p:spPr>
        <p:txBody>
          <a:bodyPr>
            <a:normAutofit fontScale="90000"/>
          </a:bodyPr>
          <a:lstStyle/>
          <a:p>
            <a:r>
              <a:rPr lang="en-US" dirty="0"/>
              <a:t>SUCCESS CRITERIA:]</a:t>
            </a:r>
            <a:br>
              <a:rPr lang="en-US" dirty="0"/>
            </a:br>
            <a:r>
              <a:rPr lang="en-US" dirty="0"/>
              <a:t>	</a:t>
            </a:r>
            <a:br>
              <a:rPr lang="en-US" dirty="0"/>
            </a:br>
            <a:r>
              <a:rPr lang="en-US" sz="2200" dirty="0"/>
              <a:t>•Successful delivery of a centralized LMS portal that allows learners to easily access preparation materials, revision notes, projects, and nurturing content.	</a:t>
            </a:r>
            <a:br>
              <a:rPr lang="en-US" sz="2200" dirty="0"/>
            </a:br>
            <a:br>
              <a:rPr lang="en-US" sz="2200" dirty="0"/>
            </a:br>
            <a:r>
              <a:rPr lang="en-US" sz="2200" dirty="0"/>
              <a:t>•Provide seamless user experience with minimal technical errors, ensuring smooth navigation, accessibility, and content delivery across web and mobile platforms.	</a:t>
            </a:r>
            <a:br>
              <a:rPr lang="en-US" sz="2200" dirty="0"/>
            </a:br>
            <a:br>
              <a:rPr lang="en-US" sz="2200" dirty="0"/>
            </a:br>
            <a:r>
              <a:rPr lang="en-US" sz="2200" dirty="0"/>
              <a:t>•Enable progress tracking and performance analytics that accurately reflect learner activities, completion rates, and knowledge growth.	</a:t>
            </a:r>
            <a:br>
              <a:rPr lang="en-US" sz="2200" dirty="0"/>
            </a:br>
            <a:br>
              <a:rPr lang="en-US" sz="2200" dirty="0"/>
            </a:br>
            <a:r>
              <a:rPr lang="en-US" sz="2200" dirty="0"/>
              <a:t>•Ensure scalability and reliability of the system to handle increasing numbers of learners and institutions without compromising performance.	</a:t>
            </a:r>
            <a:br>
              <a:rPr lang="en-US" sz="2200" dirty="0"/>
            </a:br>
            <a:br>
              <a:rPr lang="en-US" sz="2200" dirty="0"/>
            </a:br>
            <a:r>
              <a:rPr lang="en-US" sz="2200" dirty="0"/>
              <a:t>•Deliver customizable and flexible modules that can adapt to different educational needs while maintaining quality and consistency.	</a:t>
            </a:r>
            <a:br>
              <a:rPr lang="en-US" sz="2200" dirty="0"/>
            </a:br>
            <a:br>
              <a:rPr lang="en-US" sz="2200" dirty="0"/>
            </a:br>
            <a:r>
              <a:rPr lang="en-US" sz="2200" dirty="0"/>
              <a:t>•Build trust and engagement by providing secure, accurate, and timely educational resources that enhance both teaching and learning outcomes.</a:t>
            </a:r>
            <a:endParaRPr lang="en-IN" sz="2200" dirty="0"/>
          </a:p>
        </p:txBody>
      </p:sp>
    </p:spTree>
    <p:extLst>
      <p:ext uri="{BB962C8B-B14F-4D97-AF65-F5344CB8AC3E}">
        <p14:creationId xmlns:p14="http://schemas.microsoft.com/office/powerpoint/2010/main" val="3665303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FB800-E65F-ABA1-5F4B-B7FF7675AFED}"/>
              </a:ext>
            </a:extLst>
          </p:cNvPr>
          <p:cNvSpPr>
            <a:spLocks noGrp="1"/>
          </p:cNvSpPr>
          <p:nvPr>
            <p:ph type="title"/>
          </p:nvPr>
        </p:nvSpPr>
        <p:spPr>
          <a:xfrm>
            <a:off x="838200" y="-2540000"/>
            <a:ext cx="10515600" cy="11163299"/>
          </a:xfrm>
        </p:spPr>
        <p:txBody>
          <a:bodyPr>
            <a:normAutofit/>
          </a:bodyPr>
          <a:lstStyle/>
          <a:p>
            <a:r>
              <a:rPr lang="en-US" dirty="0"/>
              <a:t>METHODS AND APPROACHES:	</a:t>
            </a:r>
            <a:br>
              <a:rPr lang="en-US" dirty="0"/>
            </a:br>
            <a:r>
              <a:rPr lang="en-US" sz="2200" dirty="0"/>
              <a:t>Waterfall Model):	</a:t>
            </a:r>
            <a:br>
              <a:rPr lang="en-US" sz="2200" dirty="0"/>
            </a:br>
            <a:r>
              <a:rPr lang="en-US" sz="2200" dirty="0"/>
              <a:t>•Waterfall methodology is used to develop this application. Waterfall is a sequential development approach where each phase must be completed before moving to the next one. It provides a structured process with clear documentation at every stage.</a:t>
            </a:r>
            <a:br>
              <a:rPr lang="en-US" sz="2200" dirty="0"/>
            </a:br>
            <a:br>
              <a:rPr lang="en-US" sz="2200" dirty="0"/>
            </a:br>
            <a:r>
              <a:rPr lang="en-US" sz="2200" dirty="0"/>
              <a:t>•Requirement </a:t>
            </a:r>
            <a:r>
              <a:rPr lang="en-US" sz="2200" dirty="0" err="1"/>
              <a:t>Analysis:In</a:t>
            </a:r>
            <a:r>
              <a:rPr lang="en-US" sz="2200" dirty="0"/>
              <a:t> this phase, detailed requirements are collected from stakeholders using techniques like interviews, document analysis, and JAD sessions. All requirements are clearly documented in the Software Requirement Specification (SRS). Once finalized, no major changes are allowed.</a:t>
            </a:r>
            <a:br>
              <a:rPr lang="en-US" sz="2200" dirty="0"/>
            </a:br>
            <a:br>
              <a:rPr lang="en-US" sz="2200" dirty="0"/>
            </a:br>
            <a:r>
              <a:rPr lang="en-US" sz="2200" dirty="0"/>
              <a:t>•System </a:t>
            </a:r>
            <a:r>
              <a:rPr lang="en-US" sz="2200" dirty="0" err="1"/>
              <a:t>Design:Based</a:t>
            </a:r>
            <a:r>
              <a:rPr lang="en-US" sz="2200" dirty="0"/>
              <a:t> on the SRS, the system’s architecture and design are prepared. High-level design (HLD) defines system architecture, while low-level design (LLD) defines module-level details. This ensures that developers have a clear roadmap for implementation.	</a:t>
            </a:r>
            <a:br>
              <a:rPr lang="en-US" sz="2200" dirty="0"/>
            </a:br>
            <a:br>
              <a:rPr lang="en-US" sz="2200" dirty="0"/>
            </a:br>
            <a:endParaRPr lang="en-IN" sz="2200" dirty="0"/>
          </a:p>
        </p:txBody>
      </p:sp>
    </p:spTree>
    <p:extLst>
      <p:ext uri="{BB962C8B-B14F-4D97-AF65-F5344CB8AC3E}">
        <p14:creationId xmlns:p14="http://schemas.microsoft.com/office/powerpoint/2010/main" val="4042140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E8729-8CB7-A1C7-5DC4-518FAA4D6277}"/>
              </a:ext>
            </a:extLst>
          </p:cNvPr>
          <p:cNvSpPr>
            <a:spLocks noGrp="1"/>
          </p:cNvSpPr>
          <p:nvPr>
            <p:ph type="title"/>
          </p:nvPr>
        </p:nvSpPr>
        <p:spPr>
          <a:xfrm>
            <a:off x="838200" y="365125"/>
            <a:ext cx="10515600" cy="5083175"/>
          </a:xfrm>
        </p:spPr>
        <p:txBody>
          <a:bodyPr>
            <a:normAutofit/>
          </a:bodyPr>
          <a:lstStyle/>
          <a:p>
            <a:r>
              <a:rPr lang="en-US" sz="2400" b="1" dirty="0"/>
              <a:t>METHODS AND APPROCHES</a:t>
            </a:r>
            <a:br>
              <a:rPr lang="en-US" sz="2400" b="1" dirty="0"/>
            </a:br>
            <a:br>
              <a:rPr lang="en-US" sz="2400" b="1" dirty="0"/>
            </a:br>
            <a:r>
              <a:rPr lang="en-US" sz="2400" dirty="0"/>
              <a:t>•Implementation (Development):The development team writes code based on the finalized design documents. Programming languages and frameworks like Java, Python, Django, React.js, and MySQL are used. Each module is built and integrated sequentially.</a:t>
            </a:r>
            <a:br>
              <a:rPr lang="en-US" sz="2400" dirty="0"/>
            </a:br>
            <a:br>
              <a:rPr lang="en-US" sz="2400" dirty="0"/>
            </a:br>
            <a:r>
              <a:rPr lang="en-US" sz="2400" dirty="0"/>
              <a:t>•</a:t>
            </a:r>
            <a:r>
              <a:rPr lang="en-US" sz="2400" dirty="0" err="1"/>
              <a:t>Testing:After</a:t>
            </a:r>
            <a:r>
              <a:rPr lang="en-US" sz="2400" dirty="0"/>
              <a:t> development, the software undergoes system testing, integration testing, and user acceptance testing (UAT). The main goal is to ensure compliance with functional and non-functional requirements. Defects are documented and fixed before moving forward.	</a:t>
            </a:r>
            <a:br>
              <a:rPr lang="en-US" sz="2400" dirty="0"/>
            </a:br>
            <a:br>
              <a:rPr lang="en-US" sz="2400" dirty="0"/>
            </a:br>
            <a:r>
              <a:rPr lang="en-US" sz="2400" dirty="0"/>
              <a:t>•</a:t>
            </a:r>
            <a:r>
              <a:rPr lang="en-US" sz="2400" dirty="0" err="1"/>
              <a:t>Deployment:Once</a:t>
            </a:r>
            <a:r>
              <a:rPr lang="en-US" sz="2400" dirty="0"/>
              <a:t> tested, the application is deployed in the production environment. The final product is delivered to stakeholders only after successful completion of testing.</a:t>
            </a:r>
            <a:endParaRPr lang="en-IN" sz="2400" dirty="0"/>
          </a:p>
        </p:txBody>
      </p:sp>
    </p:spTree>
    <p:extLst>
      <p:ext uri="{BB962C8B-B14F-4D97-AF65-F5344CB8AC3E}">
        <p14:creationId xmlns:p14="http://schemas.microsoft.com/office/powerpoint/2010/main" val="550768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2333</TotalTime>
  <Words>1476</Words>
  <Application>Microsoft Office PowerPoint</Application>
  <PresentationFormat>Widescreen</PresentationFormat>
  <Paragraphs>15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                  LMS Project </vt:lpstr>
      <vt:lpstr>SITUATION :  • Educational institutions and training organizations often struggle to provide a centralized and structured platform for learners. Traditional methods make it difficult to manage preparation, revision, projects, and nurturing processes effectively. Creating an LMS application can solve these challenges.   • A Learning Management System (LMS) can enhance the overall learning experience by bringing together study materials, training videos, assignments, and assessments into one digital portal accessible anytime, anywhere.  • Specific needs like tracking learner progress, managing projects, and delivering training videos have become more complex in modern education. To address these issues, an LMS has been proposed to develop and enhance the current learning processes using technology-driven solutions.</vt:lpstr>
      <vt:lpstr>PROBLEMS : • Educational requirements vary across institutions and are frequently updated, which makes it difficult to maintain a consistent learning structure.   •Managing large volumes of study materials, projects, and training videos is a major challenge because learners and trainers often face difficulties accessing them from different sources and formats.   •The learning process becomes unorganized without a proper system to track preparation, revision, and nurturing activities. This leads to inefficiency and lack of progress monitoring.   •Data privacy and security also play a critical role, as student records, assignments, and assessments involve sensitive information.</vt:lpstr>
      <vt:lpstr>OPPORTUNITY:   •  There is a growing demand for centralized digital learning solutions like an LMS portal. The development of this LMS can open up opportunities for wider adoption in schools, colleges, and training organizations.   •Developing a flexible and scalable LMS application can create opportunities for providing value-added services such as interactive training videos, progress tracking, and digital assessments.   •This application can be tailored to meet the specific needs of learners and trainers, ensuring personalized learning experiences.   •The LMS portal offers real-time accessibility and performance, meeting the needs of both small institutions and large-scale education providers globally.</vt:lpstr>
      <vt:lpstr>PURPOSE STATEMENT:  The purpose of the LMS application is to provide educational institutions and learners with a centralized digital learning platform that simplifies preparation, revision, projects, and nurturing processes. It aims to enhance the quality of learning, ensure accessibility of study materials and training videos, and enable effective progress tracking. The LMS portal supports structured learning,improves engagement, and ensures continuous knowledge development for  learners and trainers.</vt:lpstr>
      <vt:lpstr>PROJECT OBJECTIVES:   •Ensure the LMS portal provides a centralized and structured platform for learners to access preparation materials, revision notes, projects, and nurturing processes.   •Define clear content management workflows for study materials, training videos, and assignments to ensure accurate, organized, and timely delivery of learning content.   •Build a scalable and reliable technology infrastructure that supports continuous updates, user growth, and smooth access across web and mobile platforms.   •Provide progress tracking and analytics features to help learners and trainers monitor performance, completion rates, and knowledge improvement.   •Offer customizable modules that can be tailored to meet the specific needs of educational institutions, trainers, and learners.</vt:lpstr>
      <vt:lpstr>SUCCESS CRITERIA:]   •Successful delivery of a centralized LMS portal that allows learners to easily access preparation materials, revision notes, projects, and nurturing content.   •Provide seamless user experience with minimal technical errors, ensuring smooth navigation, accessibility, and content delivery across web and mobile platforms.   •Enable progress tracking and performance analytics that accurately reflect learner activities, completion rates, and knowledge growth.   •Ensure scalability and reliability of the system to handle increasing numbers of learners and institutions without compromising performance.   •Deliver customizable and flexible modules that can adapt to different educational needs while maintaining quality and consistency.   •Build trust and engagement by providing secure, accurate, and timely educational resources that enhance both teaching and learning outcomes.</vt:lpstr>
      <vt:lpstr>METHODS AND APPROACHES:  Waterfall Model):  •Waterfall methodology is used to develop this application. Waterfall is a sequential development approach where each phase must be completed before moving to the next one. It provides a structured process with clear documentation at every stage.  •Requirement Analysis:In this phase, detailed requirements are collected from stakeholders using techniques like interviews, document analysis, and JAD sessions. All requirements are clearly documented in the Software Requirement Specification (SRS). Once finalized, no major changes are allowed.  •System Design:Based on the SRS, the system’s architecture and design are prepared. High-level design (HLD) defines system architecture, while low-level design (LLD) defines module-level details. This ensures that developers have a clear roadmap for implementation.   </vt:lpstr>
      <vt:lpstr>METHODS AND APPROCHES  •Implementation (Development):The development team writes code based on the finalized design documents. Programming languages and frameworks like Java, Python, Django, React.js, and MySQL are used. Each module is built and integrated sequentially.  •Testing:After development, the software undergoes system testing, integration testing, and user acceptance testing (UAT). The main goal is to ensure compliance with functional and non-functional requirements. Defects are documented and fixed before moving forward.   •Deployment:Once tested, the application is deployed in the production environment. The final product is delivered to stakeholders only after successful completion of testing.</vt:lpstr>
      <vt:lpstr>•Maintenance:After deployment, the system enters the maintenance phase. This includes fixing post-release bugs, applying updates, and ensuring the system continues to meet business and regulatory requirements.   •Tools Used:  •MS Project / Excel – for project planning and scheduling.  •Jira / Bugzilla – for defect tracking (only during testing).  •Power BI &amp; Tableau – for documentation and reporting..</vt:lpstr>
      <vt:lpstr>RESOURCES  People :   •Skilled developers experienced in compliance and risk management platforms   •UI/UX designers for user-friendly interface design  •Product Owner &amp; Scrum Master with experience in the banking/financial domain  Time:  •Developed under Agile Scrum methodology with continuous delivery  •Standard sprint cycle of 2 weeks (flexible if change requests arise)Budget (Approx. ₹90,00,000):  •Training &amp; Services – ₹60,00,000  •Software – ₹10,00,000  •Hardware – ₹10,00,000  •Other (groundwork, operations) – ₹5,00,000  </vt:lpstr>
      <vt:lpstr>Technologies:   • Programming Languages &amp; Frameworks: Java, Python, Django, React.js  • Databases &amp; Messaging: MySQL, Cassandra, Apache Kafka  • Security: OAuth / JSON Web Tokens  • Cloud Platforms: AWS, Microsoft Azure, Google Cloud Platform</vt:lpstr>
      <vt:lpstr>RISKS AND DEPENDENCIES  Risks:  •Regulatory Risks – Lack of clarity or frequent changes in compliance requirements may cause delays or non-compliance issues.  •Data Quality Risks – Inconsistency or inaccuracy in accessing and processing transaction data from internal/external sources may affect transaction quality.  •Security Risks – Since sensitive financial data is handled, weak authentication or poor access control mechanisms can result in data breaches or unauthorized access.  •Performance Risks – Bottlenecks in data processing can cause inefficiencies, delays, or incomplete transaction analysis.  Dependencies:  •Technology Dependencies – Reliance on outdated or unsupported technologies may lead to compatibility issues or disruptions in integration with third-party services.  •Vendor/Partner Dependencies – Risks may arise from unreliable or unresponsive vendors, contractual disputes, or sudden changes in vendor strategies.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MANISH PANDEY</dc:creator>
  <cp:lastModifiedBy>MANISH PANDEY</cp:lastModifiedBy>
  <cp:revision>2</cp:revision>
  <dcterms:created xsi:type="dcterms:W3CDTF">2025-09-13T19:09:21Z</dcterms:created>
  <dcterms:modified xsi:type="dcterms:W3CDTF">2025-09-15T10:02:55Z</dcterms:modified>
</cp:coreProperties>
</file>