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2" r:id="rId6"/>
    <p:sldId id="263"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13-10-2025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499262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13-10-2025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798129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13-10-2025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91405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13-10-2025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917738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13-10-2025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00178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13-10-2025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432687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13-10-2025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3313157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13-10-2025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267320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13-10-2025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912694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13-10-2025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939366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50C765-F4BA-47E4-860B-4B5CDE187602}" type="datetimeFigureOut">
              <a:rPr lang="en-IN" smtClean="0"/>
              <a:t>13-10-2025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192357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50C765-F4BA-47E4-860B-4B5CDE187602}" type="datetimeFigureOut">
              <a:rPr lang="en-IN" smtClean="0"/>
              <a:t>13-10-2025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368768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50C765-F4BA-47E4-860B-4B5CDE187602}" type="datetimeFigureOut">
              <a:rPr lang="en-IN" smtClean="0"/>
              <a:t>13-10-2025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186774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50C765-F4BA-47E4-860B-4B5CDE187602}" type="datetimeFigureOut">
              <a:rPr lang="en-IN" smtClean="0"/>
              <a:t>13-10-2025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935113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50C765-F4BA-47E4-860B-4B5CDE187602}" type="datetimeFigureOut">
              <a:rPr lang="en-IN" smtClean="0"/>
              <a:t>13-10-2025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875180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50C765-F4BA-47E4-860B-4B5CDE187602}" type="datetimeFigureOut">
              <a:rPr lang="en-IN" smtClean="0"/>
              <a:t>13-10-2025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38322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50C765-F4BA-47E4-860B-4B5CDE187602}" type="datetimeFigureOut">
              <a:rPr lang="en-IN" smtClean="0"/>
              <a:t>13-10-2025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CF615ED-FF59-4835-87E6-0BCCB56256D3}" type="slidenum">
              <a:rPr lang="en-IN" smtClean="0"/>
              <a:t>‹#›</a:t>
            </a:fld>
            <a:endParaRPr lang="en-IN"/>
          </a:p>
        </p:txBody>
      </p:sp>
    </p:spTree>
    <p:extLst>
      <p:ext uri="{BB962C8B-B14F-4D97-AF65-F5344CB8AC3E}">
        <p14:creationId xmlns:p14="http://schemas.microsoft.com/office/powerpoint/2010/main" val="40949607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1F8C677-108A-179D-A315-7ED37ABDA40A}"/>
              </a:ext>
            </a:extLst>
          </p:cNvPr>
          <p:cNvSpPr txBox="1"/>
          <p:nvPr/>
        </p:nvSpPr>
        <p:spPr>
          <a:xfrm>
            <a:off x="1022556" y="403123"/>
            <a:ext cx="8475406" cy="4616648"/>
          </a:xfrm>
          <a:prstGeom prst="rect">
            <a:avLst/>
          </a:prstGeom>
          <a:noFill/>
        </p:spPr>
        <p:txBody>
          <a:bodyPr wrap="square">
            <a:spAutoFit/>
          </a:bodyPr>
          <a:lstStyle/>
          <a:p>
            <a:pPr algn="l"/>
            <a:endParaRPr lang="en-IN" sz="1800" b="1" dirty="0">
              <a:solidFill>
                <a:schemeClr val="tx1">
                  <a:lumMod val="95000"/>
                  <a:lumOff val="5000"/>
                </a:schemeClr>
              </a:solidFill>
            </a:endParaRPr>
          </a:p>
          <a:p>
            <a:pPr algn="l"/>
            <a:endParaRPr lang="en-IN" sz="1600" b="1" dirty="0">
              <a:solidFill>
                <a:schemeClr val="tx1">
                  <a:lumMod val="95000"/>
                  <a:lumOff val="5000"/>
                </a:schemeClr>
              </a:solidFill>
            </a:endParaRPr>
          </a:p>
          <a:p>
            <a:pPr algn="l"/>
            <a:r>
              <a:rPr lang="en-IN" sz="1600" b="1" dirty="0">
                <a:solidFill>
                  <a:schemeClr val="tx1">
                    <a:lumMod val="95000"/>
                    <a:lumOff val="5000"/>
                  </a:schemeClr>
                </a:solidFill>
              </a:rPr>
              <a:t>Project title: </a:t>
            </a:r>
            <a:r>
              <a:rPr lang="en-IN" sz="1600" dirty="0">
                <a:solidFill>
                  <a:schemeClr val="tx1">
                    <a:lumMod val="95000"/>
                    <a:lumOff val="5000"/>
                  </a:schemeClr>
                </a:solidFill>
              </a:rPr>
              <a:t>Radia Sentient</a:t>
            </a:r>
          </a:p>
          <a:p>
            <a:pPr algn="l"/>
            <a:endParaRPr lang="en-IN" sz="1600" dirty="0">
              <a:solidFill>
                <a:schemeClr val="tx1">
                  <a:lumMod val="95000"/>
                  <a:lumOff val="5000"/>
                </a:schemeClr>
              </a:solidFill>
            </a:endParaRPr>
          </a:p>
          <a:p>
            <a:pPr algn="l"/>
            <a:endParaRPr lang="en-IN" sz="1600" dirty="0">
              <a:solidFill>
                <a:schemeClr val="tx1">
                  <a:lumMod val="95000"/>
                  <a:lumOff val="5000"/>
                </a:schemeClr>
              </a:solidFill>
            </a:endParaRPr>
          </a:p>
          <a:p>
            <a:pPr algn="l"/>
            <a:r>
              <a:rPr lang="en-IN" sz="1600" b="1" dirty="0">
                <a:solidFill>
                  <a:schemeClr val="tx1">
                    <a:lumMod val="95000"/>
                    <a:lumOff val="5000"/>
                  </a:schemeClr>
                </a:solidFill>
              </a:rPr>
              <a:t>Prepared By: </a:t>
            </a:r>
            <a:r>
              <a:rPr lang="en-IN" sz="1600" dirty="0">
                <a:solidFill>
                  <a:schemeClr val="tx1">
                    <a:lumMod val="95000"/>
                    <a:lumOff val="5000"/>
                  </a:schemeClr>
                </a:solidFill>
              </a:rPr>
              <a:t>Rohith menon                                                                                                        </a:t>
            </a:r>
            <a:r>
              <a:rPr lang="en-IN" sz="1600" b="1" dirty="0">
                <a:solidFill>
                  <a:schemeClr val="tx1">
                    <a:lumMod val="95000"/>
                    <a:lumOff val="5000"/>
                  </a:schemeClr>
                </a:solidFill>
              </a:rPr>
              <a:t>Date: </a:t>
            </a:r>
          </a:p>
          <a:p>
            <a:pPr algn="l"/>
            <a:endParaRPr lang="en-IN" sz="1600" dirty="0"/>
          </a:p>
          <a:p>
            <a:pPr algn="l"/>
            <a:endParaRPr lang="en-IN" sz="1600" dirty="0"/>
          </a:p>
          <a:p>
            <a:pPr algn="l"/>
            <a:endParaRPr lang="en-IN" sz="1600" dirty="0"/>
          </a:p>
          <a:p>
            <a:pPr algn="l"/>
            <a:endParaRPr lang="en-IN" sz="1600" dirty="0"/>
          </a:p>
          <a:p>
            <a:pPr algn="l"/>
            <a:endParaRPr lang="en-IN" sz="1600" dirty="0"/>
          </a:p>
          <a:p>
            <a:pPr algn="l"/>
            <a:r>
              <a:rPr lang="en-IN" sz="1600" b="1" dirty="0">
                <a:solidFill>
                  <a:schemeClr val="tx1">
                    <a:lumMod val="95000"/>
                    <a:lumOff val="5000"/>
                  </a:schemeClr>
                </a:solidFill>
              </a:rPr>
              <a:t>Situation/Problem/Opportunity</a:t>
            </a:r>
            <a:r>
              <a:rPr lang="en-IN" sz="1600" dirty="0">
                <a:solidFill>
                  <a:schemeClr val="tx1">
                    <a:lumMod val="95000"/>
                    <a:lumOff val="5000"/>
                  </a:schemeClr>
                </a:solidFill>
              </a:rPr>
              <a:t>: Currently the application has one agent connected to the core device where the users has the ability to push the software updates only to one single agent. It also becomes a tedious task for the users to manage multiple core devices. Also there is no update that the users get once the installation has been done. </a:t>
            </a:r>
          </a:p>
          <a:p>
            <a:pPr algn="l"/>
            <a:endParaRPr lang="en-IN" sz="1800" dirty="0">
              <a:solidFill>
                <a:schemeClr val="tx1">
                  <a:lumMod val="95000"/>
                  <a:lumOff val="5000"/>
                </a:schemeClr>
              </a:solidFill>
            </a:endParaRPr>
          </a:p>
          <a:p>
            <a:pPr algn="l"/>
            <a:r>
              <a:rPr lang="en-IN" dirty="0"/>
              <a:t>                                                                                </a:t>
            </a:r>
          </a:p>
        </p:txBody>
      </p:sp>
    </p:spTree>
    <p:extLst>
      <p:ext uri="{BB962C8B-B14F-4D97-AF65-F5344CB8AC3E}">
        <p14:creationId xmlns:p14="http://schemas.microsoft.com/office/powerpoint/2010/main" val="766507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BC88A-096A-54DF-A4B6-03D4D418092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042EF34-F7E1-77FA-7872-5EBB5207EDA6}"/>
              </a:ext>
            </a:extLst>
          </p:cNvPr>
          <p:cNvSpPr txBox="1"/>
          <p:nvPr/>
        </p:nvSpPr>
        <p:spPr>
          <a:xfrm>
            <a:off x="500664" y="147819"/>
            <a:ext cx="8515518" cy="5693866"/>
          </a:xfrm>
          <a:prstGeom prst="rect">
            <a:avLst/>
          </a:prstGeom>
          <a:noFill/>
        </p:spPr>
        <p:txBody>
          <a:bodyPr wrap="square">
            <a:spAutoFit/>
          </a:bodyPr>
          <a:lstStyle/>
          <a:p>
            <a:pPr algn="l"/>
            <a:endParaRPr lang="en-IN" sz="1400" b="1" dirty="0">
              <a:solidFill>
                <a:schemeClr val="tx1">
                  <a:lumMod val="95000"/>
                  <a:lumOff val="5000"/>
                </a:schemeClr>
              </a:solidFill>
            </a:endParaRPr>
          </a:p>
          <a:p>
            <a:pPr algn="l"/>
            <a:endParaRPr lang="en-IN" sz="1400" b="1" dirty="0">
              <a:solidFill>
                <a:schemeClr val="tx1">
                  <a:lumMod val="95000"/>
                  <a:lumOff val="5000"/>
                </a:schemeClr>
              </a:solidFill>
            </a:endParaRPr>
          </a:p>
          <a:p>
            <a:pPr algn="l"/>
            <a:r>
              <a:rPr lang="en-IN" sz="1600" b="1" u="sng" dirty="0">
                <a:solidFill>
                  <a:schemeClr val="tx1">
                    <a:lumMod val="95000"/>
                    <a:lumOff val="5000"/>
                  </a:schemeClr>
                </a:solidFill>
              </a:rPr>
              <a:t>Purpose/Goal:</a:t>
            </a:r>
          </a:p>
          <a:p>
            <a:pPr algn="l"/>
            <a:endParaRPr lang="en-IN" sz="1600" dirty="0">
              <a:solidFill>
                <a:schemeClr val="tx1">
                  <a:lumMod val="95000"/>
                  <a:lumOff val="5000"/>
                </a:schemeClr>
              </a:solidFill>
            </a:endParaRPr>
          </a:p>
          <a:p>
            <a:pPr algn="l"/>
            <a:r>
              <a:rPr lang="en-IN" sz="1600" dirty="0">
                <a:solidFill>
                  <a:schemeClr val="tx1">
                    <a:lumMod val="95000"/>
                    <a:lumOff val="5000"/>
                  </a:schemeClr>
                </a:solidFill>
              </a:rPr>
              <a:t>The main goal of the project is to connect multiple agent to a single core so that users doesn’t have to update every endpoints manually and the users should also be notified on the actions that performed on the system and the endpoints installed</a:t>
            </a:r>
          </a:p>
          <a:p>
            <a:pPr algn="l"/>
            <a:endParaRPr lang="en-IN" sz="1600" b="1" dirty="0">
              <a:solidFill>
                <a:schemeClr val="tx1">
                  <a:lumMod val="95000"/>
                  <a:lumOff val="5000"/>
                </a:schemeClr>
              </a:solidFill>
            </a:endParaRPr>
          </a:p>
          <a:p>
            <a:pPr algn="l"/>
            <a:endParaRPr lang="en-IN" sz="1600" dirty="0">
              <a:solidFill>
                <a:schemeClr val="tx1">
                  <a:lumMod val="95000"/>
                  <a:lumOff val="5000"/>
                </a:schemeClr>
              </a:solidFill>
            </a:endParaRPr>
          </a:p>
          <a:p>
            <a:pPr algn="l"/>
            <a:endParaRPr lang="en-IN" sz="1600" dirty="0">
              <a:solidFill>
                <a:schemeClr val="tx1">
                  <a:lumMod val="95000"/>
                  <a:lumOff val="5000"/>
                </a:schemeClr>
              </a:solidFill>
            </a:endParaRPr>
          </a:p>
          <a:p>
            <a:pPr algn="l"/>
            <a:endParaRPr lang="en-IN" sz="1600" dirty="0">
              <a:solidFill>
                <a:schemeClr val="tx1">
                  <a:lumMod val="95000"/>
                  <a:lumOff val="5000"/>
                </a:schemeClr>
              </a:solidFill>
            </a:endParaRPr>
          </a:p>
          <a:p>
            <a:pPr algn="l"/>
            <a:endParaRPr lang="en-IN" sz="1600" dirty="0">
              <a:solidFill>
                <a:schemeClr val="tx1">
                  <a:lumMod val="95000"/>
                  <a:lumOff val="5000"/>
                </a:schemeClr>
              </a:solidFill>
            </a:endParaRPr>
          </a:p>
          <a:p>
            <a:pPr algn="l"/>
            <a:endParaRPr lang="en-IN" sz="1600" dirty="0">
              <a:solidFill>
                <a:schemeClr val="tx1">
                  <a:lumMod val="95000"/>
                  <a:lumOff val="5000"/>
                </a:schemeClr>
              </a:solidFill>
            </a:endParaRPr>
          </a:p>
          <a:p>
            <a:pPr algn="l"/>
            <a:r>
              <a:rPr lang="en-IN" sz="1600" b="1" u="sng" dirty="0">
                <a:solidFill>
                  <a:schemeClr val="tx1">
                    <a:lumMod val="95000"/>
                    <a:lumOff val="5000"/>
                  </a:schemeClr>
                </a:solidFill>
              </a:rPr>
              <a:t>Objective:</a:t>
            </a:r>
          </a:p>
          <a:p>
            <a:pPr algn="l"/>
            <a:endParaRPr lang="en-IN" sz="1600" dirty="0"/>
          </a:p>
          <a:p>
            <a:pPr algn="l"/>
            <a:r>
              <a:rPr lang="en-IN" sz="1600" dirty="0"/>
              <a:t>The main goal of the product is to introduce a satellite device which basically acts as a load balancer through which multiple agent can be connected. The satellite is basically designed in such a way that it gets the data from core and sync the data post which it bifurcates the data to multiple agents connected.</a:t>
            </a:r>
          </a:p>
          <a:p>
            <a:pPr algn="l"/>
            <a:endParaRPr lang="en-IN" sz="1600" dirty="0"/>
          </a:p>
          <a:p>
            <a:pPr algn="l"/>
            <a:r>
              <a:rPr lang="en-IN" sz="1600" dirty="0"/>
              <a:t>The product has also been introduced with a new alert notification system which on the other hand intimates the user on every actions that’s performed in the system. The actions basically includes data synchronization, data installation and uninstallation.                                                                             </a:t>
            </a:r>
          </a:p>
        </p:txBody>
      </p:sp>
    </p:spTree>
    <p:extLst>
      <p:ext uri="{BB962C8B-B14F-4D97-AF65-F5344CB8AC3E}">
        <p14:creationId xmlns:p14="http://schemas.microsoft.com/office/powerpoint/2010/main" val="3458512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5BBEB-77B9-84A8-4BFF-F7E91D87F6D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AF1A5DC-F045-7873-8926-5CAB37F5F822}"/>
              </a:ext>
            </a:extLst>
          </p:cNvPr>
          <p:cNvSpPr txBox="1"/>
          <p:nvPr/>
        </p:nvSpPr>
        <p:spPr>
          <a:xfrm>
            <a:off x="511278" y="366623"/>
            <a:ext cx="8219767" cy="5416868"/>
          </a:xfrm>
          <a:prstGeom prst="rect">
            <a:avLst/>
          </a:prstGeom>
          <a:noFill/>
        </p:spPr>
        <p:txBody>
          <a:bodyPr wrap="square">
            <a:spAutoFit/>
          </a:bodyPr>
          <a:lstStyle/>
          <a:p>
            <a:pPr algn="l"/>
            <a:r>
              <a:rPr lang="en-US" sz="1600" b="1" u="sng" dirty="0"/>
              <a:t>Success Criteria:</a:t>
            </a:r>
          </a:p>
          <a:p>
            <a:pPr algn="l"/>
            <a:endParaRPr lang="en-US" sz="1600" b="1" dirty="0"/>
          </a:p>
          <a:p>
            <a:r>
              <a:rPr lang="en-US" sz="1600" b="1" dirty="0"/>
              <a:t>Message clarity and actionability:</a:t>
            </a:r>
            <a:r>
              <a:rPr lang="en-US" sz="1600" dirty="0"/>
              <a:t> The effectiveness of the alert content. An alert should be concise, clear, and provide the user with a direct call-to-action</a:t>
            </a:r>
          </a:p>
          <a:p>
            <a:endParaRPr lang="en-US" sz="1600" b="1" dirty="0"/>
          </a:p>
          <a:p>
            <a:r>
              <a:rPr lang="en-US" sz="1600" b="1" dirty="0"/>
              <a:t>Persistence and </a:t>
            </a:r>
            <a:r>
              <a:rPr lang="en-US" sz="1600" b="1" dirty="0" err="1"/>
              <a:t>dismissibility</a:t>
            </a:r>
            <a:r>
              <a:rPr lang="en-US" sz="1600" b="1" dirty="0"/>
              <a:t>:</a:t>
            </a:r>
            <a:r>
              <a:rPr lang="en-US" sz="1600" dirty="0"/>
              <a:t> Notifications should not disappear too quickly, especially if the user needs to act on them. Most should be easily dismissible</a:t>
            </a:r>
            <a:endParaRPr lang="en-US" sz="1600" b="1" dirty="0"/>
          </a:p>
          <a:p>
            <a:pPr algn="l"/>
            <a:endParaRPr lang="en-US" sz="1600" b="1" dirty="0"/>
          </a:p>
          <a:p>
            <a:r>
              <a:rPr lang="en-US" sz="1600" b="1" dirty="0"/>
              <a:t>Alert Rule:</a:t>
            </a:r>
            <a:r>
              <a:rPr lang="en-US" sz="1600" dirty="0"/>
              <a:t> An alert must be generated if the total transaction success rate for the application falls below 85% for more than 5 minutes.</a:t>
            </a:r>
          </a:p>
          <a:p>
            <a:endParaRPr lang="en-US" sz="1600" dirty="0"/>
          </a:p>
          <a:p>
            <a:r>
              <a:rPr lang="en-US" sz="1600" b="1" dirty="0"/>
              <a:t>Accessibility:</a:t>
            </a:r>
            <a:r>
              <a:rPr lang="en-US" sz="1600" dirty="0"/>
              <a:t> Any on-screen notification must be visible only to the admin role users and not all user should be able to view the notification</a:t>
            </a:r>
          </a:p>
          <a:p>
            <a:pPr algn="l"/>
            <a:endParaRPr lang="en-IN" sz="1600" b="1" dirty="0"/>
          </a:p>
          <a:p>
            <a:pPr algn="l"/>
            <a:r>
              <a:rPr lang="en-IN" sz="1600" b="1" dirty="0"/>
              <a:t>Manage multiple agents: </a:t>
            </a:r>
            <a:r>
              <a:rPr lang="en-IN" sz="1600" dirty="0"/>
              <a:t>With one satellite multiple agents can be connected through which the latest updates or the installation can be triggered to multiple devices.</a:t>
            </a:r>
          </a:p>
          <a:p>
            <a:pPr algn="l"/>
            <a:endParaRPr lang="en-IN" sz="1600" b="1" dirty="0"/>
          </a:p>
          <a:p>
            <a:pPr algn="l"/>
            <a:r>
              <a:rPr lang="en-IN" sz="1600" b="1" dirty="0"/>
              <a:t>Create groups : </a:t>
            </a:r>
            <a:r>
              <a:rPr lang="en-IN" sz="1600" dirty="0"/>
              <a:t>We can create multiple agent groups which basically helps the updates to be pushed </a:t>
            </a:r>
            <a:r>
              <a:rPr lang="en-IN" sz="1600" dirty="0" err="1"/>
              <a:t>ony</a:t>
            </a:r>
            <a:r>
              <a:rPr lang="en-IN" sz="1600" dirty="0"/>
              <a:t> to one </a:t>
            </a:r>
            <a:r>
              <a:rPr lang="en-IN" sz="1600" dirty="0" err="1"/>
              <a:t>particlaur</a:t>
            </a:r>
            <a:r>
              <a:rPr lang="en-IN" sz="1600" dirty="0"/>
              <a:t> group or set of devices which requires the update.</a:t>
            </a:r>
          </a:p>
          <a:p>
            <a:pPr algn="l"/>
            <a:endParaRPr lang="en-IN" sz="1400" b="1" dirty="0"/>
          </a:p>
          <a:p>
            <a:pPr algn="l"/>
            <a:endParaRPr lang="en-IN" sz="1400" b="1" dirty="0"/>
          </a:p>
          <a:p>
            <a:pPr algn="l"/>
            <a:endParaRPr lang="en-IN" sz="1400" b="1" dirty="0"/>
          </a:p>
        </p:txBody>
      </p:sp>
    </p:spTree>
    <p:extLst>
      <p:ext uri="{BB962C8B-B14F-4D97-AF65-F5344CB8AC3E}">
        <p14:creationId xmlns:p14="http://schemas.microsoft.com/office/powerpoint/2010/main" val="3608515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0D18C-981F-00AC-5328-4C00926C8D4E}"/>
              </a:ext>
            </a:extLst>
          </p:cNvPr>
          <p:cNvSpPr>
            <a:spLocks noGrp="1"/>
          </p:cNvSpPr>
          <p:nvPr>
            <p:ph type="title"/>
          </p:nvPr>
        </p:nvSpPr>
        <p:spPr>
          <a:xfrm>
            <a:off x="677334" y="344129"/>
            <a:ext cx="8564990" cy="6056671"/>
          </a:xfrm>
        </p:spPr>
        <p:txBody>
          <a:bodyPr>
            <a:normAutofit fontScale="90000"/>
          </a:bodyPr>
          <a:lstStyle/>
          <a:p>
            <a:pPr marL="285750" indent="-285750">
              <a:buFont typeface="Wingdings" panose="05000000000000000000" pitchFamily="2" charset="2"/>
              <a:buChar char="§"/>
            </a:pPr>
            <a:r>
              <a:rPr lang="en-IN" sz="1800" b="1" u="sng" dirty="0">
                <a:solidFill>
                  <a:schemeClr val="tx1"/>
                </a:solidFill>
              </a:rPr>
              <a:t>Methods and Approaches</a:t>
            </a:r>
            <a:br>
              <a:rPr lang="en-IN" sz="1800" b="1" dirty="0"/>
            </a:br>
            <a:br>
              <a:rPr lang="en-IN" sz="1800" b="1" dirty="0">
                <a:solidFill>
                  <a:schemeClr val="tx1"/>
                </a:solidFill>
              </a:rPr>
            </a:br>
            <a:r>
              <a:rPr lang="en-IN" sz="1800" b="1" dirty="0">
                <a:solidFill>
                  <a:schemeClr val="tx1"/>
                </a:solidFill>
              </a:rPr>
              <a:t>- </a:t>
            </a:r>
            <a:r>
              <a:rPr lang="en-US" sz="1800" dirty="0">
                <a:solidFill>
                  <a:schemeClr val="tx1"/>
                </a:solidFill>
              </a:rPr>
              <a:t>Agile methodology is a flexible, iterative approach to project management that prioritizes customer satisfaction, adaptability to change, and collaboration over rigid planning</a:t>
            </a:r>
            <a:br>
              <a:rPr lang="en-IN" sz="1800" dirty="0">
                <a:solidFill>
                  <a:schemeClr val="tx1"/>
                </a:solidFill>
              </a:rPr>
            </a:br>
            <a:br>
              <a:rPr lang="en-IN" sz="1800" b="1" dirty="0">
                <a:solidFill>
                  <a:schemeClr val="tx1"/>
                </a:solidFill>
              </a:rPr>
            </a:br>
            <a:r>
              <a:rPr lang="en-IN" sz="1800" b="1" dirty="0">
                <a:solidFill>
                  <a:schemeClr val="tx1"/>
                </a:solidFill>
              </a:rPr>
              <a:t>- </a:t>
            </a:r>
            <a:r>
              <a:rPr lang="en-IN" sz="1800" dirty="0">
                <a:solidFill>
                  <a:schemeClr val="tx1"/>
                </a:solidFill>
              </a:rPr>
              <a:t>Here we have applied elicitation techniques like interview and Workshop to gather the requirements from the stakeholder.</a:t>
            </a:r>
            <a:br>
              <a:rPr lang="en-IN" sz="1800" dirty="0">
                <a:solidFill>
                  <a:schemeClr val="tx1"/>
                </a:solidFill>
              </a:rPr>
            </a:br>
            <a:br>
              <a:rPr lang="en-IN" sz="1800" dirty="0">
                <a:solidFill>
                  <a:schemeClr val="tx1"/>
                </a:solidFill>
              </a:rPr>
            </a:br>
            <a:r>
              <a:rPr lang="en-IN" sz="1800" dirty="0">
                <a:solidFill>
                  <a:schemeClr val="tx1"/>
                </a:solidFill>
              </a:rPr>
              <a:t>- Once the requirements are gathered</a:t>
            </a:r>
            <a:r>
              <a:rPr lang="en-IN" sz="1800" b="1" dirty="0">
                <a:solidFill>
                  <a:schemeClr val="tx1"/>
                </a:solidFill>
              </a:rPr>
              <a:t> </a:t>
            </a:r>
            <a:r>
              <a:rPr lang="en-IN" sz="1800" dirty="0">
                <a:solidFill>
                  <a:schemeClr val="tx1"/>
                </a:solidFill>
              </a:rPr>
              <a:t>product backlogs will be created which includes list of all enhancements and features. Based on the  priority of the stakeholders features will be picked up from the product backlogs and user story for the respective feature</a:t>
            </a:r>
            <a:br>
              <a:rPr lang="en-IN" sz="1800" dirty="0">
                <a:solidFill>
                  <a:schemeClr val="tx1"/>
                </a:solidFill>
              </a:rPr>
            </a:br>
            <a:br>
              <a:rPr lang="en-IN" sz="1800" dirty="0">
                <a:solidFill>
                  <a:schemeClr val="tx1"/>
                </a:solidFill>
              </a:rPr>
            </a:br>
            <a:r>
              <a:rPr lang="en-IN" sz="1800" dirty="0">
                <a:solidFill>
                  <a:schemeClr val="tx1"/>
                </a:solidFill>
              </a:rPr>
              <a:t>- In the sprint planning meeting Complexity point and Business value points are added to the user story of the sprint</a:t>
            </a:r>
            <a:br>
              <a:rPr lang="en-IN" sz="1800" dirty="0">
                <a:solidFill>
                  <a:schemeClr val="tx1"/>
                </a:solidFill>
              </a:rPr>
            </a:br>
            <a:br>
              <a:rPr lang="en-IN" sz="1800" dirty="0">
                <a:solidFill>
                  <a:schemeClr val="tx1"/>
                </a:solidFill>
              </a:rPr>
            </a:br>
            <a:r>
              <a:rPr lang="en-IN" sz="1800" dirty="0">
                <a:solidFill>
                  <a:schemeClr val="tx1"/>
                </a:solidFill>
              </a:rPr>
              <a:t>- All the user story are prioritized by MOSCOW method based on the complexity points added. Post which the sprint starts and the delivery of the feature will be planned in every two weeks.</a:t>
            </a:r>
            <a:br>
              <a:rPr lang="en-IN" sz="1800" dirty="0">
                <a:solidFill>
                  <a:schemeClr val="tx1"/>
                </a:solidFill>
              </a:rPr>
            </a:br>
            <a:br>
              <a:rPr lang="en-IN" sz="1800" dirty="0">
                <a:solidFill>
                  <a:schemeClr val="tx1"/>
                </a:solidFill>
              </a:rPr>
            </a:br>
            <a:r>
              <a:rPr lang="en-IN" sz="1800" dirty="0">
                <a:solidFill>
                  <a:schemeClr val="tx1"/>
                </a:solidFill>
              </a:rPr>
              <a:t>- Sprint meeting which is the daily SOS will conducted every morning within the team to get the update on the feature completion</a:t>
            </a:r>
            <a:br>
              <a:rPr lang="en-IN" sz="1800" dirty="0">
                <a:solidFill>
                  <a:schemeClr val="tx1"/>
                </a:solidFill>
              </a:rPr>
            </a:br>
            <a:br>
              <a:rPr lang="en-IN" sz="1800" dirty="0">
                <a:solidFill>
                  <a:schemeClr val="tx1"/>
                </a:solidFill>
              </a:rPr>
            </a:br>
            <a:br>
              <a:rPr lang="en-IN" sz="1800" dirty="0">
                <a:solidFill>
                  <a:schemeClr val="tx1"/>
                </a:solidFill>
              </a:rPr>
            </a:br>
            <a:br>
              <a:rPr lang="en-IN" sz="1600" dirty="0">
                <a:solidFill>
                  <a:schemeClr val="tx1"/>
                </a:solidFill>
              </a:rPr>
            </a:br>
            <a:br>
              <a:rPr lang="en-IN" sz="1600" dirty="0">
                <a:solidFill>
                  <a:schemeClr val="tx1"/>
                </a:solidFill>
              </a:rPr>
            </a:br>
            <a:br>
              <a:rPr lang="en-IN" sz="1600" dirty="0">
                <a:solidFill>
                  <a:schemeClr val="tx1"/>
                </a:solidFill>
              </a:rPr>
            </a:br>
            <a:br>
              <a:rPr lang="en-US" sz="1600" b="1" dirty="0">
                <a:solidFill>
                  <a:schemeClr val="tx1"/>
                </a:solidFill>
              </a:rPr>
            </a:br>
            <a:endParaRPr lang="en-IN" sz="1600" dirty="0"/>
          </a:p>
        </p:txBody>
      </p:sp>
    </p:spTree>
    <p:extLst>
      <p:ext uri="{BB962C8B-B14F-4D97-AF65-F5344CB8AC3E}">
        <p14:creationId xmlns:p14="http://schemas.microsoft.com/office/powerpoint/2010/main" val="2603950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D1EAC-0F77-BE9A-C0F8-0133531EDD84}"/>
              </a:ext>
            </a:extLst>
          </p:cNvPr>
          <p:cNvSpPr>
            <a:spLocks noGrp="1"/>
          </p:cNvSpPr>
          <p:nvPr>
            <p:ph type="title"/>
          </p:nvPr>
        </p:nvSpPr>
        <p:spPr>
          <a:xfrm>
            <a:off x="677334" y="609599"/>
            <a:ext cx="8596668" cy="5515897"/>
          </a:xfrm>
        </p:spPr>
        <p:txBody>
          <a:bodyPr>
            <a:normAutofit/>
          </a:bodyPr>
          <a:lstStyle/>
          <a:p>
            <a:r>
              <a:rPr lang="en-IN" sz="1600" dirty="0">
                <a:solidFill>
                  <a:schemeClr val="tx1"/>
                </a:solidFill>
              </a:rPr>
              <a:t>- Once the dev team has picked up the story the user story status will be updated to </a:t>
            </a:r>
            <a:r>
              <a:rPr lang="en-IN" sz="1600" dirty="0" err="1">
                <a:solidFill>
                  <a:schemeClr val="tx1"/>
                </a:solidFill>
              </a:rPr>
              <a:t>inprogress</a:t>
            </a:r>
            <a:r>
              <a:rPr lang="en-IN" sz="1600" dirty="0">
                <a:solidFill>
                  <a:schemeClr val="tx1"/>
                </a:solidFill>
              </a:rPr>
              <a:t> and once its finished it will be updated to closed state. All the details will be tracked in JIRA</a:t>
            </a:r>
            <a:br>
              <a:rPr lang="en-US" sz="1600" dirty="0">
                <a:solidFill>
                  <a:schemeClr val="tx1"/>
                </a:solidFill>
              </a:rPr>
            </a:br>
            <a:br>
              <a:rPr lang="en-US" sz="1600" dirty="0">
                <a:solidFill>
                  <a:schemeClr val="tx1"/>
                </a:solidFill>
              </a:rPr>
            </a:br>
            <a:r>
              <a:rPr lang="en-US" sz="1600" dirty="0">
                <a:solidFill>
                  <a:schemeClr val="tx1"/>
                </a:solidFill>
              </a:rPr>
              <a:t>- Once the sprint gets over sprint retrospective meeting will be conducted to discuss on what went well and what went wrong. The time period set </a:t>
            </a:r>
            <a:r>
              <a:rPr lang="en-US" sz="1600" dirty="0" err="1">
                <a:solidFill>
                  <a:schemeClr val="tx1"/>
                </a:solidFill>
              </a:rPr>
              <a:t>fo</a:t>
            </a:r>
            <a:r>
              <a:rPr lang="en-US" sz="1600" dirty="0">
                <a:solidFill>
                  <a:schemeClr val="tx1"/>
                </a:solidFill>
              </a:rPr>
              <a:t> the feature might extend if there are further changes in the requirement</a:t>
            </a:r>
            <a:br>
              <a:rPr lang="en-US" sz="1600" dirty="0"/>
            </a:br>
            <a:br>
              <a:rPr lang="en-US" sz="1600" dirty="0"/>
            </a:br>
            <a:r>
              <a:rPr lang="en-US" sz="1600" dirty="0"/>
              <a:t>- </a:t>
            </a:r>
            <a:r>
              <a:rPr lang="en-US" sz="1600" dirty="0">
                <a:solidFill>
                  <a:schemeClr val="tx1"/>
                </a:solidFill>
              </a:rPr>
              <a:t>Business analyst or product owner will prepare the product burn down chart to </a:t>
            </a:r>
            <a:r>
              <a:rPr lang="en-US" sz="1600" dirty="0" err="1">
                <a:solidFill>
                  <a:schemeClr val="tx1"/>
                </a:solidFill>
              </a:rPr>
              <a:t>to</a:t>
            </a:r>
            <a:r>
              <a:rPr lang="en-US" sz="1600" dirty="0">
                <a:solidFill>
                  <a:schemeClr val="tx1"/>
                </a:solidFill>
              </a:rPr>
              <a:t> track on the work done for the particular sprint</a:t>
            </a:r>
            <a:br>
              <a:rPr lang="en-US" sz="1600" dirty="0"/>
            </a:br>
            <a:br>
              <a:rPr lang="en-US" sz="1600" dirty="0"/>
            </a:br>
            <a:r>
              <a:rPr lang="en-US" sz="1600" dirty="0"/>
              <a:t> </a:t>
            </a:r>
            <a:endParaRPr lang="en-IN" sz="1600" dirty="0"/>
          </a:p>
        </p:txBody>
      </p:sp>
    </p:spTree>
    <p:extLst>
      <p:ext uri="{BB962C8B-B14F-4D97-AF65-F5344CB8AC3E}">
        <p14:creationId xmlns:p14="http://schemas.microsoft.com/office/powerpoint/2010/main" val="1539185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AC558-9384-7B67-DA36-66F824B0A7DE}"/>
              </a:ext>
            </a:extLst>
          </p:cNvPr>
          <p:cNvSpPr>
            <a:spLocks noGrp="1"/>
          </p:cNvSpPr>
          <p:nvPr>
            <p:ph type="title"/>
          </p:nvPr>
        </p:nvSpPr>
        <p:spPr>
          <a:xfrm>
            <a:off x="677334" y="609599"/>
            <a:ext cx="8596668" cy="5358581"/>
          </a:xfrm>
        </p:spPr>
        <p:txBody>
          <a:bodyPr>
            <a:normAutofit/>
          </a:bodyPr>
          <a:lstStyle/>
          <a:p>
            <a:r>
              <a:rPr lang="en-US" sz="1600" b="1" u="sng" dirty="0">
                <a:solidFill>
                  <a:schemeClr val="tx1"/>
                </a:solidFill>
              </a:rPr>
              <a:t>Resources :</a:t>
            </a:r>
            <a:br>
              <a:rPr lang="en-US" sz="1600" b="1" u="sng" dirty="0">
                <a:solidFill>
                  <a:schemeClr val="tx1"/>
                </a:solidFill>
              </a:rPr>
            </a:br>
            <a:br>
              <a:rPr lang="en-US" sz="1600" b="1" dirty="0">
                <a:solidFill>
                  <a:schemeClr val="tx1"/>
                </a:solidFill>
              </a:rPr>
            </a:br>
            <a:r>
              <a:rPr lang="en-US" sz="1600" b="1" dirty="0">
                <a:solidFill>
                  <a:schemeClr val="tx1"/>
                </a:solidFill>
              </a:rPr>
              <a:t>People</a:t>
            </a:r>
            <a:r>
              <a:rPr lang="en-US" sz="1600" dirty="0">
                <a:solidFill>
                  <a:schemeClr val="tx1"/>
                </a:solidFill>
              </a:rPr>
              <a:t> – The project team should hold a team size of 10 to 15 members. It should have an architect who can guide the developers when there is any major issues which the team faces. The team should have dedicated testers to test the feature once development is completed and a Business analyst who can bring the issues to stakeholders during the development cycle</a:t>
            </a:r>
            <a:br>
              <a:rPr lang="en-US" sz="1600" dirty="0">
                <a:solidFill>
                  <a:schemeClr val="tx1"/>
                </a:solidFill>
              </a:rPr>
            </a:br>
            <a:br>
              <a:rPr lang="en-US" sz="1600" dirty="0">
                <a:solidFill>
                  <a:schemeClr val="tx1"/>
                </a:solidFill>
              </a:rPr>
            </a:br>
            <a:r>
              <a:rPr lang="en-US" sz="1600" b="1" dirty="0">
                <a:solidFill>
                  <a:schemeClr val="tx1"/>
                </a:solidFill>
              </a:rPr>
              <a:t>Time</a:t>
            </a:r>
            <a:r>
              <a:rPr lang="en-US" sz="1600" dirty="0">
                <a:solidFill>
                  <a:schemeClr val="tx1"/>
                </a:solidFill>
              </a:rPr>
              <a:t> – The time take to complete the feature should be two weeks. This two weeks include both testing and development. However the time frame changes if there is any new changes bought in the feature at the last minute</a:t>
            </a:r>
            <a:br>
              <a:rPr lang="en-US" sz="1600" dirty="0">
                <a:solidFill>
                  <a:schemeClr val="tx1"/>
                </a:solidFill>
              </a:rPr>
            </a:br>
            <a:br>
              <a:rPr lang="en-US" sz="1600" dirty="0">
                <a:solidFill>
                  <a:schemeClr val="tx1"/>
                </a:solidFill>
              </a:rPr>
            </a:br>
            <a:br>
              <a:rPr lang="en-US" sz="1600" b="1" dirty="0">
                <a:solidFill>
                  <a:schemeClr val="tx1"/>
                </a:solidFill>
              </a:rPr>
            </a:br>
            <a:r>
              <a:rPr lang="en-US" sz="1600" b="1" dirty="0">
                <a:solidFill>
                  <a:schemeClr val="tx1"/>
                </a:solidFill>
              </a:rPr>
              <a:t>Budget</a:t>
            </a:r>
            <a:r>
              <a:rPr lang="en-US" sz="1600" dirty="0">
                <a:solidFill>
                  <a:schemeClr val="tx1"/>
                </a:solidFill>
              </a:rPr>
              <a:t> – The budget allocated for the feature will be 200000. It includes hardware software and internal trainings if required. </a:t>
            </a:r>
            <a:endParaRPr lang="en-IN" sz="1600" dirty="0">
              <a:solidFill>
                <a:schemeClr val="tx1"/>
              </a:solidFill>
            </a:endParaRPr>
          </a:p>
        </p:txBody>
      </p:sp>
    </p:spTree>
    <p:extLst>
      <p:ext uri="{BB962C8B-B14F-4D97-AF65-F5344CB8AC3E}">
        <p14:creationId xmlns:p14="http://schemas.microsoft.com/office/powerpoint/2010/main" val="2645458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B570F-FF31-969B-D39B-B2DBE0859529}"/>
              </a:ext>
            </a:extLst>
          </p:cNvPr>
          <p:cNvSpPr>
            <a:spLocks noGrp="1"/>
          </p:cNvSpPr>
          <p:nvPr>
            <p:ph type="title"/>
          </p:nvPr>
        </p:nvSpPr>
        <p:spPr>
          <a:xfrm>
            <a:off x="677334" y="609600"/>
            <a:ext cx="8348680" cy="5879690"/>
          </a:xfrm>
        </p:spPr>
        <p:txBody>
          <a:bodyPr>
            <a:normAutofit fontScale="90000"/>
          </a:bodyPr>
          <a:lstStyle/>
          <a:p>
            <a:r>
              <a:rPr lang="en-US" sz="1800" b="1" u="sng" dirty="0">
                <a:solidFill>
                  <a:schemeClr val="tx1"/>
                </a:solidFill>
              </a:rPr>
              <a:t>Risks and dependencies:</a:t>
            </a:r>
            <a:br>
              <a:rPr lang="en-US" sz="1800" b="1" dirty="0">
                <a:solidFill>
                  <a:schemeClr val="tx1"/>
                </a:solidFill>
              </a:rPr>
            </a:br>
            <a:br>
              <a:rPr lang="en-US" sz="1800" b="1" dirty="0">
                <a:solidFill>
                  <a:schemeClr val="tx1"/>
                </a:solidFill>
              </a:rPr>
            </a:br>
            <a:r>
              <a:rPr lang="en-US" sz="1800" b="1" dirty="0">
                <a:solidFill>
                  <a:schemeClr val="tx1"/>
                </a:solidFill>
              </a:rPr>
              <a:t>Malicious push notifications</a:t>
            </a:r>
            <a:r>
              <a:rPr lang="en-US" sz="1800" dirty="0">
                <a:solidFill>
                  <a:schemeClr val="tx1"/>
                </a:solidFill>
              </a:rPr>
              <a:t>: Attackers can exploit notification systems, especially in web browsers or augmented reality (AR) apps, to send phishing links, malware, or scam messages directly to a user's device.</a:t>
            </a:r>
            <a:br>
              <a:rPr lang="en-US" sz="1800" dirty="0"/>
            </a:br>
            <a:br>
              <a:rPr lang="en-US" sz="1800" b="1" dirty="0">
                <a:solidFill>
                  <a:schemeClr val="tx1"/>
                </a:solidFill>
              </a:rPr>
            </a:br>
            <a:r>
              <a:rPr lang="en-US" sz="1800" b="1" dirty="0">
                <a:solidFill>
                  <a:schemeClr val="tx1"/>
                </a:solidFill>
              </a:rPr>
              <a:t>Data refresh: </a:t>
            </a:r>
            <a:r>
              <a:rPr lang="en-US" sz="1800" dirty="0">
                <a:solidFill>
                  <a:schemeClr val="tx1"/>
                </a:solidFill>
              </a:rPr>
              <a:t>It should be made sure that the scheduler should run every 10 mins and the latest notification should be displayed in the alert notification panel. The older ones should be deleted if and only if the notifications are not marked as favorites.</a:t>
            </a:r>
            <a:br>
              <a:rPr lang="en-US" sz="1800" dirty="0">
                <a:solidFill>
                  <a:schemeClr val="tx1"/>
                </a:solidFill>
              </a:rPr>
            </a:br>
            <a:br>
              <a:rPr lang="en-US" sz="1800" b="1" dirty="0">
                <a:solidFill>
                  <a:schemeClr val="tx1"/>
                </a:solidFill>
              </a:rPr>
            </a:br>
            <a:r>
              <a:rPr lang="en-US" sz="1800" b="1" dirty="0">
                <a:solidFill>
                  <a:schemeClr val="tx1"/>
                </a:solidFill>
              </a:rPr>
              <a:t>Monitoring agents</a:t>
            </a:r>
            <a:r>
              <a:rPr lang="en-US" sz="1800" dirty="0">
                <a:solidFill>
                  <a:schemeClr val="tx1"/>
                </a:solidFill>
              </a:rPr>
              <a:t>: The agents installed on servers or applications are a foundational dependency. They must be correctly configured and operational to collect the necessary metrics and log data that triggers the alerts</a:t>
            </a:r>
            <a:br>
              <a:rPr lang="en-US" sz="1800" b="1" dirty="0">
                <a:solidFill>
                  <a:schemeClr val="tx1"/>
                </a:solidFill>
              </a:rPr>
            </a:br>
            <a:br>
              <a:rPr lang="en-US" sz="1800" b="1" dirty="0">
                <a:solidFill>
                  <a:schemeClr val="tx1"/>
                </a:solidFill>
              </a:rPr>
            </a:br>
            <a:r>
              <a:rPr lang="en-US" sz="1800" b="1" dirty="0">
                <a:solidFill>
                  <a:schemeClr val="tx1"/>
                </a:solidFill>
              </a:rPr>
              <a:t>Notification Visibility: </a:t>
            </a:r>
            <a:r>
              <a:rPr lang="en-US" sz="1800" dirty="0">
                <a:solidFill>
                  <a:schemeClr val="tx1"/>
                </a:solidFill>
              </a:rPr>
              <a:t>Alerts should be visible only to Admin roles and none of the other user should see the icon displayed</a:t>
            </a:r>
            <a:br>
              <a:rPr lang="en-US" sz="1800" dirty="0">
                <a:solidFill>
                  <a:schemeClr val="tx1"/>
                </a:solidFill>
              </a:rPr>
            </a:br>
            <a:br>
              <a:rPr lang="en-US" sz="1800" b="1" dirty="0">
                <a:solidFill>
                  <a:schemeClr val="tx1"/>
                </a:solidFill>
              </a:rPr>
            </a:br>
            <a:r>
              <a:rPr lang="en-US" sz="1800" b="1" dirty="0">
                <a:solidFill>
                  <a:schemeClr val="tx1"/>
                </a:solidFill>
              </a:rPr>
              <a:t>Satellite device: </a:t>
            </a:r>
            <a:r>
              <a:rPr lang="en-US" sz="1800" dirty="0">
                <a:solidFill>
                  <a:schemeClr val="tx1"/>
                </a:solidFill>
              </a:rPr>
              <a:t>The presence of satellite device is mandatory because if the device failed to exist alert notification wont be shown for satellite synchronization and updates cant be installed and uninstalled</a:t>
            </a:r>
            <a:br>
              <a:rPr lang="en-US" sz="1800" dirty="0">
                <a:solidFill>
                  <a:schemeClr val="tx1"/>
                </a:solidFill>
              </a:rPr>
            </a:br>
            <a:br>
              <a:rPr lang="en-US" sz="1800" dirty="0">
                <a:solidFill>
                  <a:schemeClr val="tx1"/>
                </a:solidFill>
              </a:rPr>
            </a:br>
            <a:br>
              <a:rPr lang="en-US" sz="1800" b="1" dirty="0">
                <a:solidFill>
                  <a:schemeClr val="tx1"/>
                </a:solidFill>
              </a:rPr>
            </a:br>
            <a:br>
              <a:rPr lang="en-US" sz="1800" b="1" dirty="0">
                <a:solidFill>
                  <a:schemeClr val="tx1"/>
                </a:solidFill>
              </a:rPr>
            </a:br>
            <a:br>
              <a:rPr lang="en-US" dirty="0"/>
            </a:br>
            <a:br>
              <a:rPr lang="en-US" dirty="0"/>
            </a:br>
            <a:br>
              <a:rPr lang="en-IN" dirty="0"/>
            </a:br>
            <a:endParaRPr lang="en-IN" dirty="0"/>
          </a:p>
        </p:txBody>
      </p:sp>
    </p:spTree>
    <p:extLst>
      <p:ext uri="{BB962C8B-B14F-4D97-AF65-F5344CB8AC3E}">
        <p14:creationId xmlns:p14="http://schemas.microsoft.com/office/powerpoint/2010/main" val="274704032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1082</TotalTime>
  <Words>1027</Words>
  <Application>Microsoft Office PowerPoint</Application>
  <PresentationFormat>Widescreen</PresentationFormat>
  <Paragraphs>48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Trebuchet MS</vt:lpstr>
      <vt:lpstr>Wingdings</vt:lpstr>
      <vt:lpstr>Wingdings 3</vt:lpstr>
      <vt:lpstr>Facet</vt:lpstr>
      <vt:lpstr>PowerPoint Presentation</vt:lpstr>
      <vt:lpstr>PowerPoint Presentation</vt:lpstr>
      <vt:lpstr>PowerPoint Presentation</vt:lpstr>
      <vt:lpstr>Methods and Approaches  - Agile methodology is a flexible, iterative approach to project management that prioritizes customer satisfaction, adaptability to change, and collaboration over rigid planning  - Here we have applied elicitation techniques like interview and Workshop to gather the requirements from the stakeholder.  - Once the requirements are gathered product backlogs will be created which includes list of all enhancements and features. Based on the  priority of the stakeholders features will be picked up from the product backlogs and user story for the respective feature  - In the sprint planning meeting Complexity point and Business value points are added to the user story of the sprint  - All the user story are prioritized by MOSCOW method based on the complexity points added. Post which the sprint starts and the delivery of the feature will be planned in every two weeks.  - Sprint meeting which is the daily SOS will conducted every morning within the team to get the update on the feature completion       </vt:lpstr>
      <vt:lpstr>- Once the dev team has picked up the story the user story status will be updated to inprogress and once its finished it will be updated to closed state. All the details will be tracked in JIRA  - Once the sprint gets over sprint retrospective meeting will be conducted to discuss on what went well and what went wrong. The time period set fo the feature might extend if there are further changes in the requirement  - Business analyst or product owner will prepare the product burn down chart to to track on the work done for the particular sprint   </vt:lpstr>
      <vt:lpstr>Resources :  People – The project team should hold a team size of 10 to 15 members. It should have an architect who can guide the developers when there is any major issues which the team faces. The team should have dedicated testers to test the feature once development is completed and a Business analyst who can bring the issues to stakeholders during the development cycle  Time – The time take to complete the feature should be two weeks. This two weeks include both testing and development. However the time frame changes if there is any new changes bought in the feature at the last minute   Budget – The budget allocated for the feature will be 200000. It includes hardware software and internal trainings if required. </vt:lpstr>
      <vt:lpstr>Risks and dependencies:  Malicious push notifications: Attackers can exploit notification systems, especially in web browsers or augmented reality (AR) apps, to send phishing links, malware, or scam messages directly to a user's device.  Data refresh: It should be made sure that the scheduler should run every 10 mins and the latest notification should be displayed in the alert notification panel. The older ones should be deleted if and only if the notifications are not marked as favorites.  Monitoring agents: The agents installed on servers or applications are a foundational dependency. They must be correctly configured and operational to collect the necessary metrics and log data that triggers the alerts  Notification Visibility: Alerts should be visible only to Admin roles and none of the other user should see the icon displayed  Satellite device: The presence of satellite device is mandatory because if the device failed to exist alert notification wont be shown for satellite synchronization and updates cant be installed and uninstalled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rohith menon</dc:creator>
  <cp:lastModifiedBy>rohith menon</cp:lastModifiedBy>
  <cp:revision>16</cp:revision>
  <dcterms:created xsi:type="dcterms:W3CDTF">2025-09-30T09:22:35Z</dcterms:created>
  <dcterms:modified xsi:type="dcterms:W3CDTF">2025-10-13T04:50:54Z</dcterms:modified>
</cp:coreProperties>
</file>