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napToObjects="1">
      <p:cViewPr>
        <p:scale>
          <a:sx n="83" d="100"/>
          <a:sy n="83" d="100"/>
        </p:scale>
        <p:origin x="824" y="-7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chemeClr val="tx2"/>
                </a:solidFill>
              </a:rPr>
              <a:t>                Presented by - Suthari Srikanth </a:t>
            </a:r>
          </a:p>
          <a:p>
            <a:pPr marL="0" indent="0">
              <a:buNone/>
            </a:pPr>
            <a:r>
              <a:rPr lang="en-US" dirty="0">
                <a:solidFill>
                  <a:schemeClr val="tx2"/>
                </a:solidFill>
              </a:rPr>
              <a:t>                       Date  - 21-07-2025 </a:t>
            </a:r>
          </a:p>
          <a:p>
            <a:pPr marL="0" indent="0">
              <a:buNone/>
            </a:pPr>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p:txBody>
      </p:sp>
      <p:sp>
        <p:nvSpPr>
          <p:cNvPr id="5" name="Title 4">
            <a:extLst>
              <a:ext uri="{FF2B5EF4-FFF2-40B4-BE49-F238E27FC236}">
                <a16:creationId xmlns:a16="http://schemas.microsoft.com/office/drawing/2014/main" id="{3B3BFD15-3C2D-C7C9-70FC-B330D6F5214E}"/>
              </a:ext>
            </a:extLst>
          </p:cNvPr>
          <p:cNvSpPr>
            <a:spLocks noGrp="1"/>
          </p:cNvSpPr>
          <p:nvPr>
            <p:ph type="title"/>
          </p:nvPr>
        </p:nvSpPr>
        <p:spPr/>
        <p:txBody>
          <a:bodyPr/>
          <a:lstStyle/>
          <a:p>
            <a:r>
              <a:rPr lang="en-US" dirty="0">
                <a:solidFill>
                  <a:schemeClr val="accent2"/>
                </a:solidFill>
              </a:rPr>
              <a:t>Retail management system</a:t>
            </a:r>
            <a:endParaRPr lang="en-IN" dirty="0">
              <a:solidFill>
                <a:schemeClr val="accent2"/>
              </a:solidFill>
            </a:endParaRPr>
          </a:p>
        </p:txBody>
      </p:sp>
      <p:pic>
        <p:nvPicPr>
          <p:cNvPr id="8" name="Picture 7">
            <a:extLst>
              <a:ext uri="{FF2B5EF4-FFF2-40B4-BE49-F238E27FC236}">
                <a16:creationId xmlns:a16="http://schemas.microsoft.com/office/drawing/2014/main" id="{18A851D5-3859-2136-0A59-EB92889C388C}"/>
              </a:ext>
            </a:extLst>
          </p:cNvPr>
          <p:cNvPicPr>
            <a:picLocks noChangeAspect="1"/>
          </p:cNvPicPr>
          <p:nvPr/>
        </p:nvPicPr>
        <p:blipFill>
          <a:blip r:embed="rId2"/>
          <a:stretch>
            <a:fillRect/>
          </a:stretch>
        </p:blipFill>
        <p:spPr>
          <a:xfrm>
            <a:off x="223284" y="3083442"/>
            <a:ext cx="8793126" cy="34999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SUCCSESS CRETERIA</a:t>
            </a:r>
            <a:endParaRPr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a:solidFill>
                  <a:schemeClr val="accent5">
                    <a:lumMod val="75000"/>
                  </a:schemeClr>
                </a:solidFill>
              </a:rPr>
              <a:t>Improved Operational Efficiency:</a:t>
            </a:r>
            <a:r>
              <a:rPr lang="en-US" dirty="0">
                <a:solidFill>
                  <a:schemeClr val="accent5">
                    <a:lumMod val="75000"/>
                  </a:schemeClr>
                </a:solidFill>
              </a:rPr>
              <a:t> Streamlined processes with reduced manual errors and faster transactions</a:t>
            </a:r>
          </a:p>
          <a:p>
            <a:r>
              <a:rPr lang="en-US" b="1" dirty="0">
                <a:solidFill>
                  <a:schemeClr val="accent5">
                    <a:lumMod val="75000"/>
                  </a:schemeClr>
                </a:solidFill>
              </a:rPr>
              <a:t>Accurate Inventory Management:</a:t>
            </a:r>
            <a:r>
              <a:rPr lang="en-US" dirty="0">
                <a:solidFill>
                  <a:schemeClr val="accent5">
                    <a:lumMod val="75000"/>
                  </a:schemeClr>
                </a:solidFill>
              </a:rPr>
              <a:t> Real-time tracking with minimal stockouts or overstock situations.</a:t>
            </a:r>
          </a:p>
          <a:p>
            <a:r>
              <a:rPr lang="en-IN" dirty="0">
                <a:solidFill>
                  <a:schemeClr val="accent5">
                    <a:lumMod val="75000"/>
                  </a:schemeClr>
                </a:solidFill>
              </a:rPr>
              <a:t>Enhanced Customer Experience, Data-Driven Decision Making, System Reliability &amp; Scalability:</a:t>
            </a:r>
            <a:endParaRPr dirty="0">
              <a:solidFill>
                <a:schemeClr val="accent5">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Conclusion</a:t>
            </a:r>
            <a:endParaRPr dirty="0">
              <a:solidFill>
                <a:schemeClr val="accent2">
                  <a:lumMod val="75000"/>
                </a:schemeClr>
              </a:solidFill>
            </a:endParaRPr>
          </a:p>
        </p:txBody>
      </p:sp>
      <p:sp>
        <p:nvSpPr>
          <p:cNvPr id="3" name="Content Placeholder 2"/>
          <p:cNvSpPr>
            <a:spLocks noGrp="1"/>
          </p:cNvSpPr>
          <p:nvPr>
            <p:ph idx="1"/>
          </p:nvPr>
        </p:nvSpPr>
        <p:spPr/>
        <p:txBody>
          <a:bodyPr/>
          <a:lstStyle/>
          <a:p>
            <a:r>
              <a:rPr lang="en-US" dirty="0">
                <a:solidFill>
                  <a:srgbClr val="00B050"/>
                </a:solidFill>
              </a:rPr>
              <a:t>RMS is essential for modern retail success</a:t>
            </a:r>
          </a:p>
          <a:p>
            <a:r>
              <a:rPr lang="en-US" dirty="0">
                <a:solidFill>
                  <a:srgbClr val="00B050"/>
                </a:solidFill>
              </a:rPr>
              <a:t>Helps improve efficiency, customer satisfaction, and profits</a:t>
            </a:r>
          </a:p>
          <a:p>
            <a:r>
              <a:rPr lang="en-US" dirty="0">
                <a:solidFill>
                  <a:srgbClr val="00B050"/>
                </a:solidFill>
              </a:rPr>
              <a:t>A must-have for scalable and data-driven retail</a:t>
            </a:r>
          </a:p>
          <a:p>
            <a:pPr marL="0" indent="0">
              <a:buNone/>
            </a:pPr>
            <a:endParaRPr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Conclusion</a:t>
            </a:r>
            <a:endParaRPr dirty="0">
              <a:solidFill>
                <a:srgbClr val="00B0F0"/>
              </a:solidFill>
            </a:endParaRPr>
          </a:p>
        </p:txBody>
      </p:sp>
      <p:sp>
        <p:nvSpPr>
          <p:cNvPr id="3" name="Content Placeholder 2"/>
          <p:cNvSpPr>
            <a:spLocks noGrp="1"/>
          </p:cNvSpPr>
          <p:nvPr>
            <p:ph idx="1"/>
          </p:nvPr>
        </p:nvSpPr>
        <p:spPr>
          <a:xfrm>
            <a:off x="457200" y="1600201"/>
            <a:ext cx="8229600" cy="4896292"/>
          </a:xfrm>
        </p:spPr>
        <p:txBody>
          <a:bodyPr>
            <a:normAutofit/>
          </a:bodyPr>
          <a:lstStyle/>
          <a:p>
            <a:r>
              <a:rPr lang="en-US" dirty="0">
                <a:solidFill>
                  <a:srgbClr val="00B050"/>
                </a:solidFill>
              </a:rPr>
              <a:t>RMS is essential for modern retail success</a:t>
            </a:r>
          </a:p>
          <a:p>
            <a:r>
              <a:rPr lang="en-US" dirty="0">
                <a:solidFill>
                  <a:srgbClr val="00B050"/>
                </a:solidFill>
              </a:rPr>
              <a:t>Helps improve efficiency, customer satisfaction, and profits</a:t>
            </a:r>
          </a:p>
          <a:p>
            <a:r>
              <a:rPr lang="en-US" dirty="0">
                <a:solidFill>
                  <a:srgbClr val="00B050"/>
                </a:solidFill>
              </a:rPr>
              <a:t>A must-have for scalable and data-driven retail</a:t>
            </a:r>
          </a:p>
          <a:p>
            <a:endParaRPr lang="en-US" dirty="0">
              <a:solidFill>
                <a:srgbClr val="00B050"/>
              </a:solidFill>
            </a:endParaRPr>
          </a:p>
          <a:p>
            <a:pPr marL="0" indent="0">
              <a:buNone/>
            </a:pPr>
            <a:r>
              <a:rPr lang="en-US" dirty="0">
                <a:solidFill>
                  <a:srgbClr val="00B050"/>
                </a:solidFill>
              </a:rPr>
              <a:t>                                                  </a:t>
            </a:r>
          </a:p>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highlight>
                  <a:srgbClr val="FF0000"/>
                </a:highlight>
              </a:rPr>
              <a:t>Introduction</a:t>
            </a:r>
            <a:r>
              <a:rPr lang="en-US" dirty="0">
                <a:highlight>
                  <a:srgbClr val="FF0000"/>
                </a:highlight>
              </a:rPr>
              <a:t> </a:t>
            </a:r>
            <a:endParaRPr dirty="0">
              <a:highlight>
                <a:srgbClr val="FF0000"/>
              </a:highlight>
            </a:endParaRPr>
          </a:p>
        </p:txBody>
      </p:sp>
      <p:sp>
        <p:nvSpPr>
          <p:cNvPr id="3" name="Content Placeholder 2"/>
          <p:cNvSpPr>
            <a:spLocks noGrp="1"/>
          </p:cNvSpPr>
          <p:nvPr>
            <p:ph idx="1"/>
          </p:nvPr>
        </p:nvSpPr>
        <p:spPr/>
        <p:txBody>
          <a:bodyPr>
            <a:normAutofit/>
          </a:bodyPr>
          <a:lstStyle/>
          <a:p>
            <a:r>
              <a:rPr lang="en-US" dirty="0">
                <a:solidFill>
                  <a:srgbClr val="00B050"/>
                </a:solidFill>
              </a:rPr>
              <a:t>A Retail Management System (RMS) is software used to run retail store operations efficiently.</a:t>
            </a:r>
          </a:p>
          <a:p>
            <a:r>
              <a:rPr lang="en-US" dirty="0">
                <a:solidFill>
                  <a:srgbClr val="00B050"/>
                </a:solidFill>
              </a:rPr>
              <a:t>Used in supermarkets, fashion outlets, online stores, etc.</a:t>
            </a:r>
          </a:p>
          <a:p>
            <a:r>
              <a:rPr lang="en-US" dirty="0">
                <a:solidFill>
                  <a:srgbClr val="00B050"/>
                </a:solidFill>
              </a:rPr>
              <a:t>Key Goal: Streamline POS, inventory, CRM, and sales.</a:t>
            </a:r>
          </a:p>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2">
                    <a:lumMod val="75000"/>
                  </a:schemeClr>
                </a:solidFill>
              </a:rPr>
              <a:t>Objectives of RMS</a:t>
            </a:r>
            <a:endParaRPr dirty="0">
              <a:solidFill>
                <a:schemeClr val="accent2">
                  <a:lumMod val="75000"/>
                </a:schemeClr>
              </a:solidFill>
            </a:endParaRPr>
          </a:p>
        </p:txBody>
      </p:sp>
      <p:sp>
        <p:nvSpPr>
          <p:cNvPr id="3" name="Content Placeholder 2"/>
          <p:cNvSpPr>
            <a:spLocks noGrp="1"/>
          </p:cNvSpPr>
          <p:nvPr>
            <p:ph idx="1"/>
          </p:nvPr>
        </p:nvSpPr>
        <p:spPr/>
        <p:txBody>
          <a:bodyPr/>
          <a:lstStyle/>
          <a:p>
            <a:r>
              <a:rPr lang="en-US" dirty="0">
                <a:solidFill>
                  <a:schemeClr val="accent5">
                    <a:lumMod val="50000"/>
                  </a:schemeClr>
                </a:solidFill>
              </a:rPr>
              <a:t>Automate sales and billing process</a:t>
            </a:r>
          </a:p>
          <a:p>
            <a:r>
              <a:rPr lang="en-US" dirty="0">
                <a:solidFill>
                  <a:schemeClr val="accent5">
                    <a:lumMod val="50000"/>
                  </a:schemeClr>
                </a:solidFill>
              </a:rPr>
              <a:t>Track inventory in real-time</a:t>
            </a:r>
          </a:p>
          <a:p>
            <a:r>
              <a:rPr lang="en-US" dirty="0">
                <a:solidFill>
                  <a:schemeClr val="accent5">
                    <a:lumMod val="50000"/>
                  </a:schemeClr>
                </a:solidFill>
              </a:rPr>
              <a:t>Manage suppliers and vendors</a:t>
            </a:r>
          </a:p>
          <a:p>
            <a:r>
              <a:rPr lang="en-US" dirty="0">
                <a:solidFill>
                  <a:schemeClr val="accent5">
                    <a:lumMod val="50000"/>
                  </a:schemeClr>
                </a:solidFill>
              </a:rPr>
              <a:t>Handle customer data and loyalty programs</a:t>
            </a:r>
          </a:p>
          <a:p>
            <a:r>
              <a:rPr lang="en-US" dirty="0">
                <a:solidFill>
                  <a:schemeClr val="accent5">
                    <a:lumMod val="50000"/>
                  </a:schemeClr>
                </a:solidFill>
              </a:rPr>
              <a:t>Improve store performance and profitability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Opportunities/ Benefits</a:t>
            </a:r>
            <a:endParaRPr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en-US" dirty="0"/>
              <a:t>RMS enables data-driven decision-making, opening opportunities for targeted marketing and personalized customer experiences. </a:t>
            </a:r>
          </a:p>
          <a:p>
            <a:br>
              <a:rPr lang="en-US" dirty="0"/>
            </a:br>
            <a:r>
              <a:rPr lang="en-US" dirty="0"/>
              <a:t>It supports business scalability by efficiently managing multi-store operations from a centralized system.</a:t>
            </a:r>
          </a:p>
          <a:p>
            <a:br>
              <a:rPr lang="en-US" dirty="0"/>
            </a:br>
            <a:r>
              <a:rPr lang="en-US" dirty="0"/>
              <a:t>Retailers can identify trends and optimize stock, increasing sales and reducing operational costs.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Situation of RMS</a:t>
            </a:r>
            <a:endParaRPr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A busy supermarket chain was struggling with inventory mismatches, delayed billing, and manual sales tracking</a:t>
            </a:r>
          </a:p>
          <a:p>
            <a:br>
              <a:rPr lang="en-US" dirty="0"/>
            </a:br>
            <a:r>
              <a:rPr lang="en-US" dirty="0"/>
              <a:t>They implemented an RMS to automate POS operations and real-time inventory updates across all branches.</a:t>
            </a:r>
          </a:p>
          <a:p>
            <a:br>
              <a:rPr lang="en-US" dirty="0"/>
            </a:br>
            <a:r>
              <a:rPr lang="en-US" dirty="0"/>
              <a:t>Cashiers began processing checkouts faster with integrated barcode scanners and digital receipts.</a:t>
            </a:r>
            <a:br>
              <a:rPr lang="en-US" dirty="0"/>
            </a:br>
            <a:r>
              <a:rPr lang="en-US" dirty="0"/>
              <a:t>Managers accessed live sales reports and adjusted stock levels using centralized dashboards.</a:t>
            </a:r>
          </a:p>
          <a:p>
            <a:br>
              <a:rPr lang="en-US" dirty="0"/>
            </a:br>
            <a:r>
              <a:rPr lang="en-US" dirty="0"/>
              <a:t>Customer satisfaction improved, and the business saw a 20% increase in operational efficiency.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Purpose statement</a:t>
            </a:r>
            <a:r>
              <a:rPr lang="en-US" dirty="0"/>
              <a:t> </a:t>
            </a:r>
            <a:endParaRPr dirty="0"/>
          </a:p>
        </p:txBody>
      </p:sp>
      <p:sp>
        <p:nvSpPr>
          <p:cNvPr id="3" name="Content Placeholder 2"/>
          <p:cNvSpPr>
            <a:spLocks noGrp="1"/>
          </p:cNvSpPr>
          <p:nvPr>
            <p:ph idx="1"/>
          </p:nvPr>
        </p:nvSpPr>
        <p:spPr/>
        <p:txBody>
          <a:bodyPr>
            <a:normAutofit fontScale="92500"/>
          </a:bodyPr>
          <a:lstStyle/>
          <a:p>
            <a:r>
              <a:rPr lang="en-US" dirty="0">
                <a:solidFill>
                  <a:srgbClr val="FF0000"/>
                </a:solidFill>
              </a:rPr>
              <a:t>The purpose of a Retail Management System is to streamline and automate all retail operations,</a:t>
            </a:r>
          </a:p>
          <a:p>
            <a:r>
              <a:rPr lang="en-US" dirty="0">
                <a:solidFill>
                  <a:srgbClr val="FF0000"/>
                </a:solidFill>
              </a:rPr>
              <a:t> from sales and inventory to customer management.</a:t>
            </a:r>
            <a:br>
              <a:rPr lang="en-US" dirty="0">
                <a:solidFill>
                  <a:srgbClr val="FF0000"/>
                </a:solidFill>
              </a:rPr>
            </a:br>
            <a:r>
              <a:rPr lang="en-US" dirty="0">
                <a:solidFill>
                  <a:srgbClr val="FF0000"/>
                </a:solidFill>
              </a:rPr>
              <a:t>It aims to improve efficiency, reduce human errors, and enhance the overall shopping experience.</a:t>
            </a:r>
            <a:br>
              <a:rPr lang="en-US" dirty="0">
                <a:solidFill>
                  <a:srgbClr val="FF0000"/>
                </a:solidFill>
              </a:rPr>
            </a:br>
            <a:r>
              <a:rPr lang="en-US" dirty="0">
                <a:solidFill>
                  <a:srgbClr val="FF0000"/>
                </a:solidFill>
              </a:rPr>
              <a:t>By centralizing retail processes, RMS supports better decision-making and business growth.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accent2">
                    <a:lumMod val="50000"/>
                  </a:schemeClr>
                </a:solidFill>
              </a:rPr>
              <a:t>RMS </a:t>
            </a:r>
            <a:r>
              <a:rPr lang="en-US" dirty="0">
                <a:solidFill>
                  <a:schemeClr val="accent2">
                    <a:lumMod val="50000"/>
                  </a:schemeClr>
                </a:solidFill>
              </a:rPr>
              <a:t>RISKS</a:t>
            </a:r>
            <a:endParaRPr dirty="0">
              <a:solidFill>
                <a:schemeClr val="accent2">
                  <a:lumMod val="50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a:solidFill>
                  <a:schemeClr val="accent3"/>
                </a:solidFill>
              </a:rPr>
              <a:t>RMS may face </a:t>
            </a:r>
            <a:r>
              <a:rPr lang="en-US" b="1" dirty="0">
                <a:solidFill>
                  <a:schemeClr val="accent3"/>
                </a:solidFill>
              </a:rPr>
              <a:t>data security risks</a:t>
            </a:r>
            <a:r>
              <a:rPr lang="en-US" dirty="0">
                <a:solidFill>
                  <a:schemeClr val="accent3"/>
                </a:solidFill>
              </a:rPr>
              <a:t>, such as unauthorized access to sensitive customer and sales information.</a:t>
            </a:r>
          </a:p>
          <a:p>
            <a:br>
              <a:rPr lang="en-US" dirty="0">
                <a:solidFill>
                  <a:schemeClr val="accent3"/>
                </a:solidFill>
              </a:rPr>
            </a:br>
            <a:r>
              <a:rPr lang="en-US" b="1" dirty="0">
                <a:solidFill>
                  <a:schemeClr val="accent3"/>
                </a:solidFill>
              </a:rPr>
              <a:t>System downtime</a:t>
            </a:r>
            <a:r>
              <a:rPr lang="en-US" dirty="0">
                <a:solidFill>
                  <a:schemeClr val="accent3"/>
                </a:solidFill>
              </a:rPr>
              <a:t> can disrupt operations, leading to revenue loss during peak hours.</a:t>
            </a:r>
          </a:p>
          <a:p>
            <a:br>
              <a:rPr lang="en-US" dirty="0">
                <a:solidFill>
                  <a:schemeClr val="accent3"/>
                </a:solidFill>
              </a:rPr>
            </a:br>
            <a:r>
              <a:rPr lang="en-US" b="1" dirty="0">
                <a:solidFill>
                  <a:schemeClr val="accent3"/>
                </a:solidFill>
              </a:rPr>
              <a:t>Integration issues</a:t>
            </a:r>
            <a:r>
              <a:rPr lang="en-US" dirty="0">
                <a:solidFill>
                  <a:schemeClr val="accent3"/>
                </a:solidFill>
              </a:rPr>
              <a:t> with third-party tools (e.g., payment gateways, e-commerce platforms) can cause data inconsistencies.</a:t>
            </a:r>
          </a:p>
          <a:p>
            <a:br>
              <a:rPr lang="en-US" dirty="0">
                <a:solidFill>
                  <a:schemeClr val="accent3"/>
                </a:solidFill>
              </a:rPr>
            </a:br>
            <a:r>
              <a:rPr lang="en-US" dirty="0">
                <a:solidFill>
                  <a:schemeClr val="accent3"/>
                </a:solidFill>
              </a:rPr>
              <a:t>Inadequate staff training may result in </a:t>
            </a:r>
            <a:r>
              <a:rPr lang="en-US" b="1" dirty="0">
                <a:solidFill>
                  <a:schemeClr val="accent3"/>
                </a:solidFill>
              </a:rPr>
              <a:t>operational errors</a:t>
            </a:r>
            <a:r>
              <a:rPr lang="en-US" dirty="0">
                <a:solidFill>
                  <a:schemeClr val="accent3"/>
                </a:solidFill>
              </a:rPr>
              <a:t> and underutilization of the system’s features.</a:t>
            </a:r>
            <a:endParaRPr dirty="0">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Methods and Approaches</a:t>
            </a:r>
            <a:r>
              <a:rPr lang="en-US" dirty="0"/>
              <a:t>’</a:t>
            </a:r>
            <a:endParaRPr dirty="0"/>
          </a:p>
        </p:txBody>
      </p:sp>
      <p:sp>
        <p:nvSpPr>
          <p:cNvPr id="5" name="Content Placeholder 4">
            <a:extLst>
              <a:ext uri="{FF2B5EF4-FFF2-40B4-BE49-F238E27FC236}">
                <a16:creationId xmlns:a16="http://schemas.microsoft.com/office/drawing/2014/main" id="{D4AC1009-43A1-1FA8-3C12-F731EDA0BF66}"/>
              </a:ext>
            </a:extLst>
          </p:cNvPr>
          <p:cNvSpPr>
            <a:spLocks noGrp="1"/>
          </p:cNvSpPr>
          <p:nvPr>
            <p:ph idx="1"/>
          </p:nvPr>
        </p:nvSpPr>
        <p:spPr>
          <a:xfrm>
            <a:off x="659219" y="1244009"/>
            <a:ext cx="8229600" cy="5339353"/>
          </a:xfrm>
        </p:spPr>
        <p:txBody>
          <a:bodyPr>
            <a:normAutofit fontScale="47500" lnSpcReduction="20000"/>
          </a:bodyPr>
          <a:lstStyle/>
          <a:p>
            <a:pPr marL="0" indent="0">
              <a:buNone/>
            </a:pPr>
            <a:r>
              <a:rPr lang="en-US" b="1" i="1" dirty="0"/>
              <a:t>Agile methodology</a:t>
            </a:r>
            <a:r>
              <a:rPr lang="en-US" i="1" dirty="0"/>
              <a:t> is used to develop this application, agile is iterative development which has the frequent collaboration with stakeholders and allowing for flexibility and responsiveness to changing requirements.</a:t>
            </a:r>
          </a:p>
          <a:p>
            <a:pPr marL="0" indent="0">
              <a:buNone/>
            </a:pPr>
            <a:r>
              <a:rPr lang="en-US" b="1" i="1" dirty="0"/>
              <a:t>Scrum team </a:t>
            </a:r>
            <a:r>
              <a:rPr lang="en-US" i="1" dirty="0"/>
              <a:t>has aligned work for this project which has 9 to 10 members which also includes scrum developers scrum master and product owner </a:t>
            </a:r>
          </a:p>
          <a:p>
            <a:pPr marL="0" indent="0">
              <a:buNone/>
            </a:pPr>
            <a:r>
              <a:rPr lang="en-IN" b="1" i="1" dirty="0"/>
              <a:t>Requirement gathering </a:t>
            </a:r>
            <a:r>
              <a:rPr lang="en-IN" i="1" dirty="0"/>
              <a:t>where the elicitation techniques have been applied like brainstorming, use case specifications JAD sessions and needed elicitation techniques to gather the requirements </a:t>
            </a:r>
          </a:p>
          <a:p>
            <a:pPr marL="0" indent="0">
              <a:buNone/>
            </a:pPr>
            <a:r>
              <a:rPr lang="en-IN" i="1" dirty="0"/>
              <a:t>- Product backlog has been created in the form of user story is </a:t>
            </a:r>
            <a:r>
              <a:rPr lang="en-IN" b="1" i="1" dirty="0"/>
              <a:t>nothing but the requirements which we have collected from the stakeholders. </a:t>
            </a:r>
            <a:r>
              <a:rPr lang="en-IN" i="1" dirty="0"/>
              <a:t>which has the  old requirements of the stakeholders. This will be done through user story workshop which will be allocated in the product vision board.</a:t>
            </a:r>
          </a:p>
          <a:p>
            <a:pPr marL="0" indent="0">
              <a:buNone/>
            </a:pPr>
            <a:r>
              <a:rPr lang="en-IN" i="1" dirty="0"/>
              <a:t> - in the user story workshop the </a:t>
            </a:r>
            <a:r>
              <a:rPr lang="en-IN" b="1" i="1" dirty="0"/>
              <a:t>BV business value points CP complete value points acceptance criteria will be created</a:t>
            </a:r>
            <a:r>
              <a:rPr lang="en-IN" i="1" dirty="0"/>
              <a:t>. BV will be valued by the development scrum currencies to them and rate them accordingly. CP will be given pokers card technique. </a:t>
            </a:r>
          </a:p>
          <a:p>
            <a:pPr>
              <a:buFontTx/>
              <a:buChar char="-"/>
            </a:pPr>
            <a:r>
              <a:rPr lang="en-IN" i="1" dirty="0"/>
              <a:t>All the user stories are prioritized by the </a:t>
            </a:r>
            <a:r>
              <a:rPr lang="en-IN" b="1" i="1" dirty="0"/>
              <a:t>MOSCOW and MVP </a:t>
            </a:r>
            <a:r>
              <a:rPr lang="en-IN" i="1" dirty="0"/>
              <a:t>techniques to and also calculating the BV and CP points </a:t>
            </a:r>
          </a:p>
          <a:p>
            <a:pPr marL="0" indent="0">
              <a:buNone/>
            </a:pPr>
            <a:r>
              <a:rPr lang="en-IN" b="1" i="1" dirty="0"/>
              <a:t>-</a:t>
            </a:r>
            <a:r>
              <a:rPr lang="en-IN" i="1" dirty="0"/>
              <a:t>then sprints starts there will be delivery of software in two weeks </a:t>
            </a:r>
          </a:p>
          <a:p>
            <a:pPr marL="0" indent="0">
              <a:buNone/>
            </a:pPr>
            <a:r>
              <a:rPr lang="en-IN" b="1" i="1" dirty="0"/>
              <a:t>Sprint meetings- </a:t>
            </a:r>
            <a:r>
              <a:rPr lang="en-IN" i="1" dirty="0"/>
              <a:t>will be like daily scrum meeting, sprint planning meeting and sprint review meeting, sprint retrospective meeting conducted by BA to understand the requirements the any update during meeting they will update the requirement as per chang requirements,</a:t>
            </a:r>
          </a:p>
          <a:p>
            <a:pPr marL="0" indent="0">
              <a:buNone/>
            </a:pPr>
            <a:r>
              <a:rPr lang="en-IN" b="1" i="1" dirty="0"/>
              <a:t>Tools uses- </a:t>
            </a:r>
            <a:r>
              <a:rPr lang="en-IN" i="1" dirty="0"/>
              <a:t>TOOLS LIKE JIRA is mainly used to run the sprints and create the product burn down chart and generate the documents using </a:t>
            </a:r>
            <a:r>
              <a:rPr lang="en-IN" b="1" i="1" dirty="0"/>
              <a:t>power BI and Tableau </a:t>
            </a:r>
          </a:p>
          <a:p>
            <a:pPr marL="0" indent="0">
              <a:buNone/>
            </a:pPr>
            <a:r>
              <a:rPr lang="en-IN" b="1" i="1" dirty="0"/>
              <a:t>- Product burn down chart </a:t>
            </a:r>
            <a:r>
              <a:rPr lang="en-IN" i="1" dirty="0"/>
              <a:t>will be prepared by product owner in order to update on work done process this chart is very useful for requirements it showing like work done status. These are the methods and approaches am used for this project.</a:t>
            </a:r>
            <a:endParaRPr lang="en-IN"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50000"/>
                  </a:schemeClr>
                </a:solidFill>
              </a:rPr>
              <a:t>Resources Used for Retail Management System</a:t>
            </a:r>
            <a:endParaRPr dirty="0">
              <a:solidFill>
                <a:schemeClr val="accent2">
                  <a:lumMod val="50000"/>
                </a:schemeClr>
              </a:solidFill>
            </a:endParaRPr>
          </a:p>
        </p:txBody>
      </p:sp>
      <p:sp>
        <p:nvSpPr>
          <p:cNvPr id="3" name="Content Placeholder 2"/>
          <p:cNvSpPr>
            <a:spLocks noGrp="1"/>
          </p:cNvSpPr>
          <p:nvPr>
            <p:ph idx="1"/>
          </p:nvPr>
        </p:nvSpPr>
        <p:spPr/>
        <p:txBody>
          <a:bodyPr/>
          <a:lstStyle/>
          <a:p>
            <a:r>
              <a:rPr lang="en-US" b="1" dirty="0">
                <a:solidFill>
                  <a:schemeClr val="tx2">
                    <a:lumMod val="60000"/>
                    <a:lumOff val="40000"/>
                  </a:schemeClr>
                </a:solidFill>
              </a:rPr>
              <a:t>Hardware Resources:</a:t>
            </a:r>
            <a:r>
              <a:rPr lang="en-US" dirty="0">
                <a:solidFill>
                  <a:schemeClr val="tx2">
                    <a:lumMod val="60000"/>
                    <a:lumOff val="40000"/>
                  </a:schemeClr>
                </a:solidFill>
              </a:rPr>
              <a:t> POS terminals, barcode scanners, receipt printers, and servers for system operation</a:t>
            </a:r>
          </a:p>
          <a:p>
            <a:r>
              <a:rPr lang="en-US" b="1" dirty="0">
                <a:solidFill>
                  <a:schemeClr val="tx2">
                    <a:lumMod val="60000"/>
                    <a:lumOff val="40000"/>
                  </a:schemeClr>
                </a:solidFill>
              </a:rPr>
              <a:t>Software Resources:</a:t>
            </a:r>
            <a:r>
              <a:rPr lang="en-US" dirty="0">
                <a:solidFill>
                  <a:schemeClr val="tx2">
                    <a:lumMod val="60000"/>
                    <a:lumOff val="40000"/>
                  </a:schemeClr>
                </a:solidFill>
              </a:rPr>
              <a:t> Retail management software, inventory systems, CRM tools, and analytics platforms.</a:t>
            </a:r>
          </a:p>
          <a:p>
            <a:r>
              <a:rPr lang="en-IN" dirty="0">
                <a:solidFill>
                  <a:schemeClr val="tx2">
                    <a:lumMod val="60000"/>
                    <a:lumOff val="40000"/>
                  </a:schemeClr>
                </a:solidFill>
              </a:rPr>
              <a:t>Human Resources, </a:t>
            </a:r>
            <a:r>
              <a:rPr lang="en-IN" b="1" dirty="0">
                <a:solidFill>
                  <a:schemeClr val="tx2">
                    <a:lumMod val="60000"/>
                    <a:lumOff val="40000"/>
                  </a:schemeClr>
                </a:solidFill>
              </a:rPr>
              <a:t>Network Infrastructure:</a:t>
            </a:r>
            <a:r>
              <a:rPr lang="en-IN" dirty="0">
                <a:solidFill>
                  <a:schemeClr val="tx2">
                    <a:lumMod val="60000"/>
                    <a:lumOff val="40000"/>
                  </a:schemeClr>
                </a:solidFill>
              </a:rPr>
              <a:t> Reliable internet connection, routers</a:t>
            </a:r>
            <a:endParaRPr lang="en-US" dirty="0">
              <a:solidFill>
                <a:schemeClr val="tx2">
                  <a:lumMod val="60000"/>
                  <a:lumOff val="40000"/>
                </a:schemeClr>
              </a:solidFill>
            </a:endParaRPr>
          </a:p>
          <a:p>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4497</TotalTime>
  <Words>817</Words>
  <Application>Microsoft Office PowerPoint</Application>
  <PresentationFormat>On-screen Show (4:3)</PresentationFormat>
  <Paragraphs>61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Retail management system</vt:lpstr>
      <vt:lpstr>Introduction </vt:lpstr>
      <vt:lpstr>Objectives of RMS</vt:lpstr>
      <vt:lpstr>Opportunities/ Benefits</vt:lpstr>
      <vt:lpstr>Situation of RMS</vt:lpstr>
      <vt:lpstr>Purpose statement </vt:lpstr>
      <vt:lpstr>RMS RISKS</vt:lpstr>
      <vt:lpstr>Methods and Approaches’</vt:lpstr>
      <vt:lpstr>Resources Used for Retail Management System</vt:lpstr>
      <vt:lpstr>SUCCSESS CRETERIA</vt:lpstr>
      <vt:lpstr>Conclusion</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suthari srikanth</cp:lastModifiedBy>
  <cp:revision>4</cp:revision>
  <dcterms:created xsi:type="dcterms:W3CDTF">2013-01-27T09:14:16Z</dcterms:created>
  <dcterms:modified xsi:type="dcterms:W3CDTF">2025-08-26T07:16:19Z</dcterms:modified>
  <cp:category/>
</cp:coreProperties>
</file>