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Roboto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Roboto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oboto-bold.fntdata"/><Relationship Id="rId6" Type="http://schemas.openxmlformats.org/officeDocument/2006/relationships/slide" Target="slides/slide1.xml"/><Relationship Id="rId18" Type="http://schemas.openxmlformats.org/officeDocument/2006/relationships/font" Target="fonts/Roboto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67833f0c1b_0_8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67833f0c1b_0_8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67833f0c1b_0_8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67833f0c1b_0_8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67833f0c1b_0_8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67833f0c1b_0_8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67833f0c1b_0_6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67833f0c1b_0_6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67833f0c1b_0_6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67833f0c1b_0_6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67833f0c1b_0_7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67833f0c1b_0_7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67833f0c1b_0_7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67833f0c1b_0_7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67833f0c1b_0_7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67833f0c1b_0_7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67833f0c1b_0_7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67833f0c1b_0_7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67833f0c1b_0_7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67833f0c1b_0_7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67833f0c1b_0_7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67833f0c1b_0_7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7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0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0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COEPD </a:t>
            </a:r>
            <a:endParaRPr/>
          </a:p>
        </p:txBody>
      </p:sp>
      <p:sp>
        <p:nvSpPr>
          <p:cNvPr id="68" name="Google Shape;68;p13"/>
          <p:cNvSpPr txBox="1"/>
          <p:nvPr>
            <p:ph idx="1" type="subTitle"/>
          </p:nvPr>
        </p:nvSpPr>
        <p:spPr>
          <a:xfrm>
            <a:off x="390525" y="2789117"/>
            <a:ext cx="8323200" cy="105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Times New Roman"/>
                <a:ea typeface="Times New Roman"/>
                <a:cs typeface="Times New Roman"/>
                <a:sym typeface="Times New Roman"/>
              </a:rPr>
              <a:t>Live Project – Waterfall Deliverables -Part ⅓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Times New Roman"/>
                <a:ea typeface="Times New Roman"/>
                <a:cs typeface="Times New Roman"/>
                <a:sym typeface="Times New Roman"/>
              </a:rPr>
              <a:t>Presented By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latin typeface="Times New Roman"/>
                <a:ea typeface="Times New Roman"/>
                <a:cs typeface="Times New Roman"/>
                <a:sym typeface="Times New Roman"/>
              </a:rPr>
              <a:t>DEBADRITA DAS</a:t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Times New Roman"/>
                <a:ea typeface="Times New Roman"/>
                <a:cs typeface="Times New Roman"/>
                <a:sym typeface="Times New Roman"/>
              </a:rPr>
              <a:t>Key Deliverables (Contd. )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22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Testing (40 % complete)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7340" lvl="0" marL="457200" rtl="0" algn="just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Test Strategy &amp; Detailed Test Plan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734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100+ System Test Cases authored in JIRA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734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Mock sanctions lists &amp; test datasets prepared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734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Test environment deployed and smoke-tested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Other : </a:t>
            </a:r>
            <a:endParaRPr b="1"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7340" lvl="0" marL="457200" rtl="0" algn="just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 Curriculum Outline drafted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182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12500"/>
              <a:buFont typeface="Times New Roman"/>
              <a:buChar char="●"/>
            </a:pPr>
            <a:r>
              <a:rPr lang="en-GB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Cut-over &amp; Rollback Plan </a:t>
            </a:r>
            <a:br>
              <a:rPr b="1"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1"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3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Times New Roman"/>
                <a:ea typeface="Times New Roman"/>
                <a:cs typeface="Times New Roman"/>
                <a:sym typeface="Times New Roman"/>
              </a:rPr>
              <a:t>Next Steps &amp; Asks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8" name="Google Shape;128;p23"/>
          <p:cNvSpPr txBox="1"/>
          <p:nvPr>
            <p:ph idx="1" type="body"/>
          </p:nvPr>
        </p:nvSpPr>
        <p:spPr>
          <a:xfrm>
            <a:off x="471900" y="16904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b="1"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Next Steps (Next 4–6 Weeks)</a:t>
            </a:r>
            <a:endParaRPr b="1"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Finish UAT test case execution and capture results</a:t>
            </a:r>
            <a:endParaRPr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Finalize training content and deliver 2 analyst workshops</a:t>
            </a:r>
            <a:endParaRPr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●"/>
            </a:pPr>
            <a:r>
              <a:rPr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Conduct Go‑No‑Go readiness assessment by end of next month</a:t>
            </a:r>
            <a:endParaRPr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●"/>
            </a:pPr>
            <a:r>
              <a:rPr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Plan deployment window with IT Ops and Risk Steering Committee</a:t>
            </a:r>
            <a:endParaRPr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	Asks – Decisions Needed</a:t>
            </a:r>
            <a:endParaRPr b="1"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Approval of Go‑Live deployment date and rollout plan</a:t>
            </a:r>
            <a:endParaRPr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Decision on post‑go‑live alert handling staffing model (central vs local)</a:t>
            </a:r>
            <a:endParaRPr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Agreement on long‑term watchlist data subscription provider</a:t>
            </a:r>
            <a:endParaRPr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	Asks – Support Required</a:t>
            </a:r>
            <a:endParaRPr b="1"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Continued SME availability for UAT support and sign‑offs</a:t>
            </a:r>
            <a:endParaRPr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 Ops to prioritize data pipeline monitoring setup</a:t>
            </a:r>
            <a:endParaRPr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Executive comms support for change‑management readiness across branches</a:t>
            </a:r>
            <a:br>
              <a:rPr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br>
              <a:rPr lang="en-GB" sz="3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5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br>
              <a:rPr b="1" lang="en-GB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2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24"/>
          <p:cNvSpPr/>
          <p:nvPr/>
        </p:nvSpPr>
        <p:spPr>
          <a:xfrm>
            <a:off x="476250" y="2040612"/>
            <a:ext cx="8674916" cy="990968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chemeClr val="dk1"/>
                </a:solidFill>
                <a:latin typeface="Times New Roman"/>
              </a:rPr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Times New Roman"/>
                <a:ea typeface="Times New Roman"/>
                <a:cs typeface="Times New Roman"/>
                <a:sym typeface="Times New Roman"/>
              </a:rPr>
              <a:t>PROJECT INITIATION : PROBLEM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-GB"/>
              <a:t>Financial regulations vary by jurisdictions and subjected to frequent updates and changes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-GB"/>
              <a:t>High false-positive rate (~85 %) from rules-based screening generates costly backlogs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-GB"/>
              <a:t>Data complexity and volume are the major problem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-GB"/>
              <a:t>Fragmented data hampers end-to-end customer-risk view  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PROJECT : GOAL</a:t>
            </a:r>
            <a:endParaRPr/>
          </a:p>
        </p:txBody>
      </p:sp>
      <p:sp>
        <p:nvSpPr>
          <p:cNvPr id="80" name="Google Shape;80;p15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-GB"/>
              <a:t>Rolling out NICE ACTIMIZE by integrating the Software into Organization’s existing </a:t>
            </a:r>
            <a:r>
              <a:rPr lang="en-GB"/>
              <a:t>infrastructure</a:t>
            </a:r>
            <a:r>
              <a:rPr lang="en-GB"/>
              <a:t>  and workflows and configuring it to meet specific needs.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-GB"/>
              <a:t>Use multilayered analytics &amp; ML threshold optimisation to cut false positives by ≈80 %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-GB"/>
              <a:t>Consolidate customer, transaction &amp; sanctions data for real-time, context-rich screening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VALUE </a:t>
            </a:r>
            <a:endParaRPr/>
          </a:p>
        </p:txBody>
      </p:sp>
      <p:sp>
        <p:nvSpPr>
          <p:cNvPr id="86" name="Google Shape;86;p16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❖"/>
            </a:pPr>
            <a:r>
              <a:rPr b="1"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Regulatory confidence</a:t>
            </a:r>
            <a:r>
              <a:rPr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Faster, more accurate detection with audit-ready, transparent reporting.</a:t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❖"/>
            </a:pPr>
            <a:r>
              <a:rPr b="1"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Operational efficiency</a:t>
            </a:r>
            <a:r>
              <a:rPr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Frees up ~30 analyst hours per week for higher-value investigations.</a:t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❖"/>
            </a:pPr>
            <a:r>
              <a:rPr b="1"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Enhanced detection</a:t>
            </a:r>
            <a:r>
              <a:rPr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Identifies up to 4× more true positives, significantly reducing missed suspicious activities.</a:t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❖"/>
            </a:pPr>
            <a:r>
              <a:rPr b="1"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Cost avoidance</a:t>
            </a:r>
            <a:r>
              <a:rPr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Reduces manual review effort and mitigates the risk of regulatory penalties.</a:t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❖"/>
            </a:pPr>
            <a:r>
              <a:rPr b="1"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Customer experience</a:t>
            </a:r>
            <a:r>
              <a:rPr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Speeds up KYC and onboarding, minimizing unnecessary account holds.</a:t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❖"/>
            </a:pPr>
            <a:r>
              <a:rPr b="1"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Consistency</a:t>
            </a:r>
            <a:r>
              <a:rPr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Ensures uniform alert investigation processes across teams, branches, and geographies.</a:t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❖"/>
            </a:pPr>
            <a:r>
              <a:rPr b="1"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Integration</a:t>
            </a:r>
            <a:r>
              <a:rPr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Seamlessly connects with KYC, fraud detection, and case management systems.</a:t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Times New Roman"/>
                <a:ea typeface="Times New Roman"/>
                <a:cs typeface="Times New Roman"/>
                <a:sym typeface="Times New Roman"/>
              </a:rPr>
              <a:t>Scope &amp; Stakeholders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17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304165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b="1"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</a:t>
            </a:r>
            <a:r>
              <a:rPr b="1"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SCOPE : </a:t>
            </a:r>
            <a:endParaRPr b="1"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164" lvl="0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Deployment of NICE Actimize SAM-10 for customer &amp; transaction screening</a:t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164" lvl="0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Configuration of sanctions/watchlist data feeds (OFAC, EU, UN, local)</a:t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164" lvl="0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Analyst &amp; investigator training a</a:t>
            </a:r>
            <a:r>
              <a:rPr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nd SOP update</a:t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165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b="1"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 - SCOPE :</a:t>
            </a:r>
            <a:endParaRPr b="1"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164" lvl="2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■"/>
            </a:pPr>
            <a:r>
              <a:rPr lang="en-GB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Historical transaction back-screening beyond 5 years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164" lvl="2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■"/>
            </a:pPr>
            <a:r>
              <a:rPr lang="en-GB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Implementation of non-AML Actimize modules (fraud, trade surveillance)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165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b="1"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KEY - STAKEHOLDERS : </a:t>
            </a:r>
            <a:endParaRPr b="1"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164" lvl="2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■"/>
            </a:pPr>
            <a:r>
              <a:rPr lang="en-GB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Executive Sponsor – Chief Compliance Officer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164" lvl="2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■"/>
            </a:pPr>
            <a:r>
              <a:rPr lang="en-GB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Business Owner – AML Operations Lead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164" lvl="2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■"/>
            </a:pPr>
            <a:r>
              <a:rPr lang="en-GB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Project Manager – PMO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164" lvl="2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■"/>
            </a:pPr>
            <a:r>
              <a:rPr lang="en-GB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Business Analyst 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164" lvl="2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■"/>
            </a:pPr>
            <a:r>
              <a:rPr lang="en-GB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 Integration Lead &amp; QA/Test Lead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164" lvl="2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■"/>
            </a:pPr>
            <a:r>
              <a:rPr lang="en-GB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NICE Actimize Professional Services (vendor)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Times New Roman"/>
                <a:ea typeface="Times New Roman"/>
                <a:cs typeface="Times New Roman"/>
                <a:sym typeface="Times New Roman"/>
              </a:rPr>
              <a:t>Methodology :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8" name="Google Shape;98;p18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-305837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b="1" lang="en-GB" sz="486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Waterfall Overview :</a:t>
            </a:r>
            <a:endParaRPr b="1" sz="4865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5837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○"/>
            </a:pPr>
            <a:r>
              <a:rPr lang="en-GB" sz="486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Linear and sequential project methodology with clearly defined phases:</a:t>
            </a:r>
            <a:endParaRPr sz="4865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5837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○"/>
            </a:pPr>
            <a:r>
              <a:rPr lang="en-GB" sz="486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Requirements → Design → Development → Testing → Deployment → Maintenance</a:t>
            </a:r>
            <a:endParaRPr sz="4865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5837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○"/>
            </a:pPr>
            <a:r>
              <a:rPr lang="en-GB" sz="486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Each phase is completed before the next begins – ideal for fixed-scope, compliance-driven projects</a:t>
            </a:r>
            <a:endParaRPr sz="4865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4865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5837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b="1" lang="en-GB" sz="486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Why Waterfall for This Project :                                    </a:t>
            </a:r>
            <a:endParaRPr b="1" sz="4865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5837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○"/>
            </a:pPr>
            <a:r>
              <a:rPr lang="en-GB" sz="486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Regulatory requirements demand upfront clarity, documentation, and sign-offs</a:t>
            </a:r>
            <a:endParaRPr sz="4865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5837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○"/>
            </a:pPr>
            <a:r>
              <a:rPr lang="en-GB" sz="486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Scope and compliance deliverables are well-defined with limited room for iteration</a:t>
            </a:r>
            <a:endParaRPr sz="4865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5837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○"/>
            </a:pPr>
            <a:r>
              <a:rPr lang="en-GB" sz="486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Third-party vendors (e.g., NICE Actimize) follow structured implementation protocols</a:t>
            </a:r>
            <a:endParaRPr sz="4865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5837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○"/>
            </a:pPr>
            <a:r>
              <a:rPr lang="en-GB" sz="486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 integrations (e.g., core banking, sanctions lists) require formal test and deployment plans</a:t>
            </a:r>
            <a:endParaRPr sz="4865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5837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○"/>
            </a:pPr>
            <a:r>
              <a:rPr lang="en-GB" sz="486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Stakeholders expect milestone-based tracking and phased acceptance sign-off</a:t>
            </a:r>
            <a:r>
              <a:rPr lang="en-GB" sz="486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br>
              <a:rPr lang="en-GB" sz="486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1" sz="4865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Times New Roman"/>
                <a:ea typeface="Times New Roman"/>
                <a:cs typeface="Times New Roman"/>
                <a:sym typeface="Times New Roman"/>
              </a:rPr>
              <a:t>RESOURCES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Google Shape;104;p19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AutoNum type="arabicPeriod"/>
            </a:pPr>
            <a:r>
              <a:rPr b="1"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PEOPLE</a:t>
            </a:r>
            <a:r>
              <a:rPr lang="en-GB" sz="1400">
                <a:latin typeface="Times New Roman"/>
                <a:ea typeface="Times New Roman"/>
                <a:cs typeface="Times New Roman"/>
                <a:sym typeface="Times New Roman"/>
              </a:rPr>
              <a:t> : </a:t>
            </a:r>
            <a:r>
              <a:rPr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Project Manager, skilled developers with the updates with recent technologies for the compliance and risk management platforms, Skilled UI/UX designers, Compliance / AML SMEs, QA / Test Engineers , IT Infrastructure &amp; DBA , Training &amp; Change-Mgmt Lead, and obviously Business Analyst.</a:t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AutoNum type="arabicPeriod"/>
            </a:pPr>
            <a:r>
              <a:rPr b="1"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 :  </a:t>
            </a:r>
            <a:r>
              <a:rPr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This application will be developed under waterfall methodology in the shortest time </a:t>
            </a:r>
            <a:r>
              <a:rPr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of approx 28 weeks (≈ 7 months)</a:t>
            </a:r>
            <a:endParaRPr b="1"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AutoNum type="arabicPeriod"/>
            </a:pPr>
            <a:r>
              <a:rPr b="1"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BUDGET : </a:t>
            </a:r>
            <a:r>
              <a:rPr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This application relies on the most vulnerable project because it deals with combating ANTI-MONEY Laundering and Terrorist Financing, so the software and hardware ranges high, also the amount of work which we input, Total Budget – approximately 870</a:t>
            </a:r>
            <a:r>
              <a:rPr lang="en-GB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k.</a:t>
            </a:r>
            <a:endParaRPr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Times New Roman"/>
                <a:ea typeface="Times New Roman"/>
                <a:cs typeface="Times New Roman"/>
                <a:sym typeface="Times New Roman"/>
              </a:rPr>
              <a:t>Risks &amp; Mitigations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" name="Google Shape;110;p20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b="1" lang="en-GB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 integration delays could impact timeline</a:t>
            </a:r>
            <a:endParaRPr b="1"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109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14957"/>
              <a:buFont typeface="Times New Roman"/>
              <a:buChar char="○"/>
            </a:pPr>
            <a:r>
              <a:rPr i="1"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Mitigation:</a:t>
            </a:r>
            <a:r>
              <a:rPr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Early data profiling, phased interface tests, weekly escalation of blockers</a:t>
            </a:r>
            <a:endParaRPr sz="2005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755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○"/>
            </a:pPr>
            <a:r>
              <a:rPr i="1"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Owner:</a:t>
            </a:r>
            <a:r>
              <a:rPr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Integration Lead</a:t>
            </a:r>
            <a:endParaRPr sz="2005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755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○"/>
            </a:pPr>
            <a:r>
              <a:rPr i="1"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Status:</a:t>
            </a:r>
            <a:r>
              <a:rPr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Amber</a:t>
            </a:r>
            <a:endParaRPr sz="2005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755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b="1"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Requirement misinterpretation may create compliance gaps</a:t>
            </a:r>
            <a:endParaRPr b="1" sz="2005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755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○"/>
            </a:pPr>
            <a:r>
              <a:rPr i="1"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Mitigation:</a:t>
            </a:r>
            <a:r>
              <a:rPr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Involve Compliance SMEs for validation; design walkthroughs with regulators</a:t>
            </a:r>
            <a:endParaRPr sz="2005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755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○"/>
            </a:pPr>
            <a:r>
              <a:rPr i="1"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Owner:</a:t>
            </a:r>
            <a:r>
              <a:rPr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Compliance SME Lead</a:t>
            </a:r>
            <a:endParaRPr sz="2005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755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○"/>
            </a:pPr>
            <a:r>
              <a:rPr i="1"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Status:</a:t>
            </a:r>
            <a:r>
              <a:rPr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Green</a:t>
            </a:r>
            <a:r>
              <a:rPr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Requirements signed off, periodic reviews scheduled</a:t>
            </a:r>
            <a:endParaRPr sz="2005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755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b="1"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High false positives remain above target post go-live</a:t>
            </a:r>
            <a:endParaRPr b="1" sz="2005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755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○"/>
            </a:pPr>
            <a:r>
              <a:rPr i="1"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Mitigation:</a:t>
            </a:r>
            <a:r>
              <a:rPr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Iterative threshold tuning, ML optimisation, champion/challenger approach</a:t>
            </a:r>
            <a:endParaRPr sz="2005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755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○"/>
            </a:pPr>
            <a:r>
              <a:rPr i="1"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Owner:</a:t>
            </a:r>
            <a:r>
              <a:rPr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AML Operations Lead</a:t>
            </a:r>
            <a:endParaRPr sz="2005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755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○"/>
            </a:pPr>
            <a:r>
              <a:rPr i="1"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Status:</a:t>
            </a:r>
            <a:r>
              <a:rPr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GB" sz="200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Amber</a:t>
            </a:r>
            <a:endParaRPr sz="2005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Times New Roman"/>
                <a:ea typeface="Times New Roman"/>
                <a:cs typeface="Times New Roman"/>
                <a:sym typeface="Times New Roman"/>
              </a:rPr>
              <a:t>Key Deliverables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6" name="Google Shape;116;p2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Requirements (100 % complete)</a:t>
            </a:r>
            <a:endParaRPr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Business Requirements Document (BRD) signed off</a:t>
            </a:r>
            <a:endParaRPr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Functional Specification (FRD , SRS)</a:t>
            </a:r>
            <a:endParaRPr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Regulatory Traceability Matrix</a:t>
            </a:r>
            <a:endParaRPr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2.	Design (100 % complete)</a:t>
            </a:r>
            <a:endParaRPr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Solution Architecture Diagram &amp; Interface Specs</a:t>
            </a:r>
            <a:endParaRPr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Alert Workflow &amp; Escalation Design</a:t>
            </a:r>
            <a:endParaRPr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UI Mock-ups for Analyst Workbench</a:t>
            </a:r>
            <a:endParaRPr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Build / Configuration (70 % complete)</a:t>
            </a:r>
            <a:endParaRPr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Sanctions &amp; PEP watchlist feeds integrated</a:t>
            </a:r>
            <a:endParaRPr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lang="en-GB" sz="5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Initial risk threshold parameters set</a:t>
            </a:r>
            <a:endParaRPr sz="5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br>
              <a:rPr b="1" lang="en-GB" sz="43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1" sz="43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43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br>
              <a:rPr b="1" lang="en-GB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1A237E"/>
      </a:accent5>
      <a:accent6>
        <a:srgbClr val="F4B400"/>
      </a:accent6>
      <a:hlink>
        <a:srgbClr val="1A237E"/>
      </a:hlink>
      <a:folHlink>
        <a:srgbClr val="1A2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