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65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24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412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29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52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176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01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97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675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031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9096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26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C6D8B-63BE-AE34-D53E-35A308CE2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850" y="1352249"/>
            <a:ext cx="10782300" cy="2719009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New Learning Management System for the Institute Library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(Agile Methodology) </a:t>
            </a:r>
            <a:endParaRPr lang="en-IN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8547A-4437-130E-F9CA-89BF22F97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4543" y="5457484"/>
            <a:ext cx="3755571" cy="556305"/>
          </a:xfrm>
        </p:spPr>
        <p:txBody>
          <a:bodyPr/>
          <a:lstStyle/>
          <a:p>
            <a:r>
              <a:rPr lang="en-IN" dirty="0"/>
              <a:t>-  Prathmesh Anerao </a:t>
            </a:r>
          </a:p>
        </p:txBody>
      </p:sp>
    </p:spTree>
    <p:extLst>
      <p:ext uri="{BB962C8B-B14F-4D97-AF65-F5344CB8AC3E}">
        <p14:creationId xmlns:p14="http://schemas.microsoft.com/office/powerpoint/2010/main" val="197992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A126-03E5-7E4C-54BF-E69B729B5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83" y="229170"/>
            <a:ext cx="10772775" cy="1373389"/>
          </a:xfrm>
        </p:spPr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053589-77B2-4944-4457-B7EA7E760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581936"/>
              </p:ext>
            </p:extLst>
          </p:nvPr>
        </p:nvGraphicFramePr>
        <p:xfrm>
          <a:off x="838200" y="1909010"/>
          <a:ext cx="10254342" cy="4164648"/>
        </p:xfrm>
        <a:graphic>
          <a:graphicData uri="http://schemas.openxmlformats.org/drawingml/2006/table">
            <a:tbl>
              <a:tblPr firstRow="1" firstCol="1" bandRow="1"/>
              <a:tblGrid>
                <a:gridCol w="3418114">
                  <a:extLst>
                    <a:ext uri="{9D8B030D-6E8A-4147-A177-3AD203B41FA5}">
                      <a16:colId xmlns:a16="http://schemas.microsoft.com/office/drawing/2014/main" val="3975359616"/>
                    </a:ext>
                  </a:extLst>
                </a:gridCol>
                <a:gridCol w="3418114">
                  <a:extLst>
                    <a:ext uri="{9D8B030D-6E8A-4147-A177-3AD203B41FA5}">
                      <a16:colId xmlns:a16="http://schemas.microsoft.com/office/drawing/2014/main" val="25436987"/>
                    </a:ext>
                  </a:extLst>
                </a:gridCol>
                <a:gridCol w="3418114">
                  <a:extLst>
                    <a:ext uri="{9D8B030D-6E8A-4147-A177-3AD203B41FA5}">
                      <a16:colId xmlns:a16="http://schemas.microsoft.com/office/drawing/2014/main" val="2641129453"/>
                    </a:ext>
                  </a:extLst>
                </a:gridCol>
              </a:tblGrid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Phase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Start Date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End Date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122637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Form Agile Team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01-Oct-2024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15-Oct-2024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745546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Define Product Backlog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16-Oct-2024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31-Oct-2024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772479"/>
                  </a:ext>
                </a:extLst>
              </a:tr>
              <a:tr h="458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1: Develop Prototype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01-Nov-2024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30-Nov-2024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820172"/>
                  </a:ext>
                </a:extLst>
              </a:tr>
              <a:tr h="47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2: User Feedback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01-Dec-2024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15-Dec-2024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367143"/>
                  </a:ext>
                </a:extLst>
              </a:tr>
              <a:tr h="5041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3: Further Development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16-Dec-2024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31-Dec-2024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05956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Incremental Rollout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01-Jan-2025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28-Feb-2025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479572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Training and Support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01-Mar-2025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15-Mar-2025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684901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 Live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16-Mar-2025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31-Mar-2025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797336"/>
                  </a:ext>
                </a:extLst>
              </a:tr>
              <a:tr h="690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Post-Implementation Review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01-Apr-2025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30-Apr-2025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385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07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6594-CDCF-4266-5C03-614B49E7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IN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62ACD-C534-2A59-FC41-DFF615D3A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Summary: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Implementing a new LMS will replace inefficient manual processes, enhance resource accessibility, and improve user experience through an agile approach.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Next Steps: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Obtain approval to proceed with detailed planning and </a:t>
            </a:r>
            <a:r>
              <a:rPr lang="en-IN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kickoff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agile phases</a:t>
            </a:r>
            <a:r>
              <a:rPr lang="en-IN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847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B7E2-989A-ED4C-E9B3-316423EC4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04995-ACDB-C17C-16BC-39654233A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System: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 processes for managing library resources and user interactions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Inefficient and immense operations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digital accessibility and slow response times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risk of errors and data loss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in managing and tracking library resources and user activities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45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B19A-5A76-16F3-B95D-E3F68B49F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23E60-A622-BC3A-9073-465516FA8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a modern Learning Management System (LMS) to replace the manual processes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Streamline library operations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 accessibility to digital resources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user experience with a user-friendly platform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scalable and secure management of library resources and interactions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9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0572-C16E-AE18-0DAD-87188069E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DD134-F05E-400C-EDF0-C752778D2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Iterative Solution Selection: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Refine and select an LMS through iterative development and evaluation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Prototyping and Feedback: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Develop and test prototypes, integrating user feedback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Incremental Implementation: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Deploy the LMS in stages, adding value with each iteration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Continuous Improvement: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Optimize the LMS based on feedback and performance metrics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 Evaluation: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Confirm the system meets all project goals and user requirements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07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78FA5-A8D0-C48E-55B5-A676483F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A2700-0F41-00B5-1BC9-CC51D8AE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Improved Accessibility: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Transition from manual to digital with enhanced access to library resources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Enhanced Performance: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Reduced system downtime and faster response times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Positive User Experience: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Increased satisfaction among library users and reduced support issues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Effective Training: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Comprehensive training for users and technical staff to ensure a smooth transition</a:t>
            </a:r>
          </a:p>
          <a:p>
            <a:r>
              <a:rPr lang="en-IN" sz="24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Operational Efficiency:</a:t>
            </a:r>
            <a:r>
              <a:rPr lang="en-IN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Streamlined processes and reduced manual workload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80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9E66B-1F87-0863-9C9A-5080F662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6" y="172961"/>
            <a:ext cx="10772775" cy="1658198"/>
          </a:xfrm>
        </p:spPr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(Agile Methodology)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C8852-F3D4-3496-8F43-BBF562E43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858120" cy="4432663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Form Agile Team: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Assemble a cross-functional team including product owner, scrum master, developers, and library stakeholders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Define Product Backlog: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Create and prioritize backlog items with library-specific requirements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Sprint Planning: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Plan iterative sprints with clear goals and deliverables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Develop and Test: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Develop LMS features in sprints, incorporating feedback and performing testing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Feedback: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Gather and integrate feedback at the end of each sprint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Incremental Rollout: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Deploy features in stages, ensuring each stage adds value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Review and Adapt: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Conduct regular reviews and make necessary adjustments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 Live and Post-Implementation: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Launch the LMS and provide ongoing support and optimization</a:t>
            </a:r>
          </a:p>
        </p:txBody>
      </p:sp>
    </p:spTree>
    <p:extLst>
      <p:ext uri="{BB962C8B-B14F-4D97-AF65-F5344CB8AC3E}">
        <p14:creationId xmlns:p14="http://schemas.microsoft.com/office/powerpoint/2010/main" val="257952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6E2C-C4D0-078D-1168-00C030BC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631B-1322-9B59-A1A2-25CA52985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People:</a:t>
            </a:r>
            <a:endParaRPr lang="en-IN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Agile Team: Product Owner, Scrum Master, Developers, Library Staff, and Stakeholders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Technical Support: ITS staff for system implementation and maintenance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Complete implementation within 9 months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Budget: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Total budget detailed below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Other: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Costs for third-party evaluations, site visits, and reports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12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0CEF-2029-557F-37A6-F35CA18ED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643F8A-A2D2-B7A9-8843-B7AE26A41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543771"/>
              </p:ext>
            </p:extLst>
          </p:nvPr>
        </p:nvGraphicFramePr>
        <p:xfrm>
          <a:off x="838200" y="2021305"/>
          <a:ext cx="9557084" cy="3830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8542">
                  <a:extLst>
                    <a:ext uri="{9D8B030D-6E8A-4147-A177-3AD203B41FA5}">
                      <a16:colId xmlns:a16="http://schemas.microsoft.com/office/drawing/2014/main" val="1905338579"/>
                    </a:ext>
                  </a:extLst>
                </a:gridCol>
                <a:gridCol w="4778542">
                  <a:extLst>
                    <a:ext uri="{9D8B030D-6E8A-4147-A177-3AD203B41FA5}">
                      <a16:colId xmlns:a16="http://schemas.microsoft.com/office/drawing/2014/main" val="116160927"/>
                    </a:ext>
                  </a:extLst>
                </a:gridCol>
              </a:tblGrid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Cost (INR)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28592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Hardware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981456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4162717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2909315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101052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Third-Party Evaluations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341105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 Visits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1065945"/>
                  </a:ext>
                </a:extLst>
              </a:tr>
              <a:tr h="304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Dataquest Reports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418148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Budget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10,50,000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324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437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D3DA-6AD4-5A7C-CBDC-323024A4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639A3-753B-8FEF-1F81-7559204CE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Adaptation: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Potential resistance from users accustomed to manual processes; managed through phased implementation and training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 Migration: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Challenges related to accuracy and completeness of migrating data from manual records; require thorough planning and validation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Scope Creep: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Evolving requirements may impact project scope and timelines; mitigated through effective backlog management and regular stakeholder communication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Technical Issues: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Potential integration challenges; addressed through comprehensive testing and support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2744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68</TotalTime>
  <Words>606</Words>
  <Application>Microsoft Office PowerPoint</Application>
  <PresentationFormat>Widescreen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 Light</vt:lpstr>
      <vt:lpstr>Courier New</vt:lpstr>
      <vt:lpstr>Symbol</vt:lpstr>
      <vt:lpstr>Times New Roman</vt:lpstr>
      <vt:lpstr>Metropolitan</vt:lpstr>
      <vt:lpstr>Implementation of a New Learning Management System for the Institute Library (Agile Methodology) </vt:lpstr>
      <vt:lpstr>Problem Identification</vt:lpstr>
      <vt:lpstr>Purpose Statement</vt:lpstr>
      <vt:lpstr>Project Objectives</vt:lpstr>
      <vt:lpstr>Success Criteria</vt:lpstr>
      <vt:lpstr>Methods (Agile Methodology)</vt:lpstr>
      <vt:lpstr>Resources</vt:lpstr>
      <vt:lpstr>Budget </vt:lpstr>
      <vt:lpstr>Risk and Dependencies</vt:lpstr>
      <vt:lpstr>Project Timeline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Msnyk76</dc:creator>
  <cp:lastModifiedBy>Msnyk76</cp:lastModifiedBy>
  <cp:revision>7</cp:revision>
  <dcterms:created xsi:type="dcterms:W3CDTF">2024-09-06T09:10:14Z</dcterms:created>
  <dcterms:modified xsi:type="dcterms:W3CDTF">2024-09-06T10:19:09Z</dcterms:modified>
</cp:coreProperties>
</file>