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88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141B5-3B26-43BA-83BE-AC81E3A72DF0}" type="datetimeFigureOut">
              <a:rPr lang="en-IN" smtClean="0"/>
              <a:t>24-07-2025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42474-BAE6-4348-AD17-2DB19C5E436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25099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141B5-3B26-43BA-83BE-AC81E3A72DF0}" type="datetimeFigureOut">
              <a:rPr lang="en-IN" smtClean="0"/>
              <a:t>24-07-2025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42474-BAE6-4348-AD17-2DB19C5E436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53970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141B5-3B26-43BA-83BE-AC81E3A72DF0}" type="datetimeFigureOut">
              <a:rPr lang="en-IN" smtClean="0"/>
              <a:t>24-07-2025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42474-BAE6-4348-AD17-2DB19C5E436F}" type="slidenum">
              <a:rPr lang="en-IN" smtClean="0"/>
              <a:t>‹#›</a:t>
            </a:fld>
            <a:endParaRPr lang="en-IN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10597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141B5-3B26-43BA-83BE-AC81E3A72DF0}" type="datetimeFigureOut">
              <a:rPr lang="en-IN" smtClean="0"/>
              <a:t>24-07-2025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42474-BAE6-4348-AD17-2DB19C5E436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689347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141B5-3B26-43BA-83BE-AC81E3A72DF0}" type="datetimeFigureOut">
              <a:rPr lang="en-IN" smtClean="0"/>
              <a:t>24-07-2025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42474-BAE6-4348-AD17-2DB19C5E436F}" type="slidenum">
              <a:rPr lang="en-IN" smtClean="0"/>
              <a:t>‹#›</a:t>
            </a:fld>
            <a:endParaRPr lang="en-IN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935470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141B5-3B26-43BA-83BE-AC81E3A72DF0}" type="datetimeFigureOut">
              <a:rPr lang="en-IN" smtClean="0"/>
              <a:t>24-07-2025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42474-BAE6-4348-AD17-2DB19C5E436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65325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141B5-3B26-43BA-83BE-AC81E3A72DF0}" type="datetimeFigureOut">
              <a:rPr lang="en-IN" smtClean="0"/>
              <a:t>24-07-2025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42474-BAE6-4348-AD17-2DB19C5E436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738158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141B5-3B26-43BA-83BE-AC81E3A72DF0}" type="datetimeFigureOut">
              <a:rPr lang="en-IN" smtClean="0"/>
              <a:t>24-07-2025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42474-BAE6-4348-AD17-2DB19C5E436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09621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141B5-3B26-43BA-83BE-AC81E3A72DF0}" type="datetimeFigureOut">
              <a:rPr lang="en-IN" smtClean="0"/>
              <a:t>24-07-2025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42474-BAE6-4348-AD17-2DB19C5E436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00608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141B5-3B26-43BA-83BE-AC81E3A72DF0}" type="datetimeFigureOut">
              <a:rPr lang="en-IN" smtClean="0"/>
              <a:t>24-07-2025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42474-BAE6-4348-AD17-2DB19C5E436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64984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141B5-3B26-43BA-83BE-AC81E3A72DF0}" type="datetimeFigureOut">
              <a:rPr lang="en-IN" smtClean="0"/>
              <a:t>24-07-2025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42474-BAE6-4348-AD17-2DB19C5E436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58451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141B5-3B26-43BA-83BE-AC81E3A72DF0}" type="datetimeFigureOut">
              <a:rPr lang="en-IN" smtClean="0"/>
              <a:t>24-07-2025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42474-BAE6-4348-AD17-2DB19C5E436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81492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141B5-3B26-43BA-83BE-AC81E3A72DF0}" type="datetimeFigureOut">
              <a:rPr lang="en-IN" smtClean="0"/>
              <a:t>24-07-2025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42474-BAE6-4348-AD17-2DB19C5E436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7336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141B5-3B26-43BA-83BE-AC81E3A72DF0}" type="datetimeFigureOut">
              <a:rPr lang="en-IN" smtClean="0"/>
              <a:t>24-07-2025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42474-BAE6-4348-AD17-2DB19C5E436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23236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141B5-3B26-43BA-83BE-AC81E3A72DF0}" type="datetimeFigureOut">
              <a:rPr lang="en-IN" smtClean="0"/>
              <a:t>24-07-2025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42474-BAE6-4348-AD17-2DB19C5E436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31710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141B5-3B26-43BA-83BE-AC81E3A72DF0}" type="datetimeFigureOut">
              <a:rPr lang="en-IN" smtClean="0"/>
              <a:t>24-07-2025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42474-BAE6-4348-AD17-2DB19C5E436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31767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E141B5-3B26-43BA-83BE-AC81E3A72DF0}" type="datetimeFigureOut">
              <a:rPr lang="en-IN" smtClean="0"/>
              <a:t>24-07-2025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B642474-BAE6-4348-AD17-2DB19C5E436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61765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0A9BE-4A06-6D03-8221-6CE509792BE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/>
              <a:t>Optic Core Dashboard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57E96C-2EAA-D1D5-CAFA-1F6FCE7F8B3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By-Janhavi Borhade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05835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9CF8BD-C52C-7964-A61A-A8F2D666A7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08" y="1689652"/>
            <a:ext cx="8596668" cy="3945835"/>
          </a:xfrm>
        </p:spPr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4. Test Case Design &amp; Automation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Create manual and automated test cases for selected stories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Implement automation scripts and integrate with test execution tools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Ensure alignment with ISO message structure and real-time transaction logic</a:t>
            </a:r>
          </a:p>
          <a:p>
            <a:pPr marL="0" indent="0">
              <a:buNone/>
            </a:pP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5. Daily Standups &amp; Sprint Monitoring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Track progress and resolve blockers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Collaborate across BA, Dev, and QA to align deliverables</a:t>
            </a:r>
          </a:p>
          <a:p>
            <a:endParaRPr lang="en-IN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60E1F19-2828-27D0-EBA9-77479D2BE9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308" y="368852"/>
            <a:ext cx="8596668" cy="1320800"/>
          </a:xfrm>
        </p:spPr>
        <p:txBody>
          <a:bodyPr/>
          <a:lstStyle/>
          <a:p>
            <a:r>
              <a:rPr lang="en-IN" dirty="0"/>
              <a:t>Methods / Approach</a:t>
            </a:r>
          </a:p>
        </p:txBody>
      </p:sp>
    </p:spTree>
    <p:extLst>
      <p:ext uri="{BB962C8B-B14F-4D97-AF65-F5344CB8AC3E}">
        <p14:creationId xmlns:p14="http://schemas.microsoft.com/office/powerpoint/2010/main" val="41052656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C43A7-5285-8865-E6BD-1130A83665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7577" y="1381540"/>
            <a:ext cx="8596668" cy="4313582"/>
          </a:xfrm>
        </p:spPr>
        <p:txBody>
          <a:bodyPr>
            <a:normAutofit lnSpcReduction="10000"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6. Sprint Review &amp; Demo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Demonstrate completed features </a:t>
            </a:r>
          </a:p>
          <a:p>
            <a:pPr marL="0" lvl="0" indent="0" fontAlgn="base"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	1)Interactive dashboards</a:t>
            </a:r>
          </a:p>
          <a:p>
            <a:pPr marL="0" lvl="0" indent="0" fontAlgn="base"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	2)Real-time transaction filtering</a:t>
            </a:r>
          </a:p>
          <a:p>
            <a:pPr marL="0" lvl="0" indent="0" fontAlgn="base"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	3)Export and analytics features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Collect feedback from stakeholders and incorporate into future sprints</a:t>
            </a:r>
          </a:p>
          <a:p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7. Sprint Retrospective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Reflect on what went well and areas of improvement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Update practices for better collaboration and velocity in the next sprint</a:t>
            </a:r>
          </a:p>
          <a:p>
            <a:endParaRPr lang="en-IN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59C6313-8581-9495-6C77-918BFA3C8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847" y="339035"/>
            <a:ext cx="8596668" cy="1320800"/>
          </a:xfrm>
        </p:spPr>
        <p:txBody>
          <a:bodyPr/>
          <a:lstStyle/>
          <a:p>
            <a:r>
              <a:rPr lang="en-IN" dirty="0"/>
              <a:t>Methods / Approach</a:t>
            </a:r>
          </a:p>
        </p:txBody>
      </p:sp>
    </p:spTree>
    <p:extLst>
      <p:ext uri="{BB962C8B-B14F-4D97-AF65-F5344CB8AC3E}">
        <p14:creationId xmlns:p14="http://schemas.microsoft.com/office/powerpoint/2010/main" val="8405920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38E52-4838-9E3B-B394-F33C296C3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39BDEF-9787-2350-083A-1C17A3B68F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8. UAT &amp; Deployment Readiness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Engaged business users for User Acceptance Testing (UAT) on key transaction workflows.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Created comprehensive user manuals, admin guides, and training decks.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Performed pilot runs in a staging environment before production rollout</a:t>
            </a:r>
            <a:r>
              <a:rPr lang="en-US" dirty="0"/>
              <a:t>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938252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8A32B4-D557-3428-7F25-7B03151BD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A7218A-EC47-128D-9A69-065FDD7BB6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391479"/>
            <a:ext cx="9599727" cy="4649884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dedicated project team will include a Project Owner, Business Analyst, QA Automation Engineer, Backend Developers, a DevOps Engineer, and a Test Data SME.</a:t>
            </a:r>
          </a:p>
          <a:p>
            <a:endParaRPr lang="en-US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IN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Technologies such as Java or Python for backend development, Selenium or </a:t>
            </a:r>
            <a:r>
              <a:rPr lang="en-IN" dirty="0" err="1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PyTest</a:t>
            </a:r>
            <a:r>
              <a:rPr lang="en-IN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for automation, Postman for API testing, Jenkins and Docker for CI/CD pipeline setup, and tools like Git, GitHub, and Jira for version control and agile project management.</a:t>
            </a:r>
          </a:p>
          <a:p>
            <a:endParaRPr lang="en-IN" dirty="0"/>
          </a:p>
          <a:p>
            <a:r>
              <a:rPr lang="en-IN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License for : Selenium/</a:t>
            </a:r>
            <a:r>
              <a:rPr lang="en-IN" dirty="0" err="1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Pytest</a:t>
            </a:r>
            <a:r>
              <a:rPr lang="en-IN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Jira, Postman, Confluence.</a:t>
            </a:r>
          </a:p>
          <a:p>
            <a:r>
              <a:rPr lang="en-IN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Hardware: 10 laptops,10 headphones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Time:</a:t>
            </a:r>
          </a:p>
          <a:p>
            <a:pPr marL="0" indent="0">
              <a:buNone/>
            </a:pPr>
            <a:r>
              <a:rPr lang="en-IN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Total Duration: 5 months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Delivery Model: Agile (2-week sprints)</a:t>
            </a:r>
            <a:endParaRPr lang="en-IN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805179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51702B-D75D-F223-BF91-6DFC38673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905F88-BE4D-B8DD-5CE6-2519B62AF9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Milestones:</a:t>
            </a:r>
          </a:p>
          <a:p>
            <a:pPr marL="0" indent="0">
              <a:buNone/>
            </a:pPr>
            <a:b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▪ Sprint 1-2: Discovery &amp; Architecture</a:t>
            </a:r>
            <a:b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▪ Sprint 3-6: Feature Implementation</a:t>
            </a:r>
            <a:b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▪ Sprint 7-8: Testing &amp; Optimization</a:t>
            </a:r>
            <a:b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▪ Sprint 9-10: UAT &amp; Go-Live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Budget: Up to Rs. 15 lacs for model development, platform design, and deployment.</a:t>
            </a: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Other: Sample transaction logs, sandbox environments, reusable components</a:t>
            </a:r>
            <a:endParaRPr lang="en-IN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12036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EDFE19-1018-698D-3801-01FA825F0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Risks and Dependencies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5A6CE0-915F-0CC7-5B2E-F4E369B137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71601"/>
            <a:ext cx="8596668" cy="4669762"/>
          </a:xfrm>
        </p:spPr>
        <p:txBody>
          <a:bodyPr/>
          <a:lstStyle/>
          <a:p>
            <a:endParaRPr lang="en-IN" dirty="0"/>
          </a:p>
          <a:p>
            <a:endParaRPr lang="en-IN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05A6CE0-915F-0CC7-5B2E-F4E369B1376E}"/>
              </a:ext>
            </a:extLst>
          </p:cNvPr>
          <p:cNvSpPr txBox="1">
            <a:spLocks/>
          </p:cNvSpPr>
          <p:nvPr/>
        </p:nvSpPr>
        <p:spPr>
          <a:xfrm>
            <a:off x="488490" y="1461052"/>
            <a:ext cx="8596668" cy="4669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/>
              <a:t>RISKS:</a:t>
            </a:r>
          </a:p>
          <a:p>
            <a:r>
              <a:rPr lang="en-US" dirty="0"/>
              <a:t>Inconsistent or outdated data from source systems may impact dashboard accuracy.</a:t>
            </a:r>
          </a:p>
          <a:p>
            <a:r>
              <a:rPr lang="en-US" altLang="en-US" dirty="0">
                <a:solidFill>
                  <a:schemeClr val="tx1"/>
                </a:solidFill>
                <a:latin typeface="Arial" panose="020B0604020202020204" pitchFamily="34" charset="0"/>
              </a:rPr>
              <a:t>Incomplete or delayed access to employee/resource datasets may limit feature rollout</a:t>
            </a:r>
          </a:p>
          <a:p>
            <a:r>
              <a:rPr lang="en-US" altLang="en-US" dirty="0">
                <a:solidFill>
                  <a:schemeClr val="tx1"/>
                </a:solidFill>
                <a:latin typeface="Arial" panose="020B0604020202020204" pitchFamily="34" charset="0"/>
              </a:rPr>
              <a:t>Stakeholder expectations may shift mid-project, causing scope creep</a:t>
            </a:r>
          </a:p>
          <a:p>
            <a:r>
              <a:rPr lang="en-US" dirty="0"/>
              <a:t>Limited in-house expertise in data visualization or BI tools could affect implementation quality</a:t>
            </a:r>
          </a:p>
          <a:p>
            <a:r>
              <a:rPr lang="en-US" dirty="0"/>
              <a:t>Dependency on DevOps and infra setup (CI/CD, server access) may create bottlenecks in testing or deployment</a:t>
            </a:r>
          </a:p>
          <a:p>
            <a:r>
              <a:rPr lang="en-US" dirty="0"/>
              <a:t>Misalignment in sprint goals due to cross-functional dependencies (HR, Finance, PMO)</a:t>
            </a: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488550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FCFE5-97F1-A81A-14F6-3E9A65BEE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Risks and Dependencies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6DF02A-70C4-6596-FAD4-89A0222504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401417"/>
            <a:ext cx="8735023" cy="4846983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/>
              <a:t>DEPENDENCIES</a:t>
            </a:r>
          </a:p>
          <a:p>
            <a:r>
              <a:rPr lang="en-US" dirty="0"/>
              <a:t>Access to UAT environments, backend APIs, and stubs for simulating transaction flows</a:t>
            </a:r>
          </a:p>
          <a:p>
            <a:r>
              <a:rPr lang="en-US" dirty="0"/>
              <a:t>Availability of SMEs for each transaction type to validate test cases and flows</a:t>
            </a:r>
          </a:p>
          <a:p>
            <a:r>
              <a:rPr lang="en-US" dirty="0"/>
              <a:t>Timely support from DevOps team for CI/CD integration and test environment setup</a:t>
            </a:r>
          </a:p>
          <a:p>
            <a:r>
              <a:rPr lang="en-US" dirty="0"/>
              <a:t>Coordination with external vendors/tools (if integrated) for sandbox/test credentials</a:t>
            </a:r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 be Completed by Manager : Sneha Borhade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Project Sponsor :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PayNexus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Project Manager : Mr. Arnav S</a:t>
            </a: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19297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9B88AB-7D08-7014-AB70-C61DF1644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Situation/Problem/Opportunity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84530C-2F40-50ED-A568-2140B4F0EA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71601"/>
            <a:ext cx="8596668" cy="4669762"/>
          </a:xfrm>
        </p:spPr>
        <p:txBody>
          <a:bodyPr>
            <a:normAutofit/>
          </a:bodyPr>
          <a:lstStyle/>
          <a:p>
            <a:r>
              <a:rPr lang="en-US" sz="2000" b="1" dirty="0"/>
              <a:t>Situation:</a:t>
            </a:r>
          </a:p>
          <a:p>
            <a:r>
              <a:rPr lang="en-US" dirty="0"/>
              <a:t>Company operates across multiple geographies and practices, making workforce visibility complex and fragmented</a:t>
            </a:r>
          </a:p>
          <a:p>
            <a:r>
              <a:rPr lang="en-US" dirty="0"/>
              <a:t>Resource data (headcount, bench, attrition) is scattered across spreadsheets, tools, and regions with no unified view</a:t>
            </a:r>
          </a:p>
          <a:p>
            <a:r>
              <a:rPr lang="en-US" dirty="0"/>
              <a:t>There is no centralized dashboard to provide real-time insights into workforce utilization, allocation, and risk</a:t>
            </a:r>
          </a:p>
          <a:p>
            <a:r>
              <a:rPr lang="en-US" dirty="0"/>
              <a:t>Manual data consolidation for reviews is time-consuming and error-prone</a:t>
            </a:r>
          </a:p>
          <a:p>
            <a:r>
              <a:rPr lang="en-US" dirty="0"/>
              <a:t>Leadership lacks quick drill-down capabilities by country, practice, or time frame to make informed decisions</a:t>
            </a:r>
          </a:p>
          <a:p>
            <a:r>
              <a:rPr lang="en-US" dirty="0"/>
              <a:t>Strategic workforce planning is reactive due to the absence of predictive analytics on hiring, bench, or attrition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2822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75DB8-C1ED-8187-1BFE-D3DF91A2A5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01148"/>
          </a:xfrm>
        </p:spPr>
        <p:txBody>
          <a:bodyPr/>
          <a:lstStyle/>
          <a:p>
            <a:r>
              <a:rPr lang="en-IN" dirty="0"/>
              <a:t>Situation/Problem/Opportunity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CD50A9-35AB-3309-FD75-98487E3472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59835"/>
            <a:ext cx="8596668" cy="4381527"/>
          </a:xfrm>
        </p:spPr>
        <p:txBody>
          <a:bodyPr>
            <a:norm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PROBLEM</a:t>
            </a:r>
            <a:endParaRPr lang="en-US" dirty="0"/>
          </a:p>
          <a:p>
            <a:r>
              <a:rPr lang="en-US" dirty="0"/>
              <a:t>No centralized platform to track real-time headcount, attrition, or utilization across geographies and practices</a:t>
            </a:r>
          </a:p>
          <a:p>
            <a:r>
              <a:rPr lang="en-US" dirty="0"/>
              <a:t> Manual tracking leads to errors, delays in reporting, and inconsistent data across departments</a:t>
            </a:r>
          </a:p>
          <a:p>
            <a:r>
              <a:rPr lang="en-US" dirty="0"/>
              <a:t> Leadership lacks timely insights to make data-driven decisions on hiring, bench movement, or project ramp-ups</a:t>
            </a:r>
          </a:p>
          <a:p>
            <a:r>
              <a:rPr lang="en-US" dirty="0"/>
              <a:t> No clear visibility into practice-wise or country-wise workforce distribution and trends</a:t>
            </a:r>
          </a:p>
          <a:p>
            <a:r>
              <a:rPr lang="en-US" dirty="0"/>
              <a:t>Absence of real-time availability and training data impacts proactive resource planning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17874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2FFB8-0287-B59C-D0C9-8CD4E79F9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Situation/Problem/Opportunity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6B5751-C30D-05DA-44BD-61D971BD25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60443"/>
            <a:ext cx="8596668" cy="4480919"/>
          </a:xfrm>
        </p:spPr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OPPORTUNITY</a:t>
            </a:r>
          </a:p>
          <a:p>
            <a:r>
              <a:rPr lang="en-US" dirty="0"/>
              <a:t>Create a unified dashboard to monitor headcount, attrition, and utilization across geographies and practices</a:t>
            </a:r>
          </a:p>
          <a:p>
            <a:r>
              <a:rPr lang="en-US" dirty="0"/>
              <a:t> Provide real-time visibility into hiring, exits, and net changes to support strategic workforce planning</a:t>
            </a:r>
          </a:p>
          <a:p>
            <a:r>
              <a:rPr lang="en-US" dirty="0"/>
              <a:t> Enable leadership to make informed, data-driven decisions with drill-down filters by country, city, and practice</a:t>
            </a:r>
          </a:p>
          <a:p>
            <a:r>
              <a:rPr lang="en-US" dirty="0"/>
              <a:t> Support proactive resource allocation by tracking bench, training progress, and billability metrics</a:t>
            </a:r>
          </a:p>
          <a:p>
            <a:r>
              <a:rPr lang="en-US" dirty="0"/>
              <a:t>Offer automated, consolidated reporting to reduce manual effort and improve data accuracy</a:t>
            </a:r>
          </a:p>
          <a:p>
            <a:r>
              <a:rPr lang="en-US" dirty="0"/>
              <a:t> Enhance transparency and accountability with clear, visual insights on diversity, availability, and trends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575429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CB608F-624A-C7E3-FE65-18402DABF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01757"/>
          </a:xfrm>
        </p:spPr>
        <p:txBody>
          <a:bodyPr/>
          <a:lstStyle/>
          <a:p>
            <a:r>
              <a:rPr lang="en-IN" dirty="0"/>
              <a:t>Purpose Statement (Goals)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EC9BFA-E0A4-5A63-C3C1-45296224FF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11357"/>
            <a:ext cx="8596668" cy="4630005"/>
          </a:xfrm>
        </p:spPr>
        <p:txBody>
          <a:bodyPr/>
          <a:lstStyle/>
          <a:p>
            <a:r>
              <a:rPr lang="en-US" dirty="0"/>
              <a:t>The purpose of this dashboard is to design and implement a centralized visibility platform for tracking human resource data across geographies and practices within the organization</a:t>
            </a:r>
          </a:p>
          <a:p>
            <a:r>
              <a:rPr lang="en-US" dirty="0"/>
              <a:t>The goal is to provide real-time insights on headcount, hiring, attrition, bench, and billable resources to support workforce planning</a:t>
            </a:r>
          </a:p>
          <a:p>
            <a:r>
              <a:rPr lang="en-US" dirty="0"/>
              <a:t>It ensures unified, accurate, and reusable reporting across global locations and diverse business practices</a:t>
            </a:r>
          </a:p>
          <a:p>
            <a:r>
              <a:rPr lang="en-US" dirty="0"/>
              <a:t>Reduce manual consolidation efforts and enable leadership with data-driven decision-making capabilities</a:t>
            </a:r>
          </a:p>
          <a:p>
            <a:r>
              <a:rPr lang="en-US" dirty="0"/>
              <a:t>Enable quicker response to utilization trends and optimize resource availability and productivity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744385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24DA7-B735-3C3A-E7E6-88FC57DDDA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37930"/>
            <a:ext cx="8596668" cy="924340"/>
          </a:xfrm>
        </p:spPr>
        <p:txBody>
          <a:bodyPr/>
          <a:lstStyle/>
          <a:p>
            <a:r>
              <a:rPr lang="en-US" dirty="0"/>
              <a:t>Project Objectives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BEF84B-9D5D-9E1B-B872-3F38C54447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0930"/>
            <a:ext cx="8596668" cy="4767470"/>
          </a:xfrm>
        </p:spPr>
        <p:txBody>
          <a:bodyPr>
            <a:normAutofit/>
          </a:bodyPr>
          <a:lstStyle/>
          <a:p>
            <a:r>
              <a:rPr lang="en-US" sz="1900" dirty="0"/>
              <a:t>Design a modular and scalable dashboard framework to present resource trends and utilization patterns</a:t>
            </a:r>
          </a:p>
          <a:p>
            <a:r>
              <a:rPr lang="en-US" sz="1900" dirty="0"/>
              <a:t>Implement data automation to reduce manual data collection, improve accuracy, and enable real-time updates</a:t>
            </a:r>
          </a:p>
          <a:p>
            <a:r>
              <a:rPr lang="en-US" sz="1900" dirty="0"/>
              <a:t>Enable end-to-end visibility of employee lifecycle events (joining, attrition, benching, billing, training, etc.)</a:t>
            </a:r>
          </a:p>
          <a:p>
            <a:r>
              <a:rPr lang="en-US" sz="1900" dirty="0"/>
              <a:t>Incorporate security and role-based access controls to protect sensitive personnel information and restrict views based on user roles.</a:t>
            </a:r>
          </a:p>
          <a:p>
            <a:r>
              <a:rPr lang="en-US" sz="1900" dirty="0"/>
              <a:t>Provide dynamic dashboards for headcount, attrition, diversity, utilization, and practice-wise insights</a:t>
            </a:r>
          </a:p>
          <a:p>
            <a:r>
              <a:rPr lang="en-US" sz="1900" dirty="0"/>
              <a:t>Facilitate drill-down capabilities for business units, locations, and time filters to support strategic decisions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021738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C55FB-CEE9-7FB5-5D52-278633B75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7760" y="381000"/>
            <a:ext cx="8596668" cy="722243"/>
          </a:xfrm>
        </p:spPr>
        <p:txBody>
          <a:bodyPr/>
          <a:lstStyle/>
          <a:p>
            <a:r>
              <a:rPr lang="en-US" dirty="0"/>
              <a:t>Success Criteria</a:t>
            </a:r>
            <a:endParaRPr lang="en-IN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DEAA4F4-10D7-C2EF-7925-15ADC30C269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69141" y="1339784"/>
            <a:ext cx="8735287" cy="29443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fontAlgn="base">
              <a:lnSpc>
                <a:spcPct val="100000"/>
              </a:lnSpc>
              <a:tabLst/>
            </a:pPr>
            <a:r>
              <a:rPr lang="en-US" altLang="en-US" sz="1900" dirty="0"/>
              <a:t>Achieve ≥95% data accuracy across all metrics and dashboards.</a:t>
            </a:r>
          </a:p>
          <a:p>
            <a:pPr marR="0" lvl="0" fontAlgn="base">
              <a:lnSpc>
                <a:spcPct val="100000"/>
              </a:lnSpc>
              <a:tabLst/>
            </a:pPr>
            <a:r>
              <a:rPr lang="en-US" altLang="en-US" sz="1900" dirty="0"/>
              <a:t>Reduce manual reporting time by ≥60% through automation and integration.</a:t>
            </a:r>
          </a:p>
          <a:p>
            <a:pPr marR="0" lvl="0" fontAlgn="base">
              <a:lnSpc>
                <a:spcPct val="100000"/>
              </a:lnSpc>
              <a:tabLst/>
            </a:pPr>
            <a:r>
              <a:rPr lang="en-US" altLang="en-US" sz="1900" dirty="0"/>
              <a:t>Enable early detection of resource utilization gaps and attrition trends.</a:t>
            </a:r>
          </a:p>
          <a:p>
            <a:pPr marR="0" lvl="0" fontAlgn="base">
              <a:lnSpc>
                <a:spcPct val="100000"/>
              </a:lnSpc>
              <a:tabLst/>
            </a:pPr>
            <a:r>
              <a:rPr lang="en-US" altLang="en-US" sz="1900" dirty="0"/>
              <a:t>Ensure end-to-end traceability between HR data, reporting metrics, and visual dashboards.</a:t>
            </a:r>
          </a:p>
          <a:p>
            <a:pPr marR="0" lvl="0" fontAlgn="base">
              <a:lnSpc>
                <a:spcPct val="100000"/>
              </a:lnSpc>
              <a:tabLst/>
            </a:pPr>
            <a:r>
              <a:rPr lang="en-US" altLang="en-US" sz="1900" dirty="0"/>
              <a:t>Receive positive feedback from leadership and HR analysts on usability, clarity, and business value.</a:t>
            </a:r>
          </a:p>
        </p:txBody>
      </p:sp>
    </p:spTree>
    <p:extLst>
      <p:ext uri="{BB962C8B-B14F-4D97-AF65-F5344CB8AC3E}">
        <p14:creationId xmlns:p14="http://schemas.microsoft.com/office/powerpoint/2010/main" val="38968148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6F3E5-AED1-452D-4E7E-A4EB487668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Methods /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46BDDB-5521-B625-BE31-E40615342D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20689"/>
            <a:ext cx="8715144" cy="4065102"/>
          </a:xfrm>
        </p:spPr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1. Requirement Discovery &amp; Backlog Creation</a:t>
            </a:r>
          </a:p>
          <a:p>
            <a:pPr marL="0" indent="0">
              <a:buNone/>
            </a:pPr>
            <a:r>
              <a:rPr lang="en-US" dirty="0"/>
              <a:t>Conduct interactive discussions with key stakeholders including Subject Matter Experts (SMEs), QA teams, and Developers.</a:t>
            </a:r>
          </a:p>
          <a:p>
            <a:pPr marL="0" indent="0">
              <a:buNone/>
            </a:pPr>
            <a:r>
              <a:rPr lang="en-US" dirty="0"/>
              <a:t>Identify critical transaction types (e.g., cash, claims, member queries) and their associated functional/non-functional requirements.</a:t>
            </a:r>
          </a:p>
          <a:p>
            <a:pPr marL="0" indent="0">
              <a:buNone/>
            </a:pPr>
            <a:r>
              <a:rPr lang="en-US" dirty="0"/>
              <a:t>Document high-level features and decomposed them into Epics and granular User Stories.</a:t>
            </a:r>
          </a:p>
          <a:p>
            <a:pPr marL="0" indent="0">
              <a:buNone/>
            </a:pPr>
            <a:r>
              <a:rPr lang="en-US" dirty="0"/>
              <a:t>Prioritize User Stories based on business value and urgency, forming the initial </a:t>
            </a:r>
            <a:r>
              <a:rPr lang="en-US" b="1" dirty="0"/>
              <a:t>Product Backlog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953123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67DF93-7B79-448D-4469-FA4A024468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7821" y="1411357"/>
            <a:ext cx="8596668" cy="4421284"/>
          </a:xfrm>
        </p:spPr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2. Sprint Planning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Select stories for the sprint based on priority and team capacity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Define Acceptance Criteria for each user story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Assign tasks and estimate effort (story points)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3. Design &amp; Development</a:t>
            </a:r>
          </a:p>
          <a:p>
            <a:pPr marL="0" lvl="0" indent="0" fontAlgn="base">
              <a:buFontTx/>
              <a:buChar char="•"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Created process flows and diagrams for key transaction types</a:t>
            </a:r>
          </a:p>
          <a:p>
            <a:pPr marL="0" lvl="0" indent="0" fontAlgn="base">
              <a:buFontTx/>
              <a:buChar char="•"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Design and built core dashboard components (UI panels, database APIs, report views).</a:t>
            </a:r>
          </a:p>
          <a:p>
            <a:pPr marL="0" lvl="0" indent="0" fontAlgn="base">
              <a:buFontTx/>
              <a:buChar char="•"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Set up realistic mock data and backend simulation environments to support integration.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A8EA917-BC65-A508-D39C-0E918826A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7091" y="364959"/>
            <a:ext cx="8596668" cy="1320800"/>
          </a:xfrm>
        </p:spPr>
        <p:txBody>
          <a:bodyPr/>
          <a:lstStyle/>
          <a:p>
            <a:r>
              <a:rPr lang="en-IN" dirty="0"/>
              <a:t>Methods / Approach</a:t>
            </a:r>
          </a:p>
        </p:txBody>
      </p:sp>
    </p:spTree>
    <p:extLst>
      <p:ext uri="{BB962C8B-B14F-4D97-AF65-F5344CB8AC3E}">
        <p14:creationId xmlns:p14="http://schemas.microsoft.com/office/powerpoint/2010/main" val="37803661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45</TotalTime>
  <Words>1230</Words>
  <Application>Microsoft Office PowerPoint</Application>
  <PresentationFormat>Widescreen</PresentationFormat>
  <Paragraphs>120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Trebuchet MS</vt:lpstr>
      <vt:lpstr>Wingdings 3</vt:lpstr>
      <vt:lpstr>Facet</vt:lpstr>
      <vt:lpstr>Optic Core Dashboard</vt:lpstr>
      <vt:lpstr>Situation/Problem/Opportunity</vt:lpstr>
      <vt:lpstr>Situation/Problem/Opportunity</vt:lpstr>
      <vt:lpstr>Situation/Problem/Opportunity</vt:lpstr>
      <vt:lpstr>Purpose Statement (Goals)</vt:lpstr>
      <vt:lpstr>Project Objectives</vt:lpstr>
      <vt:lpstr>Success Criteria</vt:lpstr>
      <vt:lpstr>Methods / Approach</vt:lpstr>
      <vt:lpstr>Methods / Approach</vt:lpstr>
      <vt:lpstr>Methods / Approach</vt:lpstr>
      <vt:lpstr>Methods / Approach</vt:lpstr>
      <vt:lpstr>PowerPoint Presentation</vt:lpstr>
      <vt:lpstr>Resources</vt:lpstr>
      <vt:lpstr>Resources</vt:lpstr>
      <vt:lpstr>Risks and Dependencies</vt:lpstr>
      <vt:lpstr>Risks and Dependencies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Janhavi Borhade</dc:creator>
  <cp:lastModifiedBy>Janhavi Borhade</cp:lastModifiedBy>
  <cp:revision>7</cp:revision>
  <dcterms:created xsi:type="dcterms:W3CDTF">2025-07-24T15:14:34Z</dcterms:created>
  <dcterms:modified xsi:type="dcterms:W3CDTF">2025-07-24T16:24:06Z</dcterms:modified>
</cp:coreProperties>
</file>