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4660"/>
  </p:normalViewPr>
  <p:slideViewPr>
    <p:cSldViewPr snapToGrid="0" snapToObjects="1">
      <p:cViewPr>
        <p:scale>
          <a:sx n="67" d="100"/>
          <a:sy n="67" d="100"/>
        </p:scale>
        <p:origin x="55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tx2"/>
                </a:solidFill>
              </a:rPr>
              <a:t>                Presented by - Suthari Srikanth </a:t>
            </a:r>
          </a:p>
          <a:p>
            <a:pPr marL="0" indent="0">
              <a:buNone/>
            </a:pPr>
            <a:r>
              <a:rPr lang="en-US" dirty="0">
                <a:solidFill>
                  <a:schemeClr val="tx2"/>
                </a:solidFill>
              </a:rPr>
              <a:t>                       Date  - 21-07-2025 </a:t>
            </a: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p:txBody>
      </p:sp>
      <p:sp>
        <p:nvSpPr>
          <p:cNvPr id="5" name="Title 4">
            <a:extLst>
              <a:ext uri="{FF2B5EF4-FFF2-40B4-BE49-F238E27FC236}">
                <a16:creationId xmlns:a16="http://schemas.microsoft.com/office/drawing/2014/main" id="{3B3BFD15-3C2D-C7C9-70FC-B330D6F5214E}"/>
              </a:ext>
            </a:extLst>
          </p:cNvPr>
          <p:cNvSpPr>
            <a:spLocks noGrp="1"/>
          </p:cNvSpPr>
          <p:nvPr>
            <p:ph type="title"/>
          </p:nvPr>
        </p:nvSpPr>
        <p:spPr/>
        <p:txBody>
          <a:bodyPr/>
          <a:lstStyle/>
          <a:p>
            <a:r>
              <a:rPr lang="en-US" dirty="0">
                <a:solidFill>
                  <a:schemeClr val="accent2"/>
                </a:solidFill>
              </a:rPr>
              <a:t>Retail management system</a:t>
            </a:r>
            <a:endParaRPr lang="en-IN" dirty="0">
              <a:solidFill>
                <a:schemeClr val="accent2"/>
              </a:solidFill>
            </a:endParaRPr>
          </a:p>
        </p:txBody>
      </p:sp>
      <p:pic>
        <p:nvPicPr>
          <p:cNvPr id="8" name="Picture 7">
            <a:extLst>
              <a:ext uri="{FF2B5EF4-FFF2-40B4-BE49-F238E27FC236}">
                <a16:creationId xmlns:a16="http://schemas.microsoft.com/office/drawing/2014/main" id="{18A851D5-3859-2136-0A59-EB92889C388C}"/>
              </a:ext>
            </a:extLst>
          </p:cNvPr>
          <p:cNvPicPr>
            <a:picLocks noChangeAspect="1"/>
          </p:cNvPicPr>
          <p:nvPr/>
        </p:nvPicPr>
        <p:blipFill>
          <a:blip r:embed="rId2"/>
          <a:stretch>
            <a:fillRect/>
          </a:stretch>
        </p:blipFill>
        <p:spPr>
          <a:xfrm>
            <a:off x="223284" y="3083442"/>
            <a:ext cx="8793126" cy="34999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Resources Used for Retail Management System</a:t>
            </a:r>
            <a:endParaRPr dirty="0">
              <a:solidFill>
                <a:srgbClr val="FF0000"/>
              </a:solidFill>
            </a:endParaRPr>
          </a:p>
        </p:txBody>
      </p:sp>
      <p:sp>
        <p:nvSpPr>
          <p:cNvPr id="3" name="Content Placeholder 2"/>
          <p:cNvSpPr>
            <a:spLocks noGrp="1"/>
          </p:cNvSpPr>
          <p:nvPr>
            <p:ph idx="1"/>
          </p:nvPr>
        </p:nvSpPr>
        <p:spPr/>
        <p:txBody>
          <a:bodyPr>
            <a:normAutofit/>
          </a:bodyPr>
          <a:lstStyle/>
          <a:p>
            <a:r>
              <a:rPr lang="en-US" b="1" dirty="0">
                <a:solidFill>
                  <a:schemeClr val="tx2">
                    <a:lumMod val="60000"/>
                    <a:lumOff val="40000"/>
                  </a:schemeClr>
                </a:solidFill>
              </a:rPr>
              <a:t>Hardware Resources:</a:t>
            </a:r>
            <a:r>
              <a:rPr lang="en-US" dirty="0">
                <a:solidFill>
                  <a:schemeClr val="tx2">
                    <a:lumMod val="60000"/>
                    <a:lumOff val="40000"/>
                  </a:schemeClr>
                </a:solidFill>
              </a:rPr>
              <a:t> POS terminals, barcode scanners, receipt printers, and servers for system operation</a:t>
            </a:r>
          </a:p>
          <a:p>
            <a:r>
              <a:rPr lang="en-US" b="1" dirty="0">
                <a:solidFill>
                  <a:schemeClr val="tx2">
                    <a:lumMod val="60000"/>
                    <a:lumOff val="40000"/>
                  </a:schemeClr>
                </a:solidFill>
              </a:rPr>
              <a:t>Software Resources:</a:t>
            </a:r>
            <a:r>
              <a:rPr lang="en-US" dirty="0">
                <a:solidFill>
                  <a:schemeClr val="tx2">
                    <a:lumMod val="60000"/>
                    <a:lumOff val="40000"/>
                  </a:schemeClr>
                </a:solidFill>
              </a:rPr>
              <a:t> Retail management software, inventory systems, CRM tools, and analytics platforms.</a:t>
            </a:r>
          </a:p>
          <a:p>
            <a:r>
              <a:rPr lang="en-IN" dirty="0">
                <a:solidFill>
                  <a:schemeClr val="tx2">
                    <a:lumMod val="60000"/>
                    <a:lumOff val="40000"/>
                  </a:schemeClr>
                </a:solidFill>
              </a:rPr>
              <a:t>Human Resources, </a:t>
            </a:r>
            <a:r>
              <a:rPr lang="en-IN" b="1" dirty="0">
                <a:solidFill>
                  <a:schemeClr val="tx2">
                    <a:lumMod val="60000"/>
                    <a:lumOff val="40000"/>
                  </a:schemeClr>
                </a:solidFill>
              </a:rPr>
              <a:t>Network Infrastructure:</a:t>
            </a:r>
            <a:r>
              <a:rPr lang="en-IN" dirty="0">
                <a:solidFill>
                  <a:schemeClr val="tx2">
                    <a:lumMod val="60000"/>
                    <a:lumOff val="40000"/>
                  </a:schemeClr>
                </a:solidFill>
              </a:rPr>
              <a:t> Reliable internet connection, routers</a:t>
            </a:r>
            <a:endParaRPr lang="en-US" dirty="0">
              <a:solidFill>
                <a:schemeClr val="tx2">
                  <a:lumMod val="60000"/>
                  <a:lumOff val="4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SUCCSESS CRETERIA</a:t>
            </a:r>
            <a:endParaRPr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r>
              <a:rPr lang="en-US" b="1" dirty="0">
                <a:solidFill>
                  <a:schemeClr val="accent5">
                    <a:lumMod val="75000"/>
                  </a:schemeClr>
                </a:solidFill>
              </a:rPr>
              <a:t>Improved Operational Efficiency:</a:t>
            </a:r>
            <a:r>
              <a:rPr lang="en-US" dirty="0">
                <a:solidFill>
                  <a:schemeClr val="accent5">
                    <a:lumMod val="75000"/>
                  </a:schemeClr>
                </a:solidFill>
              </a:rPr>
              <a:t> Streamlined processes with reduced manual errors and faster transactions</a:t>
            </a:r>
          </a:p>
          <a:p>
            <a:r>
              <a:rPr lang="en-US" b="1" dirty="0">
                <a:solidFill>
                  <a:schemeClr val="accent5">
                    <a:lumMod val="75000"/>
                  </a:schemeClr>
                </a:solidFill>
              </a:rPr>
              <a:t>Accurate Inventory Management:</a:t>
            </a:r>
            <a:r>
              <a:rPr lang="en-US" dirty="0">
                <a:solidFill>
                  <a:schemeClr val="accent5">
                    <a:lumMod val="75000"/>
                  </a:schemeClr>
                </a:solidFill>
              </a:rPr>
              <a:t> Real-time tracking with minimal stockouts or overstock situations.</a:t>
            </a:r>
          </a:p>
          <a:p>
            <a:r>
              <a:rPr lang="en-US" dirty="0">
                <a:solidFill>
                  <a:schemeClr val="accent5">
                    <a:lumMod val="75000"/>
                  </a:schemeClr>
                </a:solidFill>
              </a:rPr>
              <a:t>Enhanced Customer Experience, Data-Driven Decision Making, System Reliability &amp; Scalability:</a:t>
            </a:r>
          </a:p>
          <a:p>
            <a:pPr marL="0" indent="0">
              <a:buNone/>
            </a:pPr>
            <a:endParaRPr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Conclusion</a:t>
            </a:r>
            <a:endParaRPr dirty="0">
              <a:solidFill>
                <a:srgbClr val="00B0F0"/>
              </a:solidFill>
            </a:endParaRPr>
          </a:p>
        </p:txBody>
      </p:sp>
      <p:sp>
        <p:nvSpPr>
          <p:cNvPr id="3" name="Content Placeholder 2"/>
          <p:cNvSpPr>
            <a:spLocks noGrp="1"/>
          </p:cNvSpPr>
          <p:nvPr>
            <p:ph idx="1"/>
          </p:nvPr>
        </p:nvSpPr>
        <p:spPr>
          <a:xfrm>
            <a:off x="457200" y="1600201"/>
            <a:ext cx="8229600" cy="4896292"/>
          </a:xfrm>
        </p:spPr>
        <p:txBody>
          <a:bodyPr>
            <a:normAutofit/>
          </a:bodyPr>
          <a:lstStyle/>
          <a:p>
            <a:r>
              <a:rPr lang="en-US" dirty="0">
                <a:solidFill>
                  <a:srgbClr val="00B050"/>
                </a:solidFill>
              </a:rPr>
              <a:t>RMS is essential for modern retail success</a:t>
            </a:r>
          </a:p>
          <a:p>
            <a:r>
              <a:rPr lang="en-US" dirty="0">
                <a:solidFill>
                  <a:srgbClr val="00B050"/>
                </a:solidFill>
              </a:rPr>
              <a:t>Helps improve efficiency, customer satisfaction, and profits</a:t>
            </a:r>
          </a:p>
          <a:p>
            <a:r>
              <a:rPr lang="en-US" dirty="0">
                <a:solidFill>
                  <a:srgbClr val="00B050"/>
                </a:solidFill>
              </a:rPr>
              <a:t>A must-have for scalable and data-driven retail</a:t>
            </a:r>
          </a:p>
          <a:p>
            <a:endParaRPr lang="en-US" dirty="0">
              <a:solidFill>
                <a:srgbClr val="00B050"/>
              </a:solidFill>
            </a:endParaRPr>
          </a:p>
          <a:p>
            <a:pPr marL="0" indent="0">
              <a:buNone/>
            </a:pPr>
            <a:r>
              <a:rPr lang="en-US" dirty="0">
                <a:solidFill>
                  <a:srgbClr val="00B050"/>
                </a:solidFill>
              </a:rPr>
              <a:t>                                                  </a:t>
            </a:r>
          </a:p>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0000"/>
                </a:highlight>
              </a:rPr>
              <a:t>Introduction</a:t>
            </a:r>
            <a:r>
              <a:rPr lang="en-US" dirty="0">
                <a:highlight>
                  <a:srgbClr val="FF0000"/>
                </a:highlight>
              </a:rPr>
              <a:t> </a:t>
            </a:r>
            <a:endParaRPr dirty="0">
              <a:highlight>
                <a:srgbClr val="FF0000"/>
              </a:highlight>
            </a:endParaRPr>
          </a:p>
        </p:txBody>
      </p:sp>
      <p:sp>
        <p:nvSpPr>
          <p:cNvPr id="3" name="Content Placeholder 2"/>
          <p:cNvSpPr>
            <a:spLocks noGrp="1"/>
          </p:cNvSpPr>
          <p:nvPr>
            <p:ph idx="1"/>
          </p:nvPr>
        </p:nvSpPr>
        <p:spPr/>
        <p:txBody>
          <a:bodyPr>
            <a:normAutofit/>
          </a:bodyPr>
          <a:lstStyle/>
          <a:p>
            <a:r>
              <a:rPr lang="en-US" dirty="0">
                <a:solidFill>
                  <a:srgbClr val="00B050"/>
                </a:solidFill>
              </a:rPr>
              <a:t>A Retail Management System (RMS) is software used to run retail store operations efficiently.</a:t>
            </a:r>
          </a:p>
          <a:p>
            <a:r>
              <a:rPr lang="en-US" dirty="0">
                <a:solidFill>
                  <a:srgbClr val="00B050"/>
                </a:solidFill>
              </a:rPr>
              <a:t>Used in supermarkets, fashion outlets, online stores, etc.</a:t>
            </a:r>
          </a:p>
          <a:p>
            <a:r>
              <a:rPr lang="en-US" dirty="0">
                <a:solidFill>
                  <a:srgbClr val="00B050"/>
                </a:solidFill>
              </a:rPr>
              <a:t>Key Goal: Streamline POS, inventory, CRM, and sales.</a:t>
            </a:r>
          </a:p>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2">
                    <a:lumMod val="75000"/>
                  </a:schemeClr>
                </a:solidFill>
              </a:rPr>
              <a:t>Objectives of RMS</a:t>
            </a:r>
            <a:endParaRPr dirty="0">
              <a:solidFill>
                <a:schemeClr val="accent2">
                  <a:lumMod val="75000"/>
                </a:schemeClr>
              </a:solidFill>
            </a:endParaRPr>
          </a:p>
        </p:txBody>
      </p:sp>
      <p:sp>
        <p:nvSpPr>
          <p:cNvPr id="3" name="Content Placeholder 2"/>
          <p:cNvSpPr>
            <a:spLocks noGrp="1"/>
          </p:cNvSpPr>
          <p:nvPr>
            <p:ph idx="1"/>
          </p:nvPr>
        </p:nvSpPr>
        <p:spPr/>
        <p:txBody>
          <a:bodyPr/>
          <a:lstStyle/>
          <a:p>
            <a:r>
              <a:rPr lang="en-US" dirty="0">
                <a:solidFill>
                  <a:schemeClr val="accent5">
                    <a:lumMod val="50000"/>
                  </a:schemeClr>
                </a:solidFill>
              </a:rPr>
              <a:t>Automate sales and billing process</a:t>
            </a:r>
          </a:p>
          <a:p>
            <a:r>
              <a:rPr lang="en-US" dirty="0">
                <a:solidFill>
                  <a:schemeClr val="accent5">
                    <a:lumMod val="50000"/>
                  </a:schemeClr>
                </a:solidFill>
              </a:rPr>
              <a:t>Track inventory in real-time</a:t>
            </a:r>
          </a:p>
          <a:p>
            <a:r>
              <a:rPr lang="en-US" dirty="0">
                <a:solidFill>
                  <a:schemeClr val="accent5">
                    <a:lumMod val="50000"/>
                  </a:schemeClr>
                </a:solidFill>
              </a:rPr>
              <a:t>Manage suppliers and vendors</a:t>
            </a:r>
          </a:p>
          <a:p>
            <a:r>
              <a:rPr lang="en-US" dirty="0">
                <a:solidFill>
                  <a:schemeClr val="accent5">
                    <a:lumMod val="50000"/>
                  </a:schemeClr>
                </a:solidFill>
              </a:rPr>
              <a:t>Handle customer data and loyalty programs</a:t>
            </a:r>
          </a:p>
          <a:p>
            <a:r>
              <a:rPr lang="en-US" dirty="0">
                <a:solidFill>
                  <a:schemeClr val="accent5">
                    <a:lumMod val="50000"/>
                  </a:schemeClr>
                </a:solidFill>
              </a:rPr>
              <a:t>Improve store performance and profitability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Opportunities/ Benefits</a:t>
            </a:r>
            <a:endParaRPr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en-US" dirty="0"/>
              <a:t>RMS enables data-driven decision-making, opening opportunities for targeted marketing and personalized customer experiences. </a:t>
            </a:r>
          </a:p>
          <a:p>
            <a:br>
              <a:rPr lang="en-US" dirty="0"/>
            </a:br>
            <a:r>
              <a:rPr lang="en-US" dirty="0"/>
              <a:t>It supports business scalability by efficiently managing multi-store operations from a centralized system.</a:t>
            </a:r>
          </a:p>
          <a:p>
            <a:br>
              <a:rPr lang="en-US" dirty="0"/>
            </a:br>
            <a:r>
              <a:rPr lang="en-US" dirty="0"/>
              <a:t>Retailers can identify trends and optimize stock, increasing sales and reducing operational costs.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Situation of RMS</a:t>
            </a:r>
            <a:endParaRPr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A busy supermarket chain was struggling with inventory mismatches, delayed billing, and manual sales tracking</a:t>
            </a:r>
          </a:p>
          <a:p>
            <a:br>
              <a:rPr lang="en-US" dirty="0"/>
            </a:br>
            <a:r>
              <a:rPr lang="en-US" dirty="0"/>
              <a:t>They implemented an RMS to automate POS operations and real-time inventory updates across all branches.</a:t>
            </a:r>
          </a:p>
          <a:p>
            <a:br>
              <a:rPr lang="en-US" dirty="0"/>
            </a:br>
            <a:r>
              <a:rPr lang="en-US" dirty="0"/>
              <a:t>Cashiers began processing checkouts faster with integrated barcode scanners and digital receipts.</a:t>
            </a:r>
            <a:br>
              <a:rPr lang="en-US" dirty="0"/>
            </a:br>
            <a:r>
              <a:rPr lang="en-US" dirty="0"/>
              <a:t>Managers accessed live sales reports and adjusted stock levels using centralized dashboards.</a:t>
            </a:r>
          </a:p>
          <a:p>
            <a:br>
              <a:rPr lang="en-US" dirty="0"/>
            </a:br>
            <a:r>
              <a:rPr lang="en-US" dirty="0"/>
              <a:t>Customer satisfaction improved, and the business saw a 20% increase in operational efficiency.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Purpose statement</a:t>
            </a:r>
            <a:r>
              <a:rPr lang="en-US" dirty="0"/>
              <a:t> </a:t>
            </a:r>
            <a:endParaRPr dirty="0"/>
          </a:p>
        </p:txBody>
      </p:sp>
      <p:sp>
        <p:nvSpPr>
          <p:cNvPr id="3" name="Content Placeholder 2"/>
          <p:cNvSpPr>
            <a:spLocks noGrp="1"/>
          </p:cNvSpPr>
          <p:nvPr>
            <p:ph idx="1"/>
          </p:nvPr>
        </p:nvSpPr>
        <p:spPr/>
        <p:txBody>
          <a:bodyPr>
            <a:normAutofit fontScale="92500"/>
          </a:bodyPr>
          <a:lstStyle/>
          <a:p>
            <a:r>
              <a:rPr lang="en-US" dirty="0">
                <a:solidFill>
                  <a:srgbClr val="FF0000"/>
                </a:solidFill>
              </a:rPr>
              <a:t>The purpose of a Retail Management System is to streamline and automate all retail operations,</a:t>
            </a:r>
          </a:p>
          <a:p>
            <a:r>
              <a:rPr lang="en-US" dirty="0">
                <a:solidFill>
                  <a:srgbClr val="FF0000"/>
                </a:solidFill>
              </a:rPr>
              <a:t> from sales and inventory to customer management.</a:t>
            </a:r>
            <a:br>
              <a:rPr lang="en-US" dirty="0">
                <a:solidFill>
                  <a:srgbClr val="FF0000"/>
                </a:solidFill>
              </a:rPr>
            </a:br>
            <a:r>
              <a:rPr lang="en-US" dirty="0">
                <a:solidFill>
                  <a:srgbClr val="FF0000"/>
                </a:solidFill>
              </a:rPr>
              <a:t>It aims to improve efficiency, reduce human errors, and enhance the overall shopping experience.</a:t>
            </a:r>
            <a:br>
              <a:rPr lang="en-US" dirty="0">
                <a:solidFill>
                  <a:srgbClr val="FF0000"/>
                </a:solidFill>
              </a:rPr>
            </a:br>
            <a:r>
              <a:rPr lang="en-US" dirty="0">
                <a:solidFill>
                  <a:srgbClr val="FF0000"/>
                </a:solidFill>
              </a:rPr>
              <a:t>By centralizing retail processes, RMS supports better decision-making and business growth.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accent2">
                    <a:lumMod val="50000"/>
                  </a:schemeClr>
                </a:solidFill>
              </a:rPr>
              <a:t>RMS </a:t>
            </a:r>
            <a:r>
              <a:rPr lang="en-US" dirty="0">
                <a:solidFill>
                  <a:schemeClr val="accent2">
                    <a:lumMod val="50000"/>
                  </a:schemeClr>
                </a:solidFill>
              </a:rPr>
              <a:t>RISKS</a:t>
            </a:r>
            <a:endParaRPr dirty="0">
              <a:solidFill>
                <a:schemeClr val="accent2">
                  <a:lumMod val="5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accent3"/>
                </a:solidFill>
              </a:rPr>
              <a:t>RMS may face </a:t>
            </a:r>
            <a:r>
              <a:rPr lang="en-US" b="1" dirty="0">
                <a:solidFill>
                  <a:schemeClr val="accent3"/>
                </a:solidFill>
              </a:rPr>
              <a:t>data security risks</a:t>
            </a:r>
            <a:r>
              <a:rPr lang="en-US" dirty="0">
                <a:solidFill>
                  <a:schemeClr val="accent3"/>
                </a:solidFill>
              </a:rPr>
              <a:t>, such as unauthorized access to sensitive customer and sales information.</a:t>
            </a:r>
          </a:p>
          <a:p>
            <a:br>
              <a:rPr lang="en-US" dirty="0">
                <a:solidFill>
                  <a:schemeClr val="accent3"/>
                </a:solidFill>
              </a:rPr>
            </a:br>
            <a:r>
              <a:rPr lang="en-US" b="1" dirty="0">
                <a:solidFill>
                  <a:schemeClr val="accent3"/>
                </a:solidFill>
              </a:rPr>
              <a:t>System downtime</a:t>
            </a:r>
            <a:r>
              <a:rPr lang="en-US" dirty="0">
                <a:solidFill>
                  <a:schemeClr val="accent3"/>
                </a:solidFill>
              </a:rPr>
              <a:t> can disrupt operations, leading to revenue loss during peak hours.</a:t>
            </a:r>
          </a:p>
          <a:p>
            <a:br>
              <a:rPr lang="en-US" dirty="0">
                <a:solidFill>
                  <a:schemeClr val="accent3"/>
                </a:solidFill>
              </a:rPr>
            </a:br>
            <a:r>
              <a:rPr lang="en-US" b="1" dirty="0">
                <a:solidFill>
                  <a:schemeClr val="accent3"/>
                </a:solidFill>
              </a:rPr>
              <a:t>Integration issues</a:t>
            </a:r>
            <a:r>
              <a:rPr lang="en-US" dirty="0">
                <a:solidFill>
                  <a:schemeClr val="accent3"/>
                </a:solidFill>
              </a:rPr>
              <a:t> with third-party tools (e.g., payment gateways, e-commerce platforms) can cause data inconsistencies.</a:t>
            </a:r>
          </a:p>
          <a:p>
            <a:br>
              <a:rPr lang="en-US" dirty="0">
                <a:solidFill>
                  <a:schemeClr val="accent3"/>
                </a:solidFill>
              </a:rPr>
            </a:br>
            <a:r>
              <a:rPr lang="en-US" dirty="0">
                <a:solidFill>
                  <a:schemeClr val="accent3"/>
                </a:solidFill>
              </a:rPr>
              <a:t>Inadequate staff training may result in </a:t>
            </a:r>
            <a:r>
              <a:rPr lang="en-US" b="1" dirty="0">
                <a:solidFill>
                  <a:schemeClr val="accent3"/>
                </a:solidFill>
              </a:rPr>
              <a:t>operational errors</a:t>
            </a:r>
            <a:r>
              <a:rPr lang="en-US" dirty="0">
                <a:solidFill>
                  <a:schemeClr val="accent3"/>
                </a:solidFill>
              </a:rPr>
              <a:t> and underutilization of the system’s features.</a:t>
            </a:r>
            <a:endParaRPr dirty="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Methods and Approaches</a:t>
            </a:r>
            <a:r>
              <a:rPr lang="en-US" dirty="0"/>
              <a:t>’</a:t>
            </a:r>
            <a:endParaRPr dirty="0"/>
          </a:p>
        </p:txBody>
      </p:sp>
      <p:sp>
        <p:nvSpPr>
          <p:cNvPr id="5" name="Content Placeholder 4">
            <a:extLst>
              <a:ext uri="{FF2B5EF4-FFF2-40B4-BE49-F238E27FC236}">
                <a16:creationId xmlns:a16="http://schemas.microsoft.com/office/drawing/2014/main" id="{D4AC1009-43A1-1FA8-3C12-F731EDA0BF66}"/>
              </a:ext>
            </a:extLst>
          </p:cNvPr>
          <p:cNvSpPr>
            <a:spLocks noGrp="1"/>
          </p:cNvSpPr>
          <p:nvPr>
            <p:ph idx="1"/>
          </p:nvPr>
        </p:nvSpPr>
        <p:spPr>
          <a:xfrm>
            <a:off x="659219" y="1244010"/>
            <a:ext cx="8229600" cy="5242515"/>
          </a:xfrm>
        </p:spPr>
        <p:txBody>
          <a:bodyPr>
            <a:normAutofit fontScale="47500" lnSpcReduction="20000"/>
          </a:bodyPr>
          <a:lstStyle/>
          <a:p>
            <a:pPr marL="0" indent="0">
              <a:buNone/>
            </a:pPr>
            <a:r>
              <a:rPr lang="en-US" b="1" dirty="0"/>
              <a:t>Agile</a:t>
            </a:r>
            <a:r>
              <a:rPr lang="en-US" dirty="0"/>
              <a:t> </a:t>
            </a:r>
            <a:r>
              <a:rPr lang="en-US" b="1" dirty="0"/>
              <a:t>methodology</a:t>
            </a:r>
            <a:r>
              <a:rPr lang="en-US" dirty="0"/>
              <a:t> can be very useful in developing and improving a </a:t>
            </a:r>
            <a:r>
              <a:rPr lang="en-US" b="1" dirty="0"/>
              <a:t>Retail Management System (RMS)</a:t>
            </a:r>
            <a:r>
              <a:rPr lang="en-US" dirty="0"/>
              <a:t> because retail is a dynamic industry where customer demands, technologies, and market conditions change rapidly. Here’s how Agile applies to RMS,</a:t>
            </a:r>
          </a:p>
          <a:p>
            <a:r>
              <a:rPr lang="en-US" b="1" dirty="0"/>
              <a:t>1. Incremental Development</a:t>
            </a:r>
          </a:p>
          <a:p>
            <a:r>
              <a:rPr lang="en-US" dirty="0"/>
              <a:t>Agile allows breaking the RMS into smaller modules (e.g., inventory, billing, customer loyalty, supplier management).</a:t>
            </a:r>
          </a:p>
          <a:p>
            <a:r>
              <a:rPr lang="en-US" dirty="0"/>
              <a:t>Each module is developed, tested, and deployed in short iterations (sprints), so value is delivered continuously instead of waiting for the entire system.</a:t>
            </a:r>
          </a:p>
          <a:p>
            <a:r>
              <a:rPr lang="en-US" b="1" dirty="0"/>
              <a:t>Flexibility &amp; Adaptability</a:t>
            </a:r>
          </a:p>
          <a:p>
            <a:r>
              <a:rPr lang="en-US" dirty="0"/>
              <a:t>Retail trends change quickly (e.g., cashless payments, e-commerce integration, discounts, personalized offers).</a:t>
            </a:r>
          </a:p>
          <a:p>
            <a:r>
              <a:rPr lang="en-US" dirty="0"/>
              <a:t>Agile makes it easy to adapt to these changes by reprioritizing backlog items and delivering new features without disrupting the whole RMS.</a:t>
            </a:r>
          </a:p>
          <a:p>
            <a:r>
              <a:rPr lang="en-US" b="1" dirty="0"/>
              <a:t>Continuous Improvement</a:t>
            </a:r>
          </a:p>
          <a:p>
            <a:r>
              <a:rPr lang="en-US" dirty="0"/>
              <a:t>Agile promotes regular retrospectives.</a:t>
            </a:r>
          </a:p>
          <a:p>
            <a:r>
              <a:rPr lang="en-US" dirty="0"/>
              <a:t>RMS teams can analyze what worked well (e.g., faster billing) and what needs improvement (e.g., stock updates delay) and adjust in the next sprint.</a:t>
            </a:r>
          </a:p>
          <a:p>
            <a:r>
              <a:rPr lang="en-US" dirty="0"/>
              <a:t>Here we can also conduct the scrum meting with scrum masters and product owner developers and stakeholders and others team members to understand the requirements, we can see also run the daily standup meting g to discuss about daily activities to starting of the day </a:t>
            </a:r>
          </a:p>
          <a:p>
            <a:r>
              <a:rPr lang="en-US" dirty="0"/>
              <a:t>Inventory management automation</a:t>
            </a:r>
            <a:br>
              <a:rPr lang="en-US" dirty="0"/>
            </a:br>
            <a:r>
              <a:rPr lang="en-US" dirty="0"/>
              <a:t>– Online order &amp; in-store pickup</a:t>
            </a:r>
            <a:br>
              <a:rPr lang="en-US" dirty="0"/>
            </a:br>
            <a:r>
              <a:rPr lang="en-US" dirty="0"/>
              <a:t>– Real-time sales analytics dashboard</a:t>
            </a:r>
            <a:br>
              <a:rPr lang="en-US" dirty="0"/>
            </a:br>
            <a:r>
              <a:rPr lang="en-US" dirty="0"/>
              <a:t>– Payment gateway integration during the sprint me and my team members focus this </a:t>
            </a:r>
            <a:r>
              <a:rPr lang="en-US"/>
              <a:t>key points</a:t>
            </a:r>
            <a:endParaRPr lang="en-US" dirty="0"/>
          </a:p>
          <a:p>
            <a:endParaRPr lang="en-US" dirty="0"/>
          </a:p>
          <a:p>
            <a:endParaRPr lang="en-US" dirty="0"/>
          </a:p>
          <a:p>
            <a:pPr marL="0" indent="0">
              <a:buNone/>
            </a:pPr>
            <a:endParaRPr lang="en-US" dirty="0"/>
          </a:p>
          <a:p>
            <a:pPr marL="0" indent="0">
              <a:buNone/>
            </a:pPr>
            <a:endParaRPr lang="en-IN"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50000"/>
                  </a:schemeClr>
                </a:solidFill>
              </a:rPr>
              <a:t>Agile </a:t>
            </a:r>
          </a:p>
        </p:txBody>
      </p:sp>
      <p:sp>
        <p:nvSpPr>
          <p:cNvPr id="3" name="Content Placeholder 2"/>
          <p:cNvSpPr>
            <a:spLocks noGrp="1"/>
          </p:cNvSpPr>
          <p:nvPr>
            <p:ph idx="1"/>
          </p:nvPr>
        </p:nvSpPr>
        <p:spPr>
          <a:xfrm>
            <a:off x="457200" y="1417638"/>
            <a:ext cx="8229600" cy="4708525"/>
          </a:xfrm>
        </p:spPr>
        <p:txBody>
          <a:bodyPr>
            <a:normAutofit fontScale="47500" lnSpcReduction="20000"/>
          </a:bodyPr>
          <a:lstStyle/>
          <a:p>
            <a:r>
              <a:rPr lang="en-US" b="1" dirty="0"/>
              <a:t>Customer-Centric Approach</a:t>
            </a:r>
          </a:p>
          <a:p>
            <a:r>
              <a:rPr lang="en-US" dirty="0"/>
              <a:t>Agile emphasizes constant feedback from end-users (store managers, cashiers, customers).</a:t>
            </a:r>
          </a:p>
          <a:p>
            <a:r>
              <a:rPr lang="en-US" dirty="0"/>
              <a:t>Features like </a:t>
            </a:r>
            <a:r>
              <a:rPr lang="en-US" b="1" dirty="0"/>
              <a:t>POS integration, online ordering, real-time stock tracking</a:t>
            </a:r>
            <a:r>
              <a:rPr lang="en-US" dirty="0"/>
              <a:t> can be refined based on real store feedback.</a:t>
            </a:r>
          </a:p>
          <a:p>
            <a:r>
              <a:rPr lang="en-US" b="1" dirty="0"/>
              <a:t>Sprint meetings </a:t>
            </a:r>
            <a:r>
              <a:rPr lang="en-US" dirty="0"/>
              <a:t>here I conducted sprint meetings with scrum master and product owner and other team to understand the clear requirements we have different sprint meetings like sprint planning meeting it showing like how to manage the sales and how build the relationship between customers and what kind of methods we can use like before sprint start we can plan this meeting the we have  </a:t>
            </a:r>
            <a:r>
              <a:rPr lang="en-US" b="1" dirty="0"/>
              <a:t>sprint review meeting</a:t>
            </a:r>
            <a:r>
              <a:rPr lang="en-US" dirty="0"/>
              <a:t>, </a:t>
            </a:r>
            <a:r>
              <a:rPr lang="en-US" b="1" dirty="0"/>
              <a:t>sprint retrospective meeting</a:t>
            </a:r>
            <a:r>
              <a:rPr lang="en-US" dirty="0"/>
              <a:t>, then I </a:t>
            </a:r>
            <a:r>
              <a:rPr lang="en-US" b="1" dirty="0"/>
              <a:t>create product burndown </a:t>
            </a:r>
            <a:r>
              <a:rPr lang="en-US" dirty="0"/>
              <a:t>chart, </a:t>
            </a:r>
            <a:r>
              <a:rPr lang="en-US" b="1" dirty="0"/>
              <a:t>sprint backlogs</a:t>
            </a:r>
            <a:r>
              <a:rPr lang="en-US" dirty="0"/>
              <a:t> to understand requirements </a:t>
            </a:r>
          </a:p>
          <a:p>
            <a:r>
              <a:rPr lang="en-US" b="1" dirty="0"/>
              <a:t> </a:t>
            </a:r>
            <a:r>
              <a:rPr lang="en-US" dirty="0"/>
              <a:t>here I am using different tools to run this RMS like </a:t>
            </a:r>
            <a:r>
              <a:rPr lang="en-US" b="1" dirty="0"/>
              <a:t>JIRA </a:t>
            </a:r>
            <a:r>
              <a:rPr lang="en-US" dirty="0"/>
              <a:t>to create user stories for scrum meetings and understanding the requirements, then using </a:t>
            </a:r>
            <a:r>
              <a:rPr lang="en-US" b="1" dirty="0"/>
              <a:t>power BI </a:t>
            </a:r>
            <a:r>
              <a:rPr lang="en-US" dirty="0"/>
              <a:t>and </a:t>
            </a:r>
            <a:r>
              <a:rPr lang="en-US" b="1" dirty="0"/>
              <a:t>SQL</a:t>
            </a:r>
            <a:r>
              <a:rPr lang="en-US" dirty="0"/>
              <a:t> to get more data from different sights to which are useful to the RMS, in the sprint meetings we have stages like we can see one example here to </a:t>
            </a:r>
            <a:r>
              <a:rPr lang="en-IN" dirty="0"/>
              <a:t>Suppose a store wants to add </a:t>
            </a:r>
            <a:r>
              <a:rPr lang="en-IN" b="1" dirty="0"/>
              <a:t>“online order + store pickup”</a:t>
            </a:r>
            <a:r>
              <a:rPr lang="en-IN" dirty="0"/>
              <a:t>.</a:t>
            </a:r>
          </a:p>
          <a:p>
            <a:r>
              <a:rPr lang="en-IN" dirty="0"/>
              <a:t>Sprint 1 → Build online cattalo</a:t>
            </a:r>
          </a:p>
          <a:p>
            <a:r>
              <a:rPr lang="en-IN" dirty="0"/>
              <a:t>Sprint 2 → Add order &amp; payment module</a:t>
            </a:r>
          </a:p>
          <a:p>
            <a:r>
              <a:rPr lang="en-IN" dirty="0"/>
              <a:t>Sprint 3 → Enable store pickup option</a:t>
            </a:r>
          </a:p>
          <a:p>
            <a:r>
              <a:rPr lang="en-IN" dirty="0"/>
              <a:t>Sprint 4 → Integrate with inventory</a:t>
            </a:r>
          </a:p>
          <a:p>
            <a:r>
              <a:rPr lang="en-US" dirty="0"/>
              <a:t>It highlights the </a:t>
            </a:r>
            <a:r>
              <a:rPr lang="en-US" b="1" dirty="0"/>
              <a:t>cyclical process</a:t>
            </a:r>
            <a:r>
              <a:rPr lang="en-US" dirty="0"/>
              <a:t>: gathering retail needs → sprint planning → development → testing with real users → deployment of modules → review &amp; improvements → back to next sprint.</a:t>
            </a:r>
          </a:p>
          <a:p>
            <a:r>
              <a:rPr lang="en-US" dirty="0"/>
              <a:t>Would you like me to also make a </a:t>
            </a:r>
            <a:r>
              <a:rPr lang="en-US" b="1" dirty="0"/>
              <a:t>RMS-specific example flow</a:t>
            </a:r>
            <a:r>
              <a:rPr lang="en-US" dirty="0"/>
              <a:t> (e.g., Inventory → Billing → Customer Loyalty → E-commerce) in Agile cycle format these all information about methods </a:t>
            </a:r>
            <a:r>
              <a:rPr lang="en-US" dirty="0" err="1"/>
              <a:t>iam</a:t>
            </a:r>
            <a:r>
              <a:rPr lang="en-US" dirty="0"/>
              <a:t> using </a:t>
            </a:r>
          </a:p>
          <a:p>
            <a:endParaRPr lang="en-US" b="1" dirty="0"/>
          </a:p>
          <a:p>
            <a:endParaRPr lang="en-US" dirty="0"/>
          </a:p>
          <a:p>
            <a:endParaRPr lang="en-US" dirty="0"/>
          </a:p>
          <a:p>
            <a:pPr marL="0" indent="0">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4624</TotalTime>
  <Words>1023</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Retail management system</vt:lpstr>
      <vt:lpstr>Introduction </vt:lpstr>
      <vt:lpstr>Objectives of RMS</vt:lpstr>
      <vt:lpstr>Opportunities/ Benefits</vt:lpstr>
      <vt:lpstr>Situation of RMS</vt:lpstr>
      <vt:lpstr>Purpose statement </vt:lpstr>
      <vt:lpstr>RMS RISKS</vt:lpstr>
      <vt:lpstr>Methods and Approaches’</vt:lpstr>
      <vt:lpstr>Agile </vt:lpstr>
      <vt:lpstr>Resources Used for Retail Management System</vt:lpstr>
      <vt:lpstr>SUCCSESS CRETERIA</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suthari srikanth</cp:lastModifiedBy>
  <cp:revision>6</cp:revision>
  <dcterms:created xsi:type="dcterms:W3CDTF">2013-01-27T09:14:16Z</dcterms:created>
  <dcterms:modified xsi:type="dcterms:W3CDTF">2025-08-28T07:30:50Z</dcterms:modified>
  <cp:category/>
</cp:coreProperties>
</file>