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18"/>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3741" autoAdjust="0"/>
  </p:normalViewPr>
  <p:slideViewPr>
    <p:cSldViewPr snapToGrid="0">
      <p:cViewPr varScale="1">
        <p:scale>
          <a:sx n="62" d="100"/>
          <a:sy n="62" d="100"/>
        </p:scale>
        <p:origin x="828" y="44"/>
      </p:cViewPr>
      <p:guideLst/>
    </p:cSldViewPr>
  </p:slideViewPr>
  <p:outlineViewPr>
    <p:cViewPr>
      <p:scale>
        <a:sx n="33" d="100"/>
        <a:sy n="33" d="100"/>
      </p:scale>
      <p:origin x="0" y="-22044"/>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1F0EBAE-FE07-48E0-A304-8AC13F4E47CC}" type="datetimeFigureOut">
              <a:rPr lang="en-IN" smtClean="0"/>
              <a:t>03-07-2025</a:t>
            </a:fld>
            <a:endParaRPr lang="en-IN"/>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100B7CD-9508-4E0D-A1AC-272DCF67CDC4}" type="slidenum">
              <a:rPr lang="en-IN" smtClean="0"/>
              <a:t>‹#›</a:t>
            </a:fld>
            <a:endParaRPr lang="en-IN"/>
          </a:p>
        </p:txBody>
      </p:sp>
    </p:spTree>
    <p:extLst>
      <p:ext uri="{BB962C8B-B14F-4D97-AF65-F5344CB8AC3E}">
        <p14:creationId xmlns:p14="http://schemas.microsoft.com/office/powerpoint/2010/main" val="35800433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en-US"/>
              <a:t>Click to edit Master title style</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7/3/2025</a:t>
            </a:fld>
            <a:endParaRPr lang="en-US" dirty="0"/>
          </a:p>
        </p:txBody>
      </p:sp>
      <p:sp>
        <p:nvSpPr>
          <p:cNvPr id="5" name="Footer Placeholder 4"/>
          <p:cNvSpPr>
            <a:spLocks noGrp="1"/>
          </p:cNvSpPr>
          <p:nvPr>
            <p:ph type="ftr" sz="quarter" idx="11"/>
          </p:nvPr>
        </p:nvSpPr>
        <p:spPr>
          <a:xfrm>
            <a:off x="2416500" y="329307"/>
            <a:ext cx="4973915" cy="309201"/>
          </a:xfrm>
        </p:spPr>
        <p:txBody>
          <a:bodyPr/>
          <a:lstStyle/>
          <a:p>
            <a:endParaRPr lang="en-US" dirty="0"/>
          </a:p>
        </p:txBody>
      </p:sp>
      <p:sp>
        <p:nvSpPr>
          <p:cNvPr id="6" name="Slide Number Placeholder 5"/>
          <p:cNvSpPr>
            <a:spLocks noGrp="1"/>
          </p:cNvSpPr>
          <p:nvPr>
            <p:ph type="sldNum" sz="quarter" idx="12"/>
          </p:nvPr>
        </p:nvSpPr>
        <p:spPr>
          <a:xfrm>
            <a:off x="1437664" y="798973"/>
            <a:ext cx="811019" cy="503578"/>
          </a:xfrm>
        </p:spPr>
        <p:txBody>
          <a:bodyPr/>
          <a:lstStyle/>
          <a:p>
            <a:fld id="{6D22F896-40B5-4ADD-8801-0D06FADFA095}" type="slidenum">
              <a:rPr lang="en-US" dirty="0"/>
              <a:t>‹#›</a:t>
            </a:fld>
            <a:endParaRPr lang="en-US" dirty="0"/>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7/3/2025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7/3/2025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7/3/2025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en-US"/>
              <a:t>Click to edit Master title style</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dirty="0"/>
              <a:t>7/3/2025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7/3/2025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en-US"/>
              <a:t>Click to edit Master title style</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447191" y="2824269"/>
            <a:ext cx="4645152" cy="26444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12362" y="2821491"/>
            <a:ext cx="4645152" cy="263737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7/3/2025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7/3/2025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7/3/2025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7/3/2025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48A87A34-81AB-432B-8DAE-1953F412C126}" type="datetimeFigureOut">
              <a:rPr lang="en-US" dirty="0"/>
              <a:pPr/>
              <a:t>7/3/2025</a:t>
            </a:fld>
            <a:endParaRPr lang="en-US" dirty="0"/>
          </a:p>
        </p:txBody>
      </p:sp>
      <p:sp>
        <p:nvSpPr>
          <p:cNvPr id="6" name="Footer Placeholder 5"/>
          <p:cNvSpPr>
            <a:spLocks noGrp="1"/>
          </p:cNvSpPr>
          <p:nvPr>
            <p:ph type="ftr" sz="quarter" idx="11"/>
          </p:nvPr>
        </p:nvSpPr>
        <p:spPr>
          <a:xfrm>
            <a:off x="1447382" y="318640"/>
            <a:ext cx="5541004" cy="320931"/>
          </a:xfrm>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48A87A34-81AB-432B-8DAE-1953F412C126}" type="datetimeFigureOut">
              <a:rPr lang="en-US" dirty="0"/>
              <a:pPr/>
              <a:t>7/3/2025</a:t>
            </a:fld>
            <a:endParaRPr lang="en-US" dirty="0"/>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6D22F896-40B5-4ADD-8801-0D06FADFA095}" type="slidenum">
              <a:rPr lang="en-US" dirty="0"/>
              <a:pPr/>
              <a:t>‹#›</a:t>
            </a:fld>
            <a:endParaRPr lang="en-US" dirty="0"/>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B9B1EB-9093-CBB8-E773-5E3426B50E6B}"/>
              </a:ext>
            </a:extLst>
          </p:cNvPr>
          <p:cNvSpPr>
            <a:spLocks noGrp="1"/>
          </p:cNvSpPr>
          <p:nvPr>
            <p:ph type="ctrTitle"/>
          </p:nvPr>
        </p:nvSpPr>
        <p:spPr/>
        <p:txBody>
          <a:bodyPr>
            <a:normAutofit/>
          </a:bodyPr>
          <a:lstStyle/>
          <a:p>
            <a:r>
              <a:rPr lang="en-US" sz="3600" b="1" dirty="0">
                <a:latin typeface="Arial" panose="020B0604020202020204" pitchFamily="34" charset="0"/>
                <a:ea typeface="Calibri" panose="020F0502020204030204" pitchFamily="34" charset="0"/>
                <a:cs typeface="Arial" panose="020B0604020202020204" pitchFamily="34" charset="0"/>
              </a:rPr>
              <a:t>Project Title: </a:t>
            </a:r>
            <a:r>
              <a:rPr lang="en-US" sz="3600" dirty="0">
                <a:latin typeface="Arial" panose="020B0604020202020204" pitchFamily="34" charset="0"/>
                <a:ea typeface="Calibri" panose="020F0502020204030204" pitchFamily="34" charset="0"/>
                <a:cs typeface="Arial" panose="020B0604020202020204" pitchFamily="34" charset="0"/>
              </a:rPr>
              <a:t>Travel and Compliance Hub</a:t>
            </a:r>
            <a:endParaRPr lang="en-IN" sz="3600" dirty="0"/>
          </a:p>
        </p:txBody>
      </p:sp>
      <p:sp>
        <p:nvSpPr>
          <p:cNvPr id="3" name="Subtitle 2">
            <a:extLst>
              <a:ext uri="{FF2B5EF4-FFF2-40B4-BE49-F238E27FC236}">
                <a16:creationId xmlns:a16="http://schemas.microsoft.com/office/drawing/2014/main" id="{FF311105-DF1A-7B35-4F60-02C969E8B312}"/>
              </a:ext>
            </a:extLst>
          </p:cNvPr>
          <p:cNvSpPr>
            <a:spLocks noGrp="1"/>
          </p:cNvSpPr>
          <p:nvPr>
            <p:ph type="subTitle" idx="1"/>
          </p:nvPr>
        </p:nvSpPr>
        <p:spPr/>
        <p:txBody>
          <a:bodyPr/>
          <a:lstStyle/>
          <a:p>
            <a:pPr algn="r"/>
            <a:r>
              <a:rPr lang="en-US" b="1" dirty="0">
                <a:latin typeface="Calibri" panose="020F0502020204030204" pitchFamily="34" charset="0"/>
                <a:ea typeface="Calibri" panose="020F0502020204030204" pitchFamily="34" charset="0"/>
                <a:cs typeface="Calibri" panose="020F0502020204030204" pitchFamily="34" charset="0"/>
              </a:rPr>
              <a:t>Prepared By: </a:t>
            </a:r>
            <a:r>
              <a:rPr lang="en-US" dirty="0">
                <a:latin typeface="Calibri" panose="020F0502020204030204" pitchFamily="34" charset="0"/>
                <a:ea typeface="Calibri" panose="020F0502020204030204" pitchFamily="34" charset="0"/>
                <a:cs typeface="Calibri" panose="020F0502020204030204" pitchFamily="34" charset="0"/>
              </a:rPr>
              <a:t>Kunal Kadambande </a:t>
            </a:r>
          </a:p>
          <a:p>
            <a:pPr algn="r"/>
            <a:r>
              <a:rPr lang="en-US" b="1" dirty="0">
                <a:latin typeface="Calibri" panose="020F0502020204030204" pitchFamily="34" charset="0"/>
                <a:ea typeface="Calibri" panose="020F0502020204030204" pitchFamily="34" charset="0"/>
                <a:cs typeface="Calibri" panose="020F0502020204030204" pitchFamily="34" charset="0"/>
              </a:rPr>
              <a:t>Date: </a:t>
            </a:r>
            <a:r>
              <a:rPr lang="en-US" dirty="0">
                <a:latin typeface="Calibri" panose="020F0502020204030204" pitchFamily="34" charset="0"/>
                <a:ea typeface="Calibri" panose="020F0502020204030204" pitchFamily="34" charset="0"/>
                <a:cs typeface="Calibri" panose="020F0502020204030204" pitchFamily="34" charset="0"/>
              </a:rPr>
              <a:t>03/07/2025</a:t>
            </a:r>
          </a:p>
          <a:p>
            <a:endParaRPr lang="en-IN" dirty="0"/>
          </a:p>
        </p:txBody>
      </p:sp>
    </p:spTree>
    <p:extLst>
      <p:ext uri="{BB962C8B-B14F-4D97-AF65-F5344CB8AC3E}">
        <p14:creationId xmlns:p14="http://schemas.microsoft.com/office/powerpoint/2010/main" val="340698596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469798-6B31-C4AE-3B6E-26B7FB40E57B}"/>
              </a:ext>
            </a:extLst>
          </p:cNvPr>
          <p:cNvSpPr>
            <a:spLocks noGrp="1"/>
          </p:cNvSpPr>
          <p:nvPr>
            <p:ph type="title"/>
          </p:nvPr>
        </p:nvSpPr>
        <p:spPr/>
        <p:txBody>
          <a:bodyPr/>
          <a:lstStyle/>
          <a:p>
            <a:r>
              <a:rPr lang="en-IN" dirty="0">
                <a:latin typeface="Arial" panose="020B0604020202020204" pitchFamily="34" charset="0"/>
                <a:cs typeface="Arial" panose="020B0604020202020204" pitchFamily="34" charset="0"/>
              </a:rPr>
              <a:t>Methods / Approach</a:t>
            </a:r>
            <a:endParaRPr lang="en-IN" dirty="0"/>
          </a:p>
        </p:txBody>
      </p:sp>
      <p:sp>
        <p:nvSpPr>
          <p:cNvPr id="3" name="Content Placeholder 2">
            <a:extLst>
              <a:ext uri="{FF2B5EF4-FFF2-40B4-BE49-F238E27FC236}">
                <a16:creationId xmlns:a16="http://schemas.microsoft.com/office/drawing/2014/main" id="{2B0D4194-D02F-0110-FDA5-E7066AFF2DCE}"/>
              </a:ext>
            </a:extLst>
          </p:cNvPr>
          <p:cNvSpPr>
            <a:spLocks noGrp="1"/>
          </p:cNvSpPr>
          <p:nvPr>
            <p:ph idx="1"/>
          </p:nvPr>
        </p:nvSpPr>
        <p:spPr/>
        <p:txBody>
          <a:bodyPr>
            <a:normAutofit lnSpcReduction="10000"/>
          </a:bodyPr>
          <a:lstStyle/>
          <a:p>
            <a:r>
              <a:rPr lang="en-US" sz="1600" dirty="0">
                <a:latin typeface="Arial" panose="020B0604020202020204" pitchFamily="34" charset="0"/>
                <a:cs typeface="Arial" panose="020B0604020202020204" pitchFamily="34" charset="0"/>
              </a:rPr>
              <a:t>All the </a:t>
            </a:r>
            <a:r>
              <a:rPr lang="en-US" sz="1600" b="1" dirty="0">
                <a:latin typeface="Arial" panose="020B0604020202020204" pitchFamily="34" charset="0"/>
                <a:cs typeface="Arial" panose="020B0604020202020204" pitchFamily="34" charset="0"/>
              </a:rPr>
              <a:t>user stories are prioritized</a:t>
            </a:r>
            <a:r>
              <a:rPr lang="en-US" sz="1600" dirty="0">
                <a:latin typeface="Arial" panose="020B0604020202020204" pitchFamily="34" charset="0"/>
                <a:cs typeface="Arial" panose="020B0604020202020204" pitchFamily="34" charset="0"/>
              </a:rPr>
              <a:t> using </a:t>
            </a:r>
            <a:r>
              <a:rPr lang="en-US" sz="1600" b="1" dirty="0" err="1">
                <a:latin typeface="Arial" panose="020B0604020202020204" pitchFamily="34" charset="0"/>
                <a:cs typeface="Arial" panose="020B0604020202020204" pitchFamily="34" charset="0"/>
              </a:rPr>
              <a:t>MoSCoW</a:t>
            </a:r>
            <a:r>
              <a:rPr lang="en-US" sz="1600" dirty="0">
                <a:latin typeface="Arial" panose="020B0604020202020204" pitchFamily="34" charset="0"/>
                <a:cs typeface="Arial" panose="020B0604020202020204" pitchFamily="34" charset="0"/>
              </a:rPr>
              <a:t> and </a:t>
            </a:r>
            <a:r>
              <a:rPr lang="en-US" sz="1600" b="1" dirty="0">
                <a:latin typeface="Arial" panose="020B0604020202020204" pitchFamily="34" charset="0"/>
                <a:cs typeface="Arial" panose="020B0604020202020204" pitchFamily="34" charset="0"/>
              </a:rPr>
              <a:t>MVP techniques</a:t>
            </a:r>
            <a:r>
              <a:rPr lang="en-US" sz="1600" dirty="0">
                <a:latin typeface="Arial" panose="020B0604020202020204" pitchFamily="34" charset="0"/>
                <a:cs typeface="Arial" panose="020B0604020202020204" pitchFamily="34" charset="0"/>
              </a:rPr>
              <a:t>, and then arranged in the </a:t>
            </a:r>
            <a:r>
              <a:rPr lang="en-US" sz="1600" b="1" dirty="0">
                <a:latin typeface="Arial" panose="020B0604020202020204" pitchFamily="34" charset="0"/>
                <a:cs typeface="Arial" panose="020B0604020202020204" pitchFamily="34" charset="0"/>
              </a:rPr>
              <a:t>product vision board</a:t>
            </a:r>
            <a:r>
              <a:rPr lang="en-US" sz="1600" dirty="0">
                <a:latin typeface="Arial" panose="020B0604020202020204" pitchFamily="34" charset="0"/>
                <a:cs typeface="Arial" panose="020B0604020202020204" pitchFamily="34" charset="0"/>
              </a:rPr>
              <a:t> based on </a:t>
            </a:r>
            <a:r>
              <a:rPr lang="en-US" sz="1600" b="1" dirty="0">
                <a:latin typeface="Arial" panose="020B0604020202020204" pitchFamily="34" charset="0"/>
                <a:cs typeface="Arial" panose="020B0604020202020204" pitchFamily="34" charset="0"/>
              </a:rPr>
              <a:t>BV and CP points</a:t>
            </a:r>
            <a:r>
              <a:rPr lang="en-US" sz="1600" dirty="0">
                <a:latin typeface="Arial" panose="020B0604020202020204" pitchFamily="34" charset="0"/>
                <a:cs typeface="Arial" panose="020B0604020202020204" pitchFamily="34" charset="0"/>
              </a:rPr>
              <a:t>.</a:t>
            </a:r>
          </a:p>
          <a:p>
            <a:r>
              <a:rPr lang="en-US" sz="1600" dirty="0">
                <a:latin typeface="Arial" panose="020B0604020202020204" pitchFamily="34" charset="0"/>
                <a:cs typeface="Arial" panose="020B0604020202020204" pitchFamily="34" charset="0"/>
              </a:rPr>
              <a:t>Each </a:t>
            </a:r>
            <a:r>
              <a:rPr lang="en-US" sz="1600" b="1" dirty="0">
                <a:latin typeface="Arial" panose="020B0604020202020204" pitchFamily="34" charset="0"/>
                <a:cs typeface="Arial" panose="020B0604020202020204" pitchFamily="34" charset="0"/>
              </a:rPr>
              <a:t>Sprint</a:t>
            </a:r>
            <a:r>
              <a:rPr lang="en-US" sz="1600" dirty="0">
                <a:latin typeface="Arial" panose="020B0604020202020204" pitchFamily="34" charset="0"/>
                <a:cs typeface="Arial" panose="020B0604020202020204" pitchFamily="34" charset="0"/>
              </a:rPr>
              <a:t> delivers a working product increment of the software in </a:t>
            </a:r>
            <a:r>
              <a:rPr lang="en-US" sz="1600" b="1" dirty="0">
                <a:latin typeface="Arial" panose="020B0604020202020204" pitchFamily="34" charset="0"/>
                <a:cs typeface="Arial" panose="020B0604020202020204" pitchFamily="34" charset="0"/>
              </a:rPr>
              <a:t>two weeks</a:t>
            </a:r>
            <a:r>
              <a:rPr lang="en-US" sz="1600" dirty="0">
                <a:latin typeface="Arial" panose="020B0604020202020204" pitchFamily="34" charset="0"/>
                <a:cs typeface="Arial" panose="020B0604020202020204" pitchFamily="34" charset="0"/>
              </a:rPr>
              <a:t>.</a:t>
            </a:r>
            <a:br>
              <a:rPr lang="en-US" sz="1600" dirty="0">
                <a:latin typeface="Arial" panose="020B0604020202020204" pitchFamily="34" charset="0"/>
                <a:cs typeface="Arial" panose="020B0604020202020204" pitchFamily="34" charset="0"/>
              </a:rPr>
            </a:br>
            <a:r>
              <a:rPr lang="en-US" sz="1600" dirty="0">
                <a:latin typeface="Arial" panose="020B0604020202020204" pitchFamily="34" charset="0"/>
                <a:cs typeface="Arial" panose="020B0604020202020204" pitchFamily="34" charset="0"/>
              </a:rPr>
              <a:t>Sprint duration may be extended if a change request arises from the stakeholder during any sprint cycle.</a:t>
            </a:r>
          </a:p>
          <a:p>
            <a:r>
              <a:rPr lang="en-US" sz="1600" b="1" dirty="0">
                <a:latin typeface="Arial" panose="020B0604020202020204" pitchFamily="34" charset="0"/>
                <a:cs typeface="Arial" panose="020B0604020202020204" pitchFamily="34" charset="0"/>
              </a:rPr>
              <a:t>Sprint ceremonies</a:t>
            </a:r>
            <a:r>
              <a:rPr lang="en-US" sz="1600" dirty="0">
                <a:latin typeface="Arial" panose="020B0604020202020204" pitchFamily="34" charset="0"/>
                <a:cs typeface="Arial" panose="020B0604020202020204" pitchFamily="34" charset="0"/>
              </a:rPr>
              <a:t> such as </a:t>
            </a:r>
            <a:r>
              <a:rPr lang="en-US" sz="1600" b="1" dirty="0">
                <a:latin typeface="Arial" panose="020B0604020202020204" pitchFamily="34" charset="0"/>
                <a:cs typeface="Arial" panose="020B0604020202020204" pitchFamily="34" charset="0"/>
              </a:rPr>
              <a:t>Daily Scrum</a:t>
            </a:r>
            <a:r>
              <a:rPr lang="en-US" sz="1600" dirty="0">
                <a:latin typeface="Arial" panose="020B0604020202020204" pitchFamily="34" charset="0"/>
                <a:cs typeface="Arial" panose="020B0604020202020204" pitchFamily="34" charset="0"/>
              </a:rPr>
              <a:t>, </a:t>
            </a:r>
            <a:r>
              <a:rPr lang="en-US" sz="1600" b="1" dirty="0">
                <a:latin typeface="Arial" panose="020B0604020202020204" pitchFamily="34" charset="0"/>
                <a:cs typeface="Arial" panose="020B0604020202020204" pitchFamily="34" charset="0"/>
              </a:rPr>
              <a:t>Sprint Review</a:t>
            </a:r>
            <a:r>
              <a:rPr lang="en-US" sz="1600" dirty="0">
                <a:latin typeface="Arial" panose="020B0604020202020204" pitchFamily="34" charset="0"/>
                <a:cs typeface="Arial" panose="020B0604020202020204" pitchFamily="34" charset="0"/>
              </a:rPr>
              <a:t>, and </a:t>
            </a:r>
            <a:r>
              <a:rPr lang="en-US" sz="1600" b="1" dirty="0">
                <a:latin typeface="Arial" panose="020B0604020202020204" pitchFamily="34" charset="0"/>
                <a:cs typeface="Arial" panose="020B0604020202020204" pitchFamily="34" charset="0"/>
              </a:rPr>
              <a:t>Sprint Retrospective</a:t>
            </a:r>
            <a:r>
              <a:rPr lang="en-US" sz="1600" dirty="0">
                <a:latin typeface="Arial" panose="020B0604020202020204" pitchFamily="34" charset="0"/>
                <a:cs typeface="Arial" panose="020B0604020202020204" pitchFamily="34" charset="0"/>
              </a:rPr>
              <a:t> are conducted regularly:</a:t>
            </a:r>
          </a:p>
          <a:p>
            <a:r>
              <a:rPr lang="en-US" sz="1600" b="1" dirty="0">
                <a:latin typeface="Arial" panose="020B0604020202020204" pitchFamily="34" charset="0"/>
                <a:cs typeface="Arial" panose="020B0604020202020204" pitchFamily="34" charset="0"/>
              </a:rPr>
              <a:t>Daily Scrum</a:t>
            </a:r>
            <a:r>
              <a:rPr lang="en-US" sz="1600" dirty="0">
                <a:latin typeface="Arial" panose="020B0604020202020204" pitchFamily="34" charset="0"/>
                <a:cs typeface="Arial" panose="020B0604020202020204" pitchFamily="34" charset="0"/>
              </a:rPr>
              <a:t> – Team syncs on progress and blockers.</a:t>
            </a:r>
          </a:p>
          <a:p>
            <a:r>
              <a:rPr lang="en-US" sz="1600" b="1" dirty="0">
                <a:latin typeface="Arial" panose="020B0604020202020204" pitchFamily="34" charset="0"/>
                <a:cs typeface="Arial" panose="020B0604020202020204" pitchFamily="34" charset="0"/>
              </a:rPr>
              <a:t>Sprint Review</a:t>
            </a:r>
            <a:r>
              <a:rPr lang="en-US" sz="1600" dirty="0">
                <a:latin typeface="Arial" panose="020B0604020202020204" pitchFamily="34" charset="0"/>
                <a:cs typeface="Arial" panose="020B0604020202020204" pitchFamily="34" charset="0"/>
              </a:rPr>
              <a:t> – To showcase the increment and collect stakeholder feedback.</a:t>
            </a:r>
          </a:p>
          <a:p>
            <a:r>
              <a:rPr lang="en-US" sz="1600" b="1" dirty="0">
                <a:latin typeface="Arial" panose="020B0604020202020204" pitchFamily="34" charset="0"/>
                <a:cs typeface="Arial" panose="020B0604020202020204" pitchFamily="34" charset="0"/>
              </a:rPr>
              <a:t>Sprint Retrospective</a:t>
            </a:r>
            <a:r>
              <a:rPr lang="en-US" sz="1600" dirty="0">
                <a:latin typeface="Arial" panose="020B0604020202020204" pitchFamily="34" charset="0"/>
                <a:cs typeface="Arial" panose="020B0604020202020204" pitchFamily="34" charset="0"/>
              </a:rPr>
              <a:t> – To improve and adapt the team process for future sprints.</a:t>
            </a:r>
          </a:p>
          <a:p>
            <a:endParaRPr lang="en-IN" sz="1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8778515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B634A7-0029-79AC-BF8C-2E34983EDF12}"/>
              </a:ext>
            </a:extLst>
          </p:cNvPr>
          <p:cNvSpPr>
            <a:spLocks noGrp="1"/>
          </p:cNvSpPr>
          <p:nvPr>
            <p:ph type="title"/>
          </p:nvPr>
        </p:nvSpPr>
        <p:spPr/>
        <p:txBody>
          <a:bodyPr/>
          <a:lstStyle/>
          <a:p>
            <a:r>
              <a:rPr lang="en-IN" dirty="0">
                <a:latin typeface="Arial" panose="020B0604020202020204" pitchFamily="34" charset="0"/>
                <a:cs typeface="Arial" panose="020B0604020202020204" pitchFamily="34" charset="0"/>
              </a:rPr>
              <a:t>Methods / Approach</a:t>
            </a:r>
            <a:endParaRPr lang="en-IN" dirty="0"/>
          </a:p>
        </p:txBody>
      </p:sp>
      <p:sp>
        <p:nvSpPr>
          <p:cNvPr id="3" name="Content Placeholder 2">
            <a:extLst>
              <a:ext uri="{FF2B5EF4-FFF2-40B4-BE49-F238E27FC236}">
                <a16:creationId xmlns:a16="http://schemas.microsoft.com/office/drawing/2014/main" id="{5E254BA0-58A8-52B8-E30D-38BC20E3AA6E}"/>
              </a:ext>
            </a:extLst>
          </p:cNvPr>
          <p:cNvSpPr>
            <a:spLocks noGrp="1"/>
          </p:cNvSpPr>
          <p:nvPr>
            <p:ph idx="1"/>
          </p:nvPr>
        </p:nvSpPr>
        <p:spPr/>
        <p:txBody>
          <a:bodyPr>
            <a:normAutofit/>
          </a:bodyPr>
          <a:lstStyle/>
          <a:p>
            <a:r>
              <a:rPr lang="en-US" sz="1600" dirty="0">
                <a:latin typeface="Arial" panose="020B0604020202020204" pitchFamily="34" charset="0"/>
                <a:cs typeface="Arial" panose="020B0604020202020204" pitchFamily="34" charset="0"/>
              </a:rPr>
              <a:t>Once the </a:t>
            </a:r>
            <a:r>
              <a:rPr lang="en-US" sz="1600" b="1" dirty="0">
                <a:latin typeface="Arial" panose="020B0604020202020204" pitchFamily="34" charset="0"/>
                <a:cs typeface="Arial" panose="020B0604020202020204" pitchFamily="34" charset="0"/>
              </a:rPr>
              <a:t>User Story</a:t>
            </a:r>
            <a:r>
              <a:rPr lang="en-US" sz="1600" dirty="0">
                <a:latin typeface="Arial" panose="020B0604020202020204" pitchFamily="34" charset="0"/>
                <a:cs typeface="Arial" panose="020B0604020202020204" pitchFamily="34" charset="0"/>
              </a:rPr>
              <a:t> is completed and meets the acceptance criteria, it is moved to the </a:t>
            </a:r>
            <a:r>
              <a:rPr lang="en-US" sz="1600" b="1" dirty="0">
                <a:latin typeface="Arial" panose="020B0604020202020204" pitchFamily="34" charset="0"/>
                <a:cs typeface="Arial" panose="020B0604020202020204" pitchFamily="34" charset="0"/>
              </a:rPr>
              <a:t>Done</a:t>
            </a:r>
            <a:r>
              <a:rPr lang="en-US" sz="1600" dirty="0">
                <a:latin typeface="Arial" panose="020B0604020202020204" pitchFamily="34" charset="0"/>
                <a:cs typeface="Arial" panose="020B0604020202020204" pitchFamily="34" charset="0"/>
              </a:rPr>
              <a:t> column. If in progress, it remains in the </a:t>
            </a:r>
            <a:r>
              <a:rPr lang="en-US" sz="1600" b="1" dirty="0">
                <a:latin typeface="Arial" panose="020B0604020202020204" pitchFamily="34" charset="0"/>
                <a:cs typeface="Arial" panose="020B0604020202020204" pitchFamily="34" charset="0"/>
              </a:rPr>
              <a:t>In Process/Pending table</a:t>
            </a:r>
            <a:r>
              <a:rPr lang="en-US" sz="1600" dirty="0">
                <a:latin typeface="Arial" panose="020B0604020202020204" pitchFamily="34" charset="0"/>
                <a:cs typeface="Arial" panose="020B0604020202020204" pitchFamily="34" charset="0"/>
              </a:rPr>
              <a:t> in Jira.</a:t>
            </a:r>
            <a:endParaRPr lang="en-IN" sz="1600" dirty="0">
              <a:latin typeface="Arial" panose="020B0604020202020204" pitchFamily="34" charset="0"/>
              <a:cs typeface="Arial" panose="020B0604020202020204" pitchFamily="34" charset="0"/>
            </a:endParaRPr>
          </a:p>
          <a:p>
            <a:r>
              <a:rPr lang="en-US" sz="1600" dirty="0">
                <a:latin typeface="Arial" panose="020B0604020202020204" pitchFamily="34" charset="0"/>
                <a:cs typeface="Arial" panose="020B0604020202020204" pitchFamily="34" charset="0"/>
              </a:rPr>
              <a:t>The </a:t>
            </a:r>
            <a:r>
              <a:rPr lang="en-US" sz="1600" b="1" dirty="0">
                <a:latin typeface="Arial" panose="020B0604020202020204" pitchFamily="34" charset="0"/>
                <a:cs typeface="Arial" panose="020B0604020202020204" pitchFamily="34" charset="0"/>
              </a:rPr>
              <a:t>Product Burndown Chart</a:t>
            </a:r>
            <a:r>
              <a:rPr lang="en-US" sz="1600" dirty="0">
                <a:latin typeface="Arial" panose="020B0604020202020204" pitchFamily="34" charset="0"/>
                <a:cs typeface="Arial" panose="020B0604020202020204" pitchFamily="34" charset="0"/>
              </a:rPr>
              <a:t> will be prepared and maintained by the </a:t>
            </a:r>
            <a:r>
              <a:rPr lang="en-US" sz="1600" b="1" dirty="0">
                <a:latin typeface="Arial" panose="020B0604020202020204" pitchFamily="34" charset="0"/>
                <a:cs typeface="Arial" panose="020B0604020202020204" pitchFamily="34" charset="0"/>
              </a:rPr>
              <a:t>Product Owner</a:t>
            </a:r>
            <a:r>
              <a:rPr lang="en-US" sz="1600" dirty="0">
                <a:latin typeface="Arial" panose="020B0604020202020204" pitchFamily="34" charset="0"/>
                <a:cs typeface="Arial" panose="020B0604020202020204" pitchFamily="34" charset="0"/>
              </a:rPr>
              <a:t> to track sprint progress. It shows how much work is remaining vs. time and helps forecast sprint completion.</a:t>
            </a:r>
          </a:p>
          <a:p>
            <a:r>
              <a:rPr lang="en-IN" sz="1600" dirty="0">
                <a:latin typeface="Arial" panose="020B0604020202020204" pitchFamily="34" charset="0"/>
                <a:cs typeface="Arial" panose="020B0604020202020204" pitchFamily="34" charset="0"/>
              </a:rPr>
              <a:t>Tools used:</a:t>
            </a:r>
          </a:p>
          <a:p>
            <a:pPr lvl="1">
              <a:buFont typeface="Wingdings" panose="05000000000000000000" pitchFamily="2" charset="2"/>
              <a:buChar char="Ø"/>
            </a:pPr>
            <a:r>
              <a:rPr lang="en-IN" sz="1600" b="1" dirty="0">
                <a:latin typeface="Arial" panose="020B0604020202020204" pitchFamily="34" charset="0"/>
                <a:cs typeface="Arial" panose="020B0604020202020204" pitchFamily="34" charset="0"/>
              </a:rPr>
              <a:t>Jira</a:t>
            </a:r>
            <a:r>
              <a:rPr lang="en-IN" sz="1600" dirty="0">
                <a:latin typeface="Arial" panose="020B0604020202020204" pitchFamily="34" charset="0"/>
                <a:cs typeface="Arial" panose="020B0604020202020204" pitchFamily="34" charset="0"/>
              </a:rPr>
              <a:t> – Sprint planning and task tracking.</a:t>
            </a:r>
          </a:p>
          <a:p>
            <a:pPr lvl="1">
              <a:buFont typeface="Wingdings" panose="05000000000000000000" pitchFamily="2" charset="2"/>
              <a:buChar char="Ø"/>
            </a:pPr>
            <a:r>
              <a:rPr lang="en-IN" sz="1600" b="1" dirty="0">
                <a:latin typeface="Arial" panose="020B0604020202020204" pitchFamily="34" charset="0"/>
                <a:cs typeface="Arial" panose="020B0604020202020204" pitchFamily="34" charset="0"/>
              </a:rPr>
              <a:t>Power BI &amp; Tableau</a:t>
            </a:r>
            <a:r>
              <a:rPr lang="en-IN" sz="1600" dirty="0">
                <a:latin typeface="Arial" panose="020B0604020202020204" pitchFamily="34" charset="0"/>
                <a:cs typeface="Arial" panose="020B0604020202020204" pitchFamily="34" charset="0"/>
              </a:rPr>
              <a:t> – For dashboard generation and reporting.</a:t>
            </a:r>
          </a:p>
          <a:p>
            <a:pPr lvl="1">
              <a:buFont typeface="Wingdings" panose="05000000000000000000" pitchFamily="2" charset="2"/>
              <a:buChar char="Ø"/>
            </a:pPr>
            <a:r>
              <a:rPr lang="en-IN" sz="1600" b="1" dirty="0">
                <a:latin typeface="Arial" panose="020B0604020202020204" pitchFamily="34" charset="0"/>
                <a:cs typeface="Arial" panose="020B0604020202020204" pitchFamily="34" charset="0"/>
              </a:rPr>
              <a:t>MS Visio</a:t>
            </a:r>
            <a:r>
              <a:rPr lang="en-IN" sz="1600" dirty="0">
                <a:latin typeface="Arial" panose="020B0604020202020204" pitchFamily="34" charset="0"/>
                <a:cs typeface="Arial" panose="020B0604020202020204" pitchFamily="34" charset="0"/>
              </a:rPr>
              <a:t>– For diagramming workflows</a:t>
            </a:r>
          </a:p>
          <a:p>
            <a:pPr lvl="1">
              <a:buFont typeface="Wingdings" panose="05000000000000000000" pitchFamily="2" charset="2"/>
              <a:buChar char="Ø"/>
            </a:pPr>
            <a:r>
              <a:rPr lang="en-IN" sz="1600" b="1" dirty="0">
                <a:latin typeface="Arial" panose="020B0604020202020204" pitchFamily="34" charset="0"/>
                <a:cs typeface="Arial" panose="020B0604020202020204" pitchFamily="34" charset="0"/>
              </a:rPr>
              <a:t>Balsamiq &amp; Axure RP</a:t>
            </a:r>
            <a:r>
              <a:rPr lang="en-IN" sz="1600" dirty="0">
                <a:latin typeface="Arial" panose="020B0604020202020204" pitchFamily="34" charset="0"/>
                <a:cs typeface="Arial" panose="020B0604020202020204" pitchFamily="34" charset="0"/>
              </a:rPr>
              <a:t>– For screen wireframes and UI mock-ups.</a:t>
            </a:r>
          </a:p>
          <a:p>
            <a:endParaRPr lang="en-US" sz="1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692816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645105-E88A-00E1-9EB4-FB47FDF1A4E0}"/>
              </a:ext>
            </a:extLst>
          </p:cNvPr>
          <p:cNvSpPr>
            <a:spLocks noGrp="1"/>
          </p:cNvSpPr>
          <p:nvPr>
            <p:ph type="title"/>
          </p:nvPr>
        </p:nvSpPr>
        <p:spPr/>
        <p:txBody>
          <a:bodyPr/>
          <a:lstStyle/>
          <a:p>
            <a:r>
              <a:rPr lang="en-IN" dirty="0">
                <a:latin typeface="Arial" panose="020B0604020202020204" pitchFamily="34" charset="0"/>
                <a:cs typeface="Arial" panose="020B0604020202020204" pitchFamily="34" charset="0"/>
              </a:rPr>
              <a:t>Risks and Dependencies</a:t>
            </a:r>
            <a:endParaRPr lang="en-IN" dirty="0"/>
          </a:p>
        </p:txBody>
      </p:sp>
      <p:sp>
        <p:nvSpPr>
          <p:cNvPr id="3" name="Content Placeholder 2">
            <a:extLst>
              <a:ext uri="{FF2B5EF4-FFF2-40B4-BE49-F238E27FC236}">
                <a16:creationId xmlns:a16="http://schemas.microsoft.com/office/drawing/2014/main" id="{3F212767-269F-CAD1-46B6-BBB1BE93339D}"/>
              </a:ext>
            </a:extLst>
          </p:cNvPr>
          <p:cNvSpPr>
            <a:spLocks noGrp="1"/>
          </p:cNvSpPr>
          <p:nvPr>
            <p:ph idx="1"/>
          </p:nvPr>
        </p:nvSpPr>
        <p:spPr>
          <a:xfrm>
            <a:off x="1451579" y="2015732"/>
            <a:ext cx="9603275" cy="3913430"/>
          </a:xfrm>
        </p:spPr>
        <p:txBody>
          <a:bodyPr>
            <a:noAutofit/>
          </a:bodyPr>
          <a:lstStyle/>
          <a:p>
            <a:pPr marL="0" indent="0">
              <a:buNone/>
            </a:pPr>
            <a:r>
              <a:rPr lang="en-IN" sz="1600" b="1" dirty="0">
                <a:latin typeface="Arial" panose="020B0604020202020204" pitchFamily="34" charset="0"/>
                <a:cs typeface="Arial" panose="020B0604020202020204" pitchFamily="34" charset="0"/>
              </a:rPr>
              <a:t>RISKS:</a:t>
            </a:r>
          </a:p>
          <a:p>
            <a:r>
              <a:rPr lang="en-US" sz="1600" b="1" dirty="0">
                <a:latin typeface="Arial" panose="020B0604020202020204" pitchFamily="34" charset="0"/>
                <a:cs typeface="Arial" panose="020B0604020202020204" pitchFamily="34" charset="0"/>
              </a:rPr>
              <a:t>Risk may arise if there is a lack of training or support for end users</a:t>
            </a:r>
            <a:r>
              <a:rPr lang="en-US" sz="1600" dirty="0">
                <a:latin typeface="Arial" panose="020B0604020202020204" pitchFamily="34" charset="0"/>
                <a:cs typeface="Arial" panose="020B0604020202020204" pitchFamily="34" charset="0"/>
              </a:rPr>
              <a:t>, leading to hesitation in adopting the new system or misusing its features.</a:t>
            </a:r>
          </a:p>
          <a:p>
            <a:r>
              <a:rPr lang="en-US" sz="1600" b="1" dirty="0">
                <a:latin typeface="Arial" panose="020B0604020202020204" pitchFamily="34" charset="0"/>
                <a:cs typeface="Arial" panose="020B0604020202020204" pitchFamily="34" charset="0"/>
              </a:rPr>
              <a:t>Inaccuracy or incomplete data during the migration of existing travel records</a:t>
            </a:r>
            <a:r>
              <a:rPr lang="en-US" sz="1600" dirty="0">
                <a:latin typeface="Arial" panose="020B0604020202020204" pitchFamily="34" charset="0"/>
                <a:cs typeface="Arial" panose="020B0604020202020204" pitchFamily="34" charset="0"/>
              </a:rPr>
              <a:t> from spreadsheets to the digital system may result in faulty travel history or missing compliance data.</a:t>
            </a:r>
          </a:p>
          <a:p>
            <a:r>
              <a:rPr lang="en-US" sz="1600" b="1" dirty="0">
                <a:latin typeface="Arial" panose="020B0604020202020204" pitchFamily="34" charset="0"/>
                <a:cs typeface="Arial" panose="020B0604020202020204" pitchFamily="34" charset="0"/>
              </a:rPr>
              <a:t>Risk may arise if there is a change in travel policy or approval hierarchy</a:t>
            </a:r>
            <a:r>
              <a:rPr lang="en-US" sz="1600" dirty="0">
                <a:latin typeface="Arial" panose="020B0604020202020204" pitchFamily="34" charset="0"/>
                <a:cs typeface="Arial" panose="020B0604020202020204" pitchFamily="34" charset="0"/>
              </a:rPr>
              <a:t> mid-development, requiring rework in workflow logic and affecting sprint delivery timelines.</a:t>
            </a:r>
          </a:p>
          <a:p>
            <a:pPr marL="0" indent="0">
              <a:buNone/>
            </a:pPr>
            <a:endParaRPr lang="en-IN" sz="1400" b="1" dirty="0"/>
          </a:p>
          <a:p>
            <a:endParaRPr lang="en-IN" sz="1400" dirty="0"/>
          </a:p>
        </p:txBody>
      </p:sp>
    </p:spTree>
    <p:extLst>
      <p:ext uri="{BB962C8B-B14F-4D97-AF65-F5344CB8AC3E}">
        <p14:creationId xmlns:p14="http://schemas.microsoft.com/office/powerpoint/2010/main" val="147273979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AFA8CD-8B56-80E5-A950-42789EE02453}"/>
              </a:ext>
            </a:extLst>
          </p:cNvPr>
          <p:cNvSpPr>
            <a:spLocks noGrp="1"/>
          </p:cNvSpPr>
          <p:nvPr>
            <p:ph type="title"/>
          </p:nvPr>
        </p:nvSpPr>
        <p:spPr/>
        <p:txBody>
          <a:bodyPr/>
          <a:lstStyle/>
          <a:p>
            <a:r>
              <a:rPr lang="en-IN" dirty="0">
                <a:latin typeface="Arial" panose="020B0604020202020204" pitchFamily="34" charset="0"/>
                <a:cs typeface="Arial" panose="020B0604020202020204" pitchFamily="34" charset="0"/>
              </a:rPr>
              <a:t>Risks and Dependencies</a:t>
            </a:r>
            <a:endParaRPr lang="en-IN" dirty="0"/>
          </a:p>
        </p:txBody>
      </p:sp>
      <p:sp>
        <p:nvSpPr>
          <p:cNvPr id="3" name="Content Placeholder 2">
            <a:extLst>
              <a:ext uri="{FF2B5EF4-FFF2-40B4-BE49-F238E27FC236}">
                <a16:creationId xmlns:a16="http://schemas.microsoft.com/office/drawing/2014/main" id="{9F6065D7-F9BA-C48A-E794-B02E101DC414}"/>
              </a:ext>
            </a:extLst>
          </p:cNvPr>
          <p:cNvSpPr>
            <a:spLocks noGrp="1"/>
          </p:cNvSpPr>
          <p:nvPr>
            <p:ph idx="1"/>
          </p:nvPr>
        </p:nvSpPr>
        <p:spPr/>
        <p:txBody>
          <a:bodyPr>
            <a:normAutofit/>
          </a:bodyPr>
          <a:lstStyle/>
          <a:p>
            <a:pPr marL="0" indent="0">
              <a:buNone/>
            </a:pPr>
            <a:r>
              <a:rPr lang="en-IN" sz="1600" b="1" dirty="0">
                <a:latin typeface="Arial" panose="020B0604020202020204" pitchFamily="34" charset="0"/>
                <a:cs typeface="Arial" panose="020B0604020202020204" pitchFamily="34" charset="0"/>
              </a:rPr>
              <a:t>RISKS:</a:t>
            </a:r>
            <a:endParaRPr lang="en-US" sz="1600" b="1" dirty="0">
              <a:latin typeface="Arial" panose="020B0604020202020204" pitchFamily="34" charset="0"/>
              <a:cs typeface="Arial" panose="020B0604020202020204" pitchFamily="34" charset="0"/>
            </a:endParaRPr>
          </a:p>
          <a:p>
            <a:r>
              <a:rPr lang="en-US" sz="1600" b="1" dirty="0">
                <a:latin typeface="Arial" panose="020B0604020202020204" pitchFamily="34" charset="0"/>
                <a:cs typeface="Arial" panose="020B0604020202020204" pitchFamily="34" charset="0"/>
              </a:rPr>
              <a:t>As the system handles employee identity and travel documents</a:t>
            </a:r>
            <a:r>
              <a:rPr lang="en-US" sz="1600" dirty="0">
                <a:latin typeface="Arial" panose="020B0604020202020204" pitchFamily="34" charset="0"/>
                <a:cs typeface="Arial" panose="020B0604020202020204" pitchFamily="34" charset="0"/>
              </a:rPr>
              <a:t>, there may be security risks if authentication mechanisms and access control policies are not properly implemented, leading to unauthorized access or data breaches.</a:t>
            </a:r>
          </a:p>
          <a:p>
            <a:r>
              <a:rPr lang="en-US" sz="1600" b="1" dirty="0">
                <a:latin typeface="Arial" panose="020B0604020202020204" pitchFamily="34" charset="0"/>
                <a:cs typeface="Arial" panose="020B0604020202020204" pitchFamily="34" charset="0"/>
              </a:rPr>
              <a:t>System performance bottlenecks or server downtime</a:t>
            </a:r>
            <a:r>
              <a:rPr lang="en-US" sz="1600" dirty="0">
                <a:latin typeface="Arial" panose="020B0604020202020204" pitchFamily="34" charset="0"/>
                <a:cs typeface="Arial" panose="020B0604020202020204" pitchFamily="34" charset="0"/>
              </a:rPr>
              <a:t> may impact travel request submissions or document uploads, especially during peak usage times.</a:t>
            </a:r>
            <a:endParaRPr lang="en-IN" sz="1600" b="1" dirty="0">
              <a:latin typeface="Arial" panose="020B0604020202020204" pitchFamily="34" charset="0"/>
              <a:cs typeface="Arial" panose="020B0604020202020204" pitchFamily="34" charset="0"/>
            </a:endParaRPr>
          </a:p>
          <a:p>
            <a:endParaRPr lang="en-IN" sz="1600" dirty="0"/>
          </a:p>
        </p:txBody>
      </p:sp>
    </p:spTree>
    <p:extLst>
      <p:ext uri="{BB962C8B-B14F-4D97-AF65-F5344CB8AC3E}">
        <p14:creationId xmlns:p14="http://schemas.microsoft.com/office/powerpoint/2010/main" val="23291692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EFE11E-5EBD-0C47-DB2A-591E7593B07E}"/>
              </a:ext>
            </a:extLst>
          </p:cNvPr>
          <p:cNvSpPr>
            <a:spLocks noGrp="1"/>
          </p:cNvSpPr>
          <p:nvPr>
            <p:ph type="title"/>
          </p:nvPr>
        </p:nvSpPr>
        <p:spPr/>
        <p:txBody>
          <a:bodyPr/>
          <a:lstStyle/>
          <a:p>
            <a:r>
              <a:rPr lang="en-IN" dirty="0">
                <a:latin typeface="Arial" panose="020B0604020202020204" pitchFamily="34" charset="0"/>
                <a:cs typeface="Arial" panose="020B0604020202020204" pitchFamily="34" charset="0"/>
              </a:rPr>
              <a:t>Risks and Dependencies</a:t>
            </a:r>
            <a:endParaRPr lang="en-IN" dirty="0"/>
          </a:p>
        </p:txBody>
      </p:sp>
      <p:sp>
        <p:nvSpPr>
          <p:cNvPr id="3" name="Content Placeholder 2">
            <a:extLst>
              <a:ext uri="{FF2B5EF4-FFF2-40B4-BE49-F238E27FC236}">
                <a16:creationId xmlns:a16="http://schemas.microsoft.com/office/drawing/2014/main" id="{6152A229-D8C7-0C7C-6E45-E0B51E0DEA4C}"/>
              </a:ext>
            </a:extLst>
          </p:cNvPr>
          <p:cNvSpPr>
            <a:spLocks noGrp="1"/>
          </p:cNvSpPr>
          <p:nvPr>
            <p:ph idx="1"/>
          </p:nvPr>
        </p:nvSpPr>
        <p:spPr>
          <a:xfrm>
            <a:off x="1451579" y="1963554"/>
            <a:ext cx="9603275" cy="4177364"/>
          </a:xfrm>
        </p:spPr>
        <p:txBody>
          <a:bodyPr>
            <a:noAutofit/>
          </a:bodyPr>
          <a:lstStyle/>
          <a:p>
            <a:pPr marL="0" indent="0">
              <a:buNone/>
            </a:pPr>
            <a:r>
              <a:rPr lang="en-IN" sz="1600" b="1" dirty="0">
                <a:latin typeface="Arial" panose="020B0604020202020204" pitchFamily="34" charset="0"/>
                <a:cs typeface="Arial" panose="020B0604020202020204" pitchFamily="34" charset="0"/>
              </a:rPr>
              <a:t>DEPENDENCIES:</a:t>
            </a:r>
          </a:p>
          <a:p>
            <a:r>
              <a:rPr lang="en-US" sz="1600" dirty="0">
                <a:latin typeface="Arial" panose="020B0604020202020204" pitchFamily="34" charset="0"/>
                <a:cs typeface="Arial" panose="020B0604020202020204" pitchFamily="34" charset="0"/>
              </a:rPr>
              <a:t>The successful rollout of the platform </a:t>
            </a:r>
            <a:r>
              <a:rPr lang="en-US" sz="1600" b="1" dirty="0">
                <a:latin typeface="Arial" panose="020B0604020202020204" pitchFamily="34" charset="0"/>
                <a:cs typeface="Arial" panose="020B0604020202020204" pitchFamily="34" charset="0"/>
              </a:rPr>
              <a:t>depends on timely inputs from the HR and Admin departments</a:t>
            </a:r>
            <a:r>
              <a:rPr lang="en-US" sz="1600" dirty="0">
                <a:latin typeface="Arial" panose="020B0604020202020204" pitchFamily="34" charset="0"/>
                <a:cs typeface="Arial" panose="020B0604020202020204" pitchFamily="34" charset="0"/>
              </a:rPr>
              <a:t>, such as employee master data, approval matrices, and document formats.</a:t>
            </a:r>
          </a:p>
          <a:p>
            <a:r>
              <a:rPr lang="en-US" sz="1600" b="1" dirty="0">
                <a:latin typeface="Arial" panose="020B0604020202020204" pitchFamily="34" charset="0"/>
                <a:cs typeface="Arial" panose="020B0604020202020204" pitchFamily="34" charset="0"/>
              </a:rPr>
              <a:t>Integration with existing HR systems or employee databases</a:t>
            </a:r>
            <a:r>
              <a:rPr lang="en-US" sz="1600" dirty="0">
                <a:latin typeface="Arial" panose="020B0604020202020204" pitchFamily="34" charset="0"/>
                <a:cs typeface="Arial" panose="020B0604020202020204" pitchFamily="34" charset="0"/>
              </a:rPr>
              <a:t> may take longer than expected, delaying real-time syncing of employee information.</a:t>
            </a:r>
          </a:p>
          <a:p>
            <a:r>
              <a:rPr lang="en-US" sz="1600" b="1" dirty="0">
                <a:latin typeface="Arial" panose="020B0604020202020204" pitchFamily="34" charset="0"/>
                <a:cs typeface="Arial" panose="020B0604020202020204" pitchFamily="34" charset="0"/>
              </a:rPr>
              <a:t>Project progress may be impacted if stakeholders are unavailable</a:t>
            </a:r>
            <a:r>
              <a:rPr lang="en-US" sz="1600" dirty="0">
                <a:latin typeface="Arial" panose="020B0604020202020204" pitchFamily="34" charset="0"/>
                <a:cs typeface="Arial" panose="020B0604020202020204" pitchFamily="34" charset="0"/>
              </a:rPr>
              <a:t> for sprint reviews or user testing, leading to delays in decision-making or feedback loops.</a:t>
            </a:r>
          </a:p>
          <a:p>
            <a:r>
              <a:rPr lang="en-US" sz="1600" b="1" dirty="0">
                <a:latin typeface="Arial" panose="020B0604020202020204" pitchFamily="34" charset="0"/>
                <a:cs typeface="Arial" panose="020B0604020202020204" pitchFamily="34" charset="0"/>
              </a:rPr>
              <a:t>Training sessions and documentation must be completed on time</a:t>
            </a:r>
            <a:r>
              <a:rPr lang="en-US" sz="1600" dirty="0">
                <a:latin typeface="Arial" panose="020B0604020202020204" pitchFamily="34" charset="0"/>
                <a:cs typeface="Arial" panose="020B0604020202020204" pitchFamily="34" charset="0"/>
              </a:rPr>
              <a:t> to ensure smooth adoption and reduce post-deployment support burden.</a:t>
            </a:r>
          </a:p>
          <a:p>
            <a:r>
              <a:rPr lang="en-US" sz="1600" dirty="0">
                <a:latin typeface="Arial" panose="020B0604020202020204" pitchFamily="34" charset="0"/>
                <a:cs typeface="Arial" panose="020B0604020202020204" pitchFamily="34" charset="0"/>
              </a:rPr>
              <a:t>The </a:t>
            </a:r>
            <a:r>
              <a:rPr lang="en-US" sz="1600" b="1" dirty="0">
                <a:latin typeface="Arial" panose="020B0604020202020204" pitchFamily="34" charset="0"/>
                <a:cs typeface="Arial" panose="020B0604020202020204" pitchFamily="34" charset="0"/>
              </a:rPr>
              <a:t>project’s success also depends on reliable cloud hosting</a:t>
            </a:r>
            <a:r>
              <a:rPr lang="en-US" sz="1600" dirty="0">
                <a:latin typeface="Arial" panose="020B0604020202020204" pitchFamily="34" charset="0"/>
                <a:cs typeface="Arial" panose="020B0604020202020204" pitchFamily="34" charset="0"/>
              </a:rPr>
              <a:t>, with appropriate SLA agreements in place to prevent unplanned outages or data loss.</a:t>
            </a:r>
          </a:p>
          <a:p>
            <a:endParaRPr lang="en-IN" sz="16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9291977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ED6317-B682-CE54-81AA-889CD50A1052}"/>
              </a:ext>
            </a:extLst>
          </p:cNvPr>
          <p:cNvSpPr>
            <a:spLocks noGrp="1"/>
          </p:cNvSpPr>
          <p:nvPr>
            <p:ph type="title"/>
          </p:nvPr>
        </p:nvSpPr>
        <p:spPr/>
        <p:txBody>
          <a:bodyPr/>
          <a:lstStyle/>
          <a:p>
            <a:r>
              <a:rPr lang="en-IN" dirty="0">
                <a:latin typeface="Arial" panose="020B0604020202020204" pitchFamily="34" charset="0"/>
                <a:cs typeface="Arial" panose="020B0604020202020204" pitchFamily="34" charset="0"/>
              </a:rPr>
              <a:t>Approvals</a:t>
            </a:r>
            <a:endParaRPr lang="en-IN" dirty="0"/>
          </a:p>
        </p:txBody>
      </p:sp>
      <p:sp>
        <p:nvSpPr>
          <p:cNvPr id="3" name="Content Placeholder 2">
            <a:extLst>
              <a:ext uri="{FF2B5EF4-FFF2-40B4-BE49-F238E27FC236}">
                <a16:creationId xmlns:a16="http://schemas.microsoft.com/office/drawing/2014/main" id="{3DE864CC-087E-D421-7CF3-3DF11FE7F34E}"/>
              </a:ext>
            </a:extLst>
          </p:cNvPr>
          <p:cNvSpPr>
            <a:spLocks noGrp="1"/>
          </p:cNvSpPr>
          <p:nvPr>
            <p:ph idx="1"/>
          </p:nvPr>
        </p:nvSpPr>
        <p:spPr/>
        <p:txBody>
          <a:bodyPr>
            <a:normAutofit/>
          </a:bodyPr>
          <a:lstStyle/>
          <a:p>
            <a:pPr>
              <a:buNone/>
            </a:pPr>
            <a:r>
              <a:rPr lang="en-US" sz="1600" b="1" dirty="0">
                <a:latin typeface="Arial" panose="020B0604020202020204" pitchFamily="34" charset="0"/>
                <a:cs typeface="Arial" panose="020B0604020202020204" pitchFamily="34" charset="0"/>
              </a:rPr>
              <a:t>To be completed post-submission:</a:t>
            </a:r>
            <a:endParaRPr lang="en-US" sz="1600" dirty="0">
              <a:latin typeface="Arial" panose="020B0604020202020204" pitchFamily="34" charset="0"/>
              <a:cs typeface="Arial" panose="020B0604020202020204" pitchFamily="34" charset="0"/>
            </a:endParaRPr>
          </a:p>
          <a:p>
            <a:r>
              <a:rPr lang="en-US" sz="1600" b="1" dirty="0">
                <a:latin typeface="Arial" panose="020B0604020202020204" pitchFamily="34" charset="0"/>
                <a:cs typeface="Arial" panose="020B0604020202020204" pitchFamily="34" charset="0"/>
              </a:rPr>
              <a:t>Project Sponsor: </a:t>
            </a:r>
            <a:r>
              <a:rPr lang="en-US" sz="1600" dirty="0">
                <a:latin typeface="Arial" panose="020B0604020202020204" pitchFamily="34" charset="0"/>
                <a:cs typeface="Arial" panose="020B0604020202020204" pitchFamily="34" charset="0"/>
              </a:rPr>
              <a:t>Amit </a:t>
            </a:r>
            <a:r>
              <a:rPr lang="en-US" sz="1600" dirty="0" err="1">
                <a:latin typeface="Arial" panose="020B0604020202020204" pitchFamily="34" charset="0"/>
                <a:cs typeface="Arial" panose="020B0604020202020204" pitchFamily="34" charset="0"/>
              </a:rPr>
              <a:t>Dhanyakumar</a:t>
            </a:r>
            <a:r>
              <a:rPr lang="en-US" sz="1600" dirty="0">
                <a:latin typeface="Arial" panose="020B0604020202020204" pitchFamily="34" charset="0"/>
                <a:cs typeface="Arial" panose="020B0604020202020204" pitchFamily="34" charset="0"/>
              </a:rPr>
              <a:t> Chordia (World Foods LLP)</a:t>
            </a:r>
          </a:p>
          <a:p>
            <a:r>
              <a:rPr lang="en-US" sz="1600" b="1" dirty="0">
                <a:latin typeface="Arial" panose="020B0604020202020204" pitchFamily="34" charset="0"/>
                <a:cs typeface="Arial" panose="020B0604020202020204" pitchFamily="34" charset="0"/>
              </a:rPr>
              <a:t>Project Manager:</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Vickykumar</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Rameshlalji</a:t>
            </a:r>
            <a:r>
              <a:rPr lang="en-US" sz="1600" dirty="0">
                <a:latin typeface="Arial" panose="020B0604020202020204" pitchFamily="34" charset="0"/>
                <a:cs typeface="Arial" panose="020B0604020202020204" pitchFamily="34" charset="0"/>
              </a:rPr>
              <a:t> Sancheti</a:t>
            </a:r>
          </a:p>
          <a:p>
            <a:r>
              <a:rPr lang="en-US" sz="1600" b="1" dirty="0">
                <a:latin typeface="Arial" panose="020B0604020202020204" pitchFamily="34" charset="0"/>
                <a:cs typeface="Arial" panose="020B0604020202020204" pitchFamily="34" charset="0"/>
              </a:rPr>
              <a:t>Approval Date</a:t>
            </a:r>
            <a:r>
              <a:rPr lang="en-US" sz="1600" b="1">
                <a:latin typeface="Arial" panose="020B0604020202020204" pitchFamily="34" charset="0"/>
                <a:cs typeface="Arial" panose="020B0604020202020204" pitchFamily="34" charset="0"/>
              </a:rPr>
              <a:t>: </a:t>
            </a:r>
            <a:r>
              <a:rPr lang="en-US" sz="1600">
                <a:latin typeface="Arial" panose="020B0604020202020204" pitchFamily="34" charset="0"/>
                <a:cs typeface="Arial" panose="020B0604020202020204" pitchFamily="34" charset="0"/>
              </a:rPr>
              <a:t>10/07/2025</a:t>
            </a:r>
            <a:endParaRPr lang="en-US" sz="1600" dirty="0">
              <a:latin typeface="Arial" panose="020B0604020202020204" pitchFamily="34" charset="0"/>
              <a:cs typeface="Arial" panose="020B0604020202020204" pitchFamily="34" charset="0"/>
            </a:endParaRPr>
          </a:p>
          <a:p>
            <a:endParaRPr lang="en-IN" sz="1600" dirty="0">
              <a:latin typeface="Arial" panose="020B0604020202020204" pitchFamily="34" charset="0"/>
              <a:cs typeface="Arial" panose="020B0604020202020204" pitchFamily="34" charset="0"/>
            </a:endParaRPr>
          </a:p>
          <a:p>
            <a:endParaRPr lang="en-IN" sz="1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1447167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B1E427-0BC2-159F-62AA-E31DC01DBDB0}"/>
              </a:ext>
            </a:extLst>
          </p:cNvPr>
          <p:cNvSpPr>
            <a:spLocks noGrp="1"/>
          </p:cNvSpPr>
          <p:nvPr>
            <p:ph type="title"/>
          </p:nvPr>
        </p:nvSpPr>
        <p:spPr/>
        <p:txBody>
          <a:bodyPr/>
          <a:lstStyle/>
          <a:p>
            <a:pPr algn="ctr"/>
            <a:r>
              <a:rPr lang="en-IN" dirty="0"/>
              <a:t> </a:t>
            </a:r>
            <a:r>
              <a:rPr lang="en-IN" dirty="0">
                <a:latin typeface="Arial" panose="020B0604020202020204" pitchFamily="34" charset="0"/>
                <a:cs typeface="Arial" panose="020B0604020202020204" pitchFamily="34" charset="0"/>
              </a:rPr>
              <a:t>Thank you !</a:t>
            </a:r>
            <a:endParaRPr lang="en-IN" dirty="0"/>
          </a:p>
        </p:txBody>
      </p:sp>
    </p:spTree>
    <p:extLst>
      <p:ext uri="{BB962C8B-B14F-4D97-AF65-F5344CB8AC3E}">
        <p14:creationId xmlns:p14="http://schemas.microsoft.com/office/powerpoint/2010/main" val="2597683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992BE5-E5AF-EC08-3E35-146DD998E8B7}"/>
              </a:ext>
            </a:extLst>
          </p:cNvPr>
          <p:cNvSpPr>
            <a:spLocks noGrp="1"/>
          </p:cNvSpPr>
          <p:nvPr>
            <p:ph type="title"/>
          </p:nvPr>
        </p:nvSpPr>
        <p:spPr>
          <a:xfrm>
            <a:off x="1451579" y="804519"/>
            <a:ext cx="9603275" cy="1062781"/>
          </a:xfrm>
        </p:spPr>
        <p:txBody>
          <a:bodyPr/>
          <a:lstStyle/>
          <a:p>
            <a:r>
              <a:rPr lang="en-IN" dirty="0">
                <a:latin typeface="Arial" panose="020B0604020202020204" pitchFamily="34" charset="0"/>
                <a:cs typeface="Arial" panose="020B0604020202020204" pitchFamily="34" charset="0"/>
              </a:rPr>
              <a:t>Situation</a:t>
            </a:r>
            <a:endParaRPr lang="en-IN" dirty="0"/>
          </a:p>
        </p:txBody>
      </p:sp>
      <p:sp>
        <p:nvSpPr>
          <p:cNvPr id="3" name="Content Placeholder 2">
            <a:extLst>
              <a:ext uri="{FF2B5EF4-FFF2-40B4-BE49-F238E27FC236}">
                <a16:creationId xmlns:a16="http://schemas.microsoft.com/office/drawing/2014/main" id="{8D7AA883-AF90-4023-D114-DC6200FE84DE}"/>
              </a:ext>
            </a:extLst>
          </p:cNvPr>
          <p:cNvSpPr>
            <a:spLocks noGrp="1"/>
          </p:cNvSpPr>
          <p:nvPr>
            <p:ph idx="1"/>
          </p:nvPr>
        </p:nvSpPr>
        <p:spPr>
          <a:xfrm>
            <a:off x="1451579" y="2015731"/>
            <a:ext cx="9603275" cy="3912457"/>
          </a:xfrm>
        </p:spPr>
        <p:txBody>
          <a:bodyPr>
            <a:noAutofit/>
          </a:bodyPr>
          <a:lstStyle/>
          <a:p>
            <a:r>
              <a:rPr lang="en-US" sz="1600" dirty="0">
                <a:latin typeface="Arial" panose="020B0604020202020204" pitchFamily="34" charset="0"/>
                <a:cs typeface="Arial" panose="020B0604020202020204" pitchFamily="34" charset="0"/>
              </a:rPr>
              <a:t>Currently, all travel and compliance-related activities are handled manually across departments.</a:t>
            </a:r>
          </a:p>
          <a:p>
            <a:r>
              <a:rPr lang="en-US" sz="1600" dirty="0">
                <a:latin typeface="Arial" panose="020B0604020202020204" pitchFamily="34" charset="0"/>
                <a:cs typeface="Arial" panose="020B0604020202020204" pitchFamily="34" charset="0"/>
              </a:rPr>
              <a:t>Travel requests are initiated through emails and physical forms, lacking centralized submission or visibility.</a:t>
            </a:r>
          </a:p>
          <a:p>
            <a:r>
              <a:rPr lang="en-US" sz="1600" dirty="0">
                <a:latin typeface="Arial" panose="020B0604020202020204" pitchFamily="34" charset="0"/>
                <a:cs typeface="Arial" panose="020B0604020202020204" pitchFamily="34" charset="0"/>
              </a:rPr>
              <a:t>Approvals are tracked via informal communication (calls, chats), often leading to missed responses and bottlenecks.</a:t>
            </a:r>
          </a:p>
          <a:p>
            <a:r>
              <a:rPr lang="en-US" sz="1600" dirty="0">
                <a:latin typeface="Arial" panose="020B0604020202020204" pitchFamily="34" charset="0"/>
                <a:cs typeface="Arial" panose="020B0604020202020204" pitchFamily="34" charset="0"/>
              </a:rPr>
              <a:t>Document handling, particularly for passports and visas, relies on spreadsheet trackers maintained by individual teams.</a:t>
            </a:r>
          </a:p>
          <a:p>
            <a:r>
              <a:rPr lang="en-US" sz="1600" dirty="0">
                <a:latin typeface="Arial" panose="020B0604020202020204" pitchFamily="34" charset="0"/>
                <a:cs typeface="Arial" panose="020B0604020202020204" pitchFamily="34" charset="0"/>
              </a:rPr>
              <a:t>Admin and HR personnel are overburdened with repeated follow-ups, coordination calls, and manual reporting.</a:t>
            </a:r>
          </a:p>
          <a:p>
            <a:r>
              <a:rPr lang="en-US" sz="1600" dirty="0">
                <a:latin typeface="Arial" panose="020B0604020202020204" pitchFamily="34" charset="0"/>
                <a:cs typeface="Arial" panose="020B0604020202020204" pitchFamily="34" charset="0"/>
              </a:rPr>
              <a:t>There is no single source of truth, leading to duplicate data, outdated records, and high compliance risk.</a:t>
            </a:r>
          </a:p>
          <a:p>
            <a:endParaRPr lang="en-IN" sz="1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3350491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27FFC4-5ACD-917B-C663-EB23B25E17C9}"/>
              </a:ext>
            </a:extLst>
          </p:cNvPr>
          <p:cNvSpPr>
            <a:spLocks noGrp="1"/>
          </p:cNvSpPr>
          <p:nvPr>
            <p:ph type="title"/>
          </p:nvPr>
        </p:nvSpPr>
        <p:spPr/>
        <p:txBody>
          <a:bodyPr/>
          <a:lstStyle/>
          <a:p>
            <a:r>
              <a:rPr lang="en-IN" dirty="0">
                <a:latin typeface="Arial" panose="020B0604020202020204" pitchFamily="34" charset="0"/>
                <a:cs typeface="Arial" panose="020B0604020202020204" pitchFamily="34" charset="0"/>
              </a:rPr>
              <a:t>Problem</a:t>
            </a:r>
            <a:endParaRPr lang="en-IN" dirty="0"/>
          </a:p>
        </p:txBody>
      </p:sp>
      <p:sp>
        <p:nvSpPr>
          <p:cNvPr id="3" name="Content Placeholder 2">
            <a:extLst>
              <a:ext uri="{FF2B5EF4-FFF2-40B4-BE49-F238E27FC236}">
                <a16:creationId xmlns:a16="http://schemas.microsoft.com/office/drawing/2014/main" id="{A78B1E44-3EE0-F484-89C7-5A6A60B7A419}"/>
              </a:ext>
            </a:extLst>
          </p:cNvPr>
          <p:cNvSpPr>
            <a:spLocks noGrp="1"/>
          </p:cNvSpPr>
          <p:nvPr>
            <p:ph idx="1"/>
          </p:nvPr>
        </p:nvSpPr>
        <p:spPr/>
        <p:txBody>
          <a:bodyPr>
            <a:normAutofit/>
          </a:bodyPr>
          <a:lstStyle/>
          <a:p>
            <a:r>
              <a:rPr lang="en-US" sz="1600" dirty="0">
                <a:latin typeface="Arial" panose="020B0604020202020204" pitchFamily="34" charset="0"/>
                <a:cs typeface="Arial" panose="020B0604020202020204" pitchFamily="34" charset="0"/>
              </a:rPr>
              <a:t>Travel document expirations (passports, visas) are often missed due to lack of alerting and tracking.</a:t>
            </a:r>
          </a:p>
          <a:p>
            <a:r>
              <a:rPr lang="en-US" sz="1600" dirty="0">
                <a:latin typeface="Arial" panose="020B0604020202020204" pitchFamily="34" charset="0"/>
                <a:cs typeface="Arial" panose="020B0604020202020204" pitchFamily="34" charset="0"/>
              </a:rPr>
              <a:t>Approvals are delayed due to unclear responsibility or email overload among managers and admins.</a:t>
            </a:r>
          </a:p>
          <a:p>
            <a:r>
              <a:rPr lang="en-US" sz="1600" dirty="0">
                <a:latin typeface="Arial" panose="020B0604020202020204" pitchFamily="34" charset="0"/>
                <a:cs typeface="Arial" panose="020B0604020202020204" pitchFamily="34" charset="0"/>
              </a:rPr>
              <a:t>Travel records are stored in isolated formats—some in emails, some in Excel—resulting in fragmented audit history.</a:t>
            </a:r>
          </a:p>
          <a:p>
            <a:r>
              <a:rPr lang="en-US" sz="1600" dirty="0">
                <a:latin typeface="Arial" panose="020B0604020202020204" pitchFamily="34" charset="0"/>
                <a:cs typeface="Arial" panose="020B0604020202020204" pitchFamily="34" charset="0"/>
              </a:rPr>
              <a:t>Manual effort required for each step leads to operational inefficiency, poor employee experience, and escalations.</a:t>
            </a:r>
          </a:p>
          <a:p>
            <a:r>
              <a:rPr lang="en-US" sz="1600" dirty="0">
                <a:latin typeface="Arial" panose="020B0604020202020204" pitchFamily="34" charset="0"/>
                <a:cs typeface="Arial" panose="020B0604020202020204" pitchFamily="34" charset="0"/>
              </a:rPr>
              <a:t>Compliance audits become stressful due to missing logs or incomplete information.</a:t>
            </a:r>
          </a:p>
          <a:p>
            <a:r>
              <a:rPr lang="en-US" sz="1600" dirty="0">
                <a:latin typeface="Arial" panose="020B0604020202020204" pitchFamily="34" charset="0"/>
                <a:cs typeface="Arial" panose="020B0604020202020204" pitchFamily="34" charset="0"/>
              </a:rPr>
              <a:t>Transparency for employees is minimal—they often have no visibility into the progress of their requests</a:t>
            </a:r>
          </a:p>
          <a:p>
            <a:endParaRPr lang="en-US" sz="1600" dirty="0">
              <a:latin typeface="Arial" panose="020B0604020202020204" pitchFamily="34" charset="0"/>
              <a:cs typeface="Arial" panose="020B0604020202020204" pitchFamily="34" charset="0"/>
            </a:endParaRPr>
          </a:p>
          <a:p>
            <a:endParaRPr lang="en-US" sz="1600" dirty="0">
              <a:latin typeface="Arial" panose="020B0604020202020204" pitchFamily="34" charset="0"/>
              <a:cs typeface="Arial" panose="020B0604020202020204" pitchFamily="34" charset="0"/>
            </a:endParaRPr>
          </a:p>
          <a:p>
            <a:endParaRPr lang="en-IN" sz="1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073445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890BFE-4080-B9AE-AAF6-83A025A29355}"/>
              </a:ext>
            </a:extLst>
          </p:cNvPr>
          <p:cNvSpPr>
            <a:spLocks noGrp="1"/>
          </p:cNvSpPr>
          <p:nvPr>
            <p:ph type="title"/>
          </p:nvPr>
        </p:nvSpPr>
        <p:spPr/>
        <p:txBody>
          <a:bodyPr/>
          <a:lstStyle/>
          <a:p>
            <a:r>
              <a:rPr lang="en-IN" dirty="0">
                <a:latin typeface="Arial" panose="020B0604020202020204" pitchFamily="34" charset="0"/>
                <a:cs typeface="Arial" panose="020B0604020202020204" pitchFamily="34" charset="0"/>
              </a:rPr>
              <a:t>Opportunity</a:t>
            </a:r>
            <a:endParaRPr lang="en-IN" dirty="0"/>
          </a:p>
        </p:txBody>
      </p:sp>
      <p:sp>
        <p:nvSpPr>
          <p:cNvPr id="3" name="Content Placeholder 2">
            <a:extLst>
              <a:ext uri="{FF2B5EF4-FFF2-40B4-BE49-F238E27FC236}">
                <a16:creationId xmlns:a16="http://schemas.microsoft.com/office/drawing/2014/main" id="{E14CA3DB-03D3-A443-054B-6CCD61E3343C}"/>
              </a:ext>
            </a:extLst>
          </p:cNvPr>
          <p:cNvSpPr>
            <a:spLocks noGrp="1"/>
          </p:cNvSpPr>
          <p:nvPr>
            <p:ph idx="1"/>
          </p:nvPr>
        </p:nvSpPr>
        <p:spPr/>
        <p:txBody>
          <a:bodyPr>
            <a:normAutofit/>
          </a:bodyPr>
          <a:lstStyle/>
          <a:p>
            <a:r>
              <a:rPr lang="en-US" sz="1600" dirty="0">
                <a:latin typeface="Arial" panose="020B0604020202020204" pitchFamily="34" charset="0"/>
                <a:cs typeface="Arial" panose="020B0604020202020204" pitchFamily="34" charset="0"/>
              </a:rPr>
              <a:t>Implement an Agile-driven digital solution to streamline and automate the travel and compliance process.</a:t>
            </a:r>
          </a:p>
          <a:p>
            <a:r>
              <a:rPr lang="en-US" sz="1600" dirty="0">
                <a:latin typeface="Arial" panose="020B0604020202020204" pitchFamily="34" charset="0"/>
                <a:cs typeface="Arial" panose="020B0604020202020204" pitchFamily="34" charset="0"/>
              </a:rPr>
              <a:t>Introduce centralized dashboards for employees, managers, and admins to track request status and document records.</a:t>
            </a:r>
          </a:p>
          <a:p>
            <a:r>
              <a:rPr lang="en-US" sz="1600" dirty="0">
                <a:latin typeface="Arial" panose="020B0604020202020204" pitchFamily="34" charset="0"/>
                <a:cs typeface="Arial" panose="020B0604020202020204" pitchFamily="34" charset="0"/>
              </a:rPr>
              <a:t>Build an automated notification system for approvals, rejections, and upcoming expiry dates.</a:t>
            </a:r>
          </a:p>
          <a:p>
            <a:r>
              <a:rPr lang="en-US" sz="1600" dirty="0">
                <a:latin typeface="Arial" panose="020B0604020202020204" pitchFamily="34" charset="0"/>
                <a:cs typeface="Arial" panose="020B0604020202020204" pitchFamily="34" charset="0"/>
              </a:rPr>
              <a:t>Enable configurable approval workflows and escalation logic to reduce coordination time.</a:t>
            </a:r>
          </a:p>
          <a:p>
            <a:r>
              <a:rPr lang="en-US" sz="1600" dirty="0">
                <a:latin typeface="Arial" panose="020B0604020202020204" pitchFamily="34" charset="0"/>
                <a:cs typeface="Arial" panose="020B0604020202020204" pitchFamily="34" charset="0"/>
              </a:rPr>
              <a:t>Reduce approval turnaround time by 50% and manual coordination by 70%.</a:t>
            </a:r>
          </a:p>
          <a:p>
            <a:r>
              <a:rPr lang="en-US" sz="1600" dirty="0">
                <a:latin typeface="Arial" panose="020B0604020202020204" pitchFamily="34" charset="0"/>
                <a:cs typeface="Arial" panose="020B0604020202020204" pitchFamily="34" charset="0"/>
              </a:rPr>
              <a:t>Strengthen audit readiness by maintaining real-time logs and document histories.</a:t>
            </a:r>
          </a:p>
          <a:p>
            <a:endParaRPr lang="en-IN" sz="1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549074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D57B7A-459A-1ABA-44BD-4DC189DB5333}"/>
              </a:ext>
            </a:extLst>
          </p:cNvPr>
          <p:cNvSpPr>
            <a:spLocks noGrp="1"/>
          </p:cNvSpPr>
          <p:nvPr>
            <p:ph type="title"/>
          </p:nvPr>
        </p:nvSpPr>
        <p:spPr/>
        <p:txBody>
          <a:bodyPr/>
          <a:lstStyle/>
          <a:p>
            <a:r>
              <a:rPr lang="en-IN" dirty="0">
                <a:latin typeface="Arial" panose="020B0604020202020204" pitchFamily="34" charset="0"/>
                <a:cs typeface="Arial" panose="020B0604020202020204" pitchFamily="34" charset="0"/>
              </a:rPr>
              <a:t>Purpose Statement (Goals)</a:t>
            </a:r>
            <a:endParaRPr lang="en-IN" dirty="0"/>
          </a:p>
        </p:txBody>
      </p:sp>
      <p:sp>
        <p:nvSpPr>
          <p:cNvPr id="3" name="Content Placeholder 2">
            <a:extLst>
              <a:ext uri="{FF2B5EF4-FFF2-40B4-BE49-F238E27FC236}">
                <a16:creationId xmlns:a16="http://schemas.microsoft.com/office/drawing/2014/main" id="{A9DB9CC6-E6CF-14ED-7BA7-263893708D8B}"/>
              </a:ext>
            </a:extLst>
          </p:cNvPr>
          <p:cNvSpPr>
            <a:spLocks noGrp="1"/>
          </p:cNvSpPr>
          <p:nvPr>
            <p:ph idx="1"/>
          </p:nvPr>
        </p:nvSpPr>
        <p:spPr/>
        <p:txBody>
          <a:bodyPr>
            <a:normAutofit/>
          </a:bodyPr>
          <a:lstStyle/>
          <a:p>
            <a:r>
              <a:rPr lang="en-US" sz="1600" dirty="0">
                <a:latin typeface="Arial" panose="020B0604020202020204" pitchFamily="34" charset="0"/>
                <a:cs typeface="Arial" panose="020B0604020202020204" pitchFamily="34" charset="0"/>
              </a:rPr>
              <a:t>The purpose of this project is to design and implement a scalable, cloud-based Travel and Compliance Hub that automates the entire employee travel request lifecycle—from initiation and document uploads to multi-level approvals and compliance tracking. Built using Agile methodology, the platform aims to streamline processes, reduce approval delays, and improve transparency for employees, managers, and admin staff. The system will also enable timely alerts for document expiry, maintain detailed audit logs, and provide access-controlled dashboards for different user roles. Through iterative sprints and ongoing feedback, the solution will be continuously refined to meet evolving stakeholder expectations and ensure successful adoption across the organization.</a:t>
            </a:r>
          </a:p>
          <a:p>
            <a:endParaRPr lang="en-IN" sz="1600" dirty="0">
              <a:latin typeface="Arial" panose="020B0604020202020204" pitchFamily="34" charset="0"/>
              <a:cs typeface="Arial" panose="020B0604020202020204" pitchFamily="34" charset="0"/>
            </a:endParaRPr>
          </a:p>
          <a:p>
            <a:endParaRPr lang="en-IN" sz="1600" dirty="0">
              <a:latin typeface="Arial" panose="020B0604020202020204" pitchFamily="34" charset="0"/>
              <a:cs typeface="Arial" panose="020B0604020202020204" pitchFamily="34" charset="0"/>
            </a:endParaRPr>
          </a:p>
          <a:p>
            <a:endParaRPr lang="en-IN" sz="1600" dirty="0">
              <a:latin typeface="Arial" panose="020B0604020202020204" pitchFamily="34" charset="0"/>
              <a:cs typeface="Arial" panose="020B0604020202020204" pitchFamily="34" charset="0"/>
            </a:endParaRPr>
          </a:p>
          <a:p>
            <a:endParaRPr lang="en-IN" sz="1600" dirty="0">
              <a:latin typeface="Arial" panose="020B0604020202020204" pitchFamily="34" charset="0"/>
              <a:cs typeface="Arial" panose="020B0604020202020204" pitchFamily="34" charset="0"/>
            </a:endParaRPr>
          </a:p>
          <a:p>
            <a:endParaRPr lang="en-IN" sz="1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998087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699EE6-718F-E9BB-81A8-6925CC67D390}"/>
              </a:ext>
            </a:extLst>
          </p:cNvPr>
          <p:cNvSpPr>
            <a:spLocks noGrp="1"/>
          </p:cNvSpPr>
          <p:nvPr>
            <p:ph type="title"/>
          </p:nvPr>
        </p:nvSpPr>
        <p:spPr/>
        <p:txBody>
          <a:bodyPr/>
          <a:lstStyle/>
          <a:p>
            <a:r>
              <a:rPr lang="en-IN" dirty="0">
                <a:latin typeface="Arial" panose="020B0604020202020204" pitchFamily="34" charset="0"/>
                <a:cs typeface="Arial" panose="020B0604020202020204" pitchFamily="34" charset="0"/>
              </a:rPr>
              <a:t>Project Objectives</a:t>
            </a:r>
            <a:endParaRPr lang="en-IN" dirty="0"/>
          </a:p>
        </p:txBody>
      </p:sp>
      <p:sp>
        <p:nvSpPr>
          <p:cNvPr id="3" name="Content Placeholder 2">
            <a:extLst>
              <a:ext uri="{FF2B5EF4-FFF2-40B4-BE49-F238E27FC236}">
                <a16:creationId xmlns:a16="http://schemas.microsoft.com/office/drawing/2014/main" id="{BAADC788-974E-C31E-EDC7-25D6D68D80E0}"/>
              </a:ext>
            </a:extLst>
          </p:cNvPr>
          <p:cNvSpPr>
            <a:spLocks noGrp="1"/>
          </p:cNvSpPr>
          <p:nvPr>
            <p:ph idx="1"/>
          </p:nvPr>
        </p:nvSpPr>
        <p:spPr/>
        <p:txBody>
          <a:bodyPr>
            <a:normAutofit fontScale="77500" lnSpcReduction="20000"/>
          </a:bodyPr>
          <a:lstStyle/>
          <a:p>
            <a:r>
              <a:rPr lang="en-US" dirty="0">
                <a:latin typeface="Arial" panose="020B0604020202020204" pitchFamily="34" charset="0"/>
                <a:cs typeface="Arial" panose="020B0604020202020204" pitchFamily="34" charset="0"/>
              </a:rPr>
              <a:t>Automate the travel request initiation process with guided forms and file upload options.</a:t>
            </a:r>
          </a:p>
          <a:p>
            <a:r>
              <a:rPr lang="en-US" dirty="0">
                <a:latin typeface="Arial" panose="020B0604020202020204" pitchFamily="34" charset="0"/>
                <a:cs typeface="Arial" panose="020B0604020202020204" pitchFamily="34" charset="0"/>
              </a:rPr>
              <a:t>Digitally store all travel-related documents (passports, visas, approvals) in a searchable and secure database.</a:t>
            </a:r>
          </a:p>
          <a:p>
            <a:r>
              <a:rPr lang="en-US" dirty="0">
                <a:latin typeface="Arial" panose="020B0604020202020204" pitchFamily="34" charset="0"/>
                <a:cs typeface="Arial" panose="020B0604020202020204" pitchFamily="34" charset="0"/>
              </a:rPr>
              <a:t>Trigger automated alerts for expiring documents, pending approvals, or rejected requests.</a:t>
            </a:r>
          </a:p>
          <a:p>
            <a:r>
              <a:rPr lang="en-US" dirty="0">
                <a:latin typeface="Arial" panose="020B0604020202020204" pitchFamily="34" charset="0"/>
                <a:cs typeface="Arial" panose="020B0604020202020204" pitchFamily="34" charset="0"/>
              </a:rPr>
              <a:t>Provide role-based access to employees, managers, and admins with specific permissions and views.</a:t>
            </a:r>
          </a:p>
          <a:p>
            <a:r>
              <a:rPr lang="en-US" dirty="0">
                <a:latin typeface="Arial" panose="020B0604020202020204" pitchFamily="34" charset="0"/>
                <a:cs typeface="Arial" panose="020B0604020202020204" pitchFamily="34" charset="0"/>
              </a:rPr>
              <a:t>Create a centralized workflow with real-time status updates and approval tracking.</a:t>
            </a:r>
          </a:p>
          <a:p>
            <a:r>
              <a:rPr lang="en-US" dirty="0">
                <a:latin typeface="Arial" panose="020B0604020202020204" pitchFamily="34" charset="0"/>
                <a:cs typeface="Arial" panose="020B0604020202020204" pitchFamily="34" charset="0"/>
              </a:rPr>
              <a:t>Deliver sprint-wise functional modules for early validation and iterative improvements.</a:t>
            </a:r>
          </a:p>
          <a:p>
            <a:r>
              <a:rPr lang="en-US" dirty="0">
                <a:latin typeface="Arial" panose="020B0604020202020204" pitchFamily="34" charset="0"/>
                <a:cs typeface="Arial" panose="020B0604020202020204" pitchFamily="34" charset="0"/>
              </a:rPr>
              <a:t>Integrate, where possible, with the existing HRMS for employee information validation.</a:t>
            </a:r>
          </a:p>
          <a:p>
            <a:r>
              <a:rPr lang="en-US" dirty="0">
                <a:latin typeface="Arial" panose="020B0604020202020204" pitchFamily="34" charset="0"/>
                <a:cs typeface="Arial" panose="020B0604020202020204" pitchFamily="34" charset="0"/>
              </a:rPr>
              <a:t>Reduce redundant data entry and eliminate manual follow-ups by embedding business rules and escalations.</a:t>
            </a:r>
          </a:p>
          <a:p>
            <a:endParaRPr lang="en-US" dirty="0">
              <a:latin typeface="Arial" panose="020B0604020202020204" pitchFamily="34" charset="0"/>
              <a:cs typeface="Arial" panose="020B0604020202020204" pitchFamily="34" charset="0"/>
            </a:endParaRPr>
          </a:p>
          <a:p>
            <a:endParaRPr lang="en-IN" dirty="0">
              <a:latin typeface="Arial" panose="020B0604020202020204" pitchFamily="34" charset="0"/>
              <a:cs typeface="Arial" panose="020B0604020202020204" pitchFamily="34" charset="0"/>
            </a:endParaRPr>
          </a:p>
          <a:p>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631967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AD670A-AD22-9BAD-F21F-62639828C8E4}"/>
              </a:ext>
            </a:extLst>
          </p:cNvPr>
          <p:cNvSpPr>
            <a:spLocks noGrp="1"/>
          </p:cNvSpPr>
          <p:nvPr>
            <p:ph type="title"/>
          </p:nvPr>
        </p:nvSpPr>
        <p:spPr/>
        <p:txBody>
          <a:bodyPr/>
          <a:lstStyle/>
          <a:p>
            <a:r>
              <a:rPr lang="en-IN" dirty="0">
                <a:latin typeface="Arial" panose="020B0604020202020204" pitchFamily="34" charset="0"/>
                <a:cs typeface="Arial" panose="020B0604020202020204" pitchFamily="34" charset="0"/>
              </a:rPr>
              <a:t>Success Criteria</a:t>
            </a:r>
            <a:br>
              <a:rPr lang="en-IN" sz="2000" b="1" dirty="0">
                <a:latin typeface="Arial" panose="020B0604020202020204" pitchFamily="34" charset="0"/>
                <a:cs typeface="Arial" panose="020B0604020202020204" pitchFamily="34" charset="0"/>
              </a:rPr>
            </a:br>
            <a:endParaRPr lang="en-IN" dirty="0"/>
          </a:p>
        </p:txBody>
      </p:sp>
      <p:sp>
        <p:nvSpPr>
          <p:cNvPr id="3" name="Content Placeholder 2">
            <a:extLst>
              <a:ext uri="{FF2B5EF4-FFF2-40B4-BE49-F238E27FC236}">
                <a16:creationId xmlns:a16="http://schemas.microsoft.com/office/drawing/2014/main" id="{257C45C5-0034-87DA-7861-6D31037494AA}"/>
              </a:ext>
            </a:extLst>
          </p:cNvPr>
          <p:cNvSpPr>
            <a:spLocks noGrp="1"/>
          </p:cNvSpPr>
          <p:nvPr>
            <p:ph idx="1"/>
          </p:nvPr>
        </p:nvSpPr>
        <p:spPr/>
        <p:txBody>
          <a:bodyPr>
            <a:normAutofit/>
          </a:bodyPr>
          <a:lstStyle/>
          <a:p>
            <a:r>
              <a:rPr lang="en-US" sz="1600" dirty="0">
                <a:latin typeface="Arial" panose="020B0604020202020204" pitchFamily="34" charset="0"/>
                <a:cs typeface="Arial" panose="020B0604020202020204" pitchFamily="34" charset="0"/>
              </a:rPr>
              <a:t>90% of travel requests processed through the digital platform within the first 4 months of deployment.</a:t>
            </a:r>
          </a:p>
          <a:p>
            <a:r>
              <a:rPr lang="en-US" sz="1600" dirty="0">
                <a:latin typeface="Arial" panose="020B0604020202020204" pitchFamily="34" charset="0"/>
                <a:cs typeface="Arial" panose="020B0604020202020204" pitchFamily="34" charset="0"/>
              </a:rPr>
              <a:t>100% of travel documents digitized, securely stored, and retrievable by role-authorized users.</a:t>
            </a:r>
          </a:p>
          <a:p>
            <a:r>
              <a:rPr lang="en-US" sz="1600" dirty="0">
                <a:latin typeface="Arial" panose="020B0604020202020204" pitchFamily="34" charset="0"/>
                <a:cs typeface="Arial" panose="020B0604020202020204" pitchFamily="34" charset="0"/>
              </a:rPr>
              <a:t>Automated document expiry alerts triggered at least 30 days prior to expiration.</a:t>
            </a:r>
          </a:p>
          <a:p>
            <a:r>
              <a:rPr lang="en-US" sz="1600" dirty="0">
                <a:latin typeface="Arial" panose="020B0604020202020204" pitchFamily="34" charset="0"/>
                <a:cs typeface="Arial" panose="020B0604020202020204" pitchFamily="34" charset="0"/>
              </a:rPr>
              <a:t>50% reduction in average travel request processing time by replacing email-based approvals.</a:t>
            </a:r>
          </a:p>
          <a:p>
            <a:r>
              <a:rPr lang="en-US" sz="1600" dirty="0">
                <a:latin typeface="Arial" panose="020B0604020202020204" pitchFamily="34" charset="0"/>
                <a:cs typeface="Arial" panose="020B0604020202020204" pitchFamily="34" charset="0"/>
              </a:rPr>
              <a:t>80% reduction in follow-up calls/emails, thanks to auto-notifications and status visibility.</a:t>
            </a:r>
          </a:p>
          <a:p>
            <a:r>
              <a:rPr lang="en-US" sz="1600" dirty="0">
                <a:latin typeface="Arial" panose="020B0604020202020204" pitchFamily="34" charset="0"/>
                <a:cs typeface="Arial" panose="020B0604020202020204" pitchFamily="34" charset="0"/>
              </a:rPr>
              <a:t>Positive user experience feedback from at least 80% of employees and managers in post-rollout surveys.</a:t>
            </a:r>
          </a:p>
          <a:p>
            <a:r>
              <a:rPr lang="en-US" sz="1600" dirty="0">
                <a:latin typeface="Arial" panose="020B0604020202020204" pitchFamily="34" charset="0"/>
                <a:cs typeface="Arial" panose="020B0604020202020204" pitchFamily="34" charset="0"/>
              </a:rPr>
              <a:t>Compliance audit readiness improved through centralized logging of actions and document history.</a:t>
            </a:r>
          </a:p>
          <a:p>
            <a:endParaRPr lang="en-US" sz="1600" dirty="0">
              <a:latin typeface="Arial" panose="020B0604020202020204" pitchFamily="34" charset="0"/>
              <a:cs typeface="Arial" panose="020B0604020202020204" pitchFamily="34" charset="0"/>
            </a:endParaRPr>
          </a:p>
          <a:p>
            <a:endParaRPr lang="en-US" sz="1600" dirty="0">
              <a:latin typeface="Arial" panose="020B0604020202020204" pitchFamily="34" charset="0"/>
              <a:cs typeface="Arial" panose="020B0604020202020204" pitchFamily="34" charset="0"/>
            </a:endParaRPr>
          </a:p>
          <a:p>
            <a:endParaRPr lang="en-IN" sz="1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0017906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EF3000-4012-F2BB-3DE3-003353F7DB2A}"/>
              </a:ext>
            </a:extLst>
          </p:cNvPr>
          <p:cNvSpPr>
            <a:spLocks noGrp="1"/>
          </p:cNvSpPr>
          <p:nvPr>
            <p:ph type="title"/>
          </p:nvPr>
        </p:nvSpPr>
        <p:spPr/>
        <p:txBody>
          <a:bodyPr/>
          <a:lstStyle/>
          <a:p>
            <a:r>
              <a:rPr lang="en-IN" dirty="0">
                <a:latin typeface="Arial" panose="020B0604020202020204" pitchFamily="34" charset="0"/>
                <a:cs typeface="Arial" panose="020B0604020202020204" pitchFamily="34" charset="0"/>
              </a:rPr>
              <a:t>Methods / Approach</a:t>
            </a:r>
            <a:endParaRPr lang="en-IN" dirty="0"/>
          </a:p>
        </p:txBody>
      </p:sp>
      <p:sp>
        <p:nvSpPr>
          <p:cNvPr id="3" name="Content Placeholder 2">
            <a:extLst>
              <a:ext uri="{FF2B5EF4-FFF2-40B4-BE49-F238E27FC236}">
                <a16:creationId xmlns:a16="http://schemas.microsoft.com/office/drawing/2014/main" id="{3B351EF6-B398-F613-8392-CB62DBA9F334}"/>
              </a:ext>
            </a:extLst>
          </p:cNvPr>
          <p:cNvSpPr>
            <a:spLocks noGrp="1"/>
          </p:cNvSpPr>
          <p:nvPr>
            <p:ph idx="1"/>
          </p:nvPr>
        </p:nvSpPr>
        <p:spPr/>
        <p:txBody>
          <a:bodyPr>
            <a:normAutofit/>
          </a:bodyPr>
          <a:lstStyle/>
          <a:p>
            <a:r>
              <a:rPr lang="en-US" sz="1600" b="1" dirty="0">
                <a:latin typeface="Arial" panose="020B0604020202020204" pitchFamily="34" charset="0"/>
                <a:cs typeface="Arial" panose="020B0604020202020204" pitchFamily="34" charset="0"/>
              </a:rPr>
              <a:t>Agile methodology</a:t>
            </a:r>
            <a:r>
              <a:rPr lang="en-US" sz="1600" dirty="0">
                <a:latin typeface="Arial" panose="020B0604020202020204" pitchFamily="34" charset="0"/>
                <a:cs typeface="Arial" panose="020B0604020202020204" pitchFamily="34" charset="0"/>
              </a:rPr>
              <a:t> is adopted to develop this application. Agile promotes </a:t>
            </a:r>
            <a:r>
              <a:rPr lang="en-US" sz="1600" b="1" dirty="0">
                <a:latin typeface="Arial" panose="020B0604020202020204" pitchFamily="34" charset="0"/>
                <a:cs typeface="Arial" panose="020B0604020202020204" pitchFamily="34" charset="0"/>
              </a:rPr>
              <a:t>iterative development</a:t>
            </a:r>
            <a:r>
              <a:rPr lang="en-US" sz="1600" dirty="0">
                <a:latin typeface="Arial" panose="020B0604020202020204" pitchFamily="34" charset="0"/>
                <a:cs typeface="Arial" panose="020B0604020202020204" pitchFamily="34" charset="0"/>
              </a:rPr>
              <a:t> and ensures frequent collaboration with stakeholders. It enables flexibility and responsiveness to adapt to </a:t>
            </a:r>
            <a:r>
              <a:rPr lang="en-US" sz="1600" b="1" dirty="0">
                <a:latin typeface="Arial" panose="020B0604020202020204" pitchFamily="34" charset="0"/>
                <a:cs typeface="Arial" panose="020B0604020202020204" pitchFamily="34" charset="0"/>
              </a:rPr>
              <a:t>changing requirements</a:t>
            </a:r>
            <a:r>
              <a:rPr lang="en-US" sz="1600" dirty="0">
                <a:latin typeface="Arial" panose="020B0604020202020204" pitchFamily="34" charset="0"/>
                <a:cs typeface="Arial" panose="020B0604020202020204" pitchFamily="34" charset="0"/>
              </a:rPr>
              <a:t> during the development lifecycle.</a:t>
            </a:r>
          </a:p>
          <a:p>
            <a:r>
              <a:rPr lang="en-US" sz="1600" dirty="0">
                <a:latin typeface="Arial" panose="020B0604020202020204" pitchFamily="34" charset="0"/>
                <a:cs typeface="Arial" panose="020B0604020202020204" pitchFamily="34" charset="0"/>
              </a:rPr>
              <a:t>A dedicated </a:t>
            </a:r>
            <a:r>
              <a:rPr lang="en-US" sz="1600" b="1" dirty="0">
                <a:latin typeface="Arial" panose="020B0604020202020204" pitchFamily="34" charset="0"/>
                <a:cs typeface="Arial" panose="020B0604020202020204" pitchFamily="34" charset="0"/>
              </a:rPr>
              <a:t>Scrum team</a:t>
            </a:r>
            <a:r>
              <a:rPr lang="en-US" sz="1600" dirty="0">
                <a:latin typeface="Arial" panose="020B0604020202020204" pitchFamily="34" charset="0"/>
                <a:cs typeface="Arial" panose="020B0604020202020204" pitchFamily="34" charset="0"/>
              </a:rPr>
              <a:t> has been aligned to work on this project which includes approximately 9–10 members. This team includes </a:t>
            </a:r>
            <a:r>
              <a:rPr lang="en-US" sz="1600" b="1" dirty="0">
                <a:latin typeface="Arial" panose="020B0604020202020204" pitchFamily="34" charset="0"/>
                <a:cs typeface="Arial" panose="020B0604020202020204" pitchFamily="34" charset="0"/>
              </a:rPr>
              <a:t>Scrum Developers, Scrum Master, and Product Owner</a:t>
            </a:r>
            <a:r>
              <a:rPr lang="en-US" sz="1600" dirty="0">
                <a:latin typeface="Arial" panose="020B0604020202020204" pitchFamily="34" charset="0"/>
                <a:cs typeface="Arial" panose="020B0604020202020204" pitchFamily="34" charset="0"/>
              </a:rPr>
              <a:t> who will work in a time-boxed sprint format to deliver functionalities incrementally.</a:t>
            </a:r>
          </a:p>
          <a:p>
            <a:r>
              <a:rPr lang="en-US" sz="1600" b="1" dirty="0">
                <a:latin typeface="Arial" panose="020B0604020202020204" pitchFamily="34" charset="0"/>
                <a:cs typeface="Arial" panose="020B0604020202020204" pitchFamily="34" charset="0"/>
              </a:rPr>
              <a:t>Requirements gathering</a:t>
            </a:r>
            <a:r>
              <a:rPr lang="en-US" sz="1600" dirty="0">
                <a:latin typeface="Arial" panose="020B0604020202020204" pitchFamily="34" charset="0"/>
                <a:cs typeface="Arial" panose="020B0604020202020204" pitchFamily="34" charset="0"/>
              </a:rPr>
              <a:t> was conducted using various elicitation techniques such as </a:t>
            </a:r>
            <a:r>
              <a:rPr lang="en-US" sz="1600" b="1" dirty="0">
                <a:latin typeface="Arial" panose="020B0604020202020204" pitchFamily="34" charset="0"/>
                <a:cs typeface="Arial" panose="020B0604020202020204" pitchFamily="34" charset="0"/>
              </a:rPr>
              <a:t>brainstorming sessions</a:t>
            </a:r>
            <a:r>
              <a:rPr lang="en-US" sz="1600" dirty="0">
                <a:latin typeface="Arial" panose="020B0604020202020204" pitchFamily="34" charset="0"/>
                <a:cs typeface="Arial" panose="020B0604020202020204" pitchFamily="34" charset="0"/>
              </a:rPr>
              <a:t>, </a:t>
            </a:r>
            <a:r>
              <a:rPr lang="en-US" sz="1600" b="1" dirty="0">
                <a:latin typeface="Arial" panose="020B0604020202020204" pitchFamily="34" charset="0"/>
                <a:cs typeface="Arial" panose="020B0604020202020204" pitchFamily="34" charset="0"/>
              </a:rPr>
              <a:t>JAD (Joint Application Development) sessions</a:t>
            </a:r>
            <a:r>
              <a:rPr lang="en-US" sz="1600" dirty="0">
                <a:latin typeface="Arial" panose="020B0604020202020204" pitchFamily="34" charset="0"/>
                <a:cs typeface="Arial" panose="020B0604020202020204" pitchFamily="34" charset="0"/>
              </a:rPr>
              <a:t>, </a:t>
            </a:r>
            <a:r>
              <a:rPr lang="en-US" sz="1600" b="1" dirty="0">
                <a:latin typeface="Arial" panose="020B0604020202020204" pitchFamily="34" charset="0"/>
                <a:cs typeface="Arial" panose="020B0604020202020204" pitchFamily="34" charset="0"/>
              </a:rPr>
              <a:t>use case analysis</a:t>
            </a:r>
            <a:r>
              <a:rPr lang="en-US" sz="1600" dirty="0">
                <a:latin typeface="Arial" panose="020B0604020202020204" pitchFamily="34" charset="0"/>
                <a:cs typeface="Arial" panose="020B0604020202020204" pitchFamily="34" charset="0"/>
              </a:rPr>
              <a:t>, and interviews with stakeholders. These inputs were essential to frame a clear and prioritized backlog.</a:t>
            </a:r>
            <a:endParaRPr lang="en-IN" sz="1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8396369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B7ACCD-74CE-F298-6F74-76999ED21ACB}"/>
              </a:ext>
            </a:extLst>
          </p:cNvPr>
          <p:cNvSpPr>
            <a:spLocks noGrp="1"/>
          </p:cNvSpPr>
          <p:nvPr>
            <p:ph type="title"/>
          </p:nvPr>
        </p:nvSpPr>
        <p:spPr/>
        <p:txBody>
          <a:bodyPr/>
          <a:lstStyle/>
          <a:p>
            <a:r>
              <a:rPr lang="en-IN" dirty="0">
                <a:latin typeface="Arial" panose="020B0604020202020204" pitchFamily="34" charset="0"/>
                <a:cs typeface="Arial" panose="020B0604020202020204" pitchFamily="34" charset="0"/>
              </a:rPr>
              <a:t>Methods / Approach</a:t>
            </a:r>
            <a:endParaRPr lang="en-IN" dirty="0"/>
          </a:p>
        </p:txBody>
      </p:sp>
      <p:sp>
        <p:nvSpPr>
          <p:cNvPr id="3" name="Content Placeholder 2">
            <a:extLst>
              <a:ext uri="{FF2B5EF4-FFF2-40B4-BE49-F238E27FC236}">
                <a16:creationId xmlns:a16="http://schemas.microsoft.com/office/drawing/2014/main" id="{8A77DAB4-D227-627C-602A-EA12260DED81}"/>
              </a:ext>
            </a:extLst>
          </p:cNvPr>
          <p:cNvSpPr>
            <a:spLocks noGrp="1"/>
          </p:cNvSpPr>
          <p:nvPr>
            <p:ph idx="1"/>
          </p:nvPr>
        </p:nvSpPr>
        <p:spPr/>
        <p:txBody>
          <a:bodyPr>
            <a:normAutofit lnSpcReduction="10000"/>
          </a:bodyPr>
          <a:lstStyle/>
          <a:p>
            <a:r>
              <a:rPr lang="en-US" sz="1600" dirty="0">
                <a:latin typeface="Arial" panose="020B0604020202020204" pitchFamily="34" charset="0"/>
                <a:cs typeface="Arial" panose="020B0604020202020204" pitchFamily="34" charset="0"/>
              </a:rPr>
              <a:t>The </a:t>
            </a:r>
            <a:r>
              <a:rPr lang="en-US" sz="1600" b="1" dirty="0">
                <a:latin typeface="Arial" panose="020B0604020202020204" pitchFamily="34" charset="0"/>
                <a:cs typeface="Arial" panose="020B0604020202020204" pitchFamily="34" charset="0"/>
              </a:rPr>
              <a:t>Product Backlog</a:t>
            </a:r>
            <a:r>
              <a:rPr lang="en-US" sz="1600" dirty="0">
                <a:latin typeface="Arial" panose="020B0604020202020204" pitchFamily="34" charset="0"/>
                <a:cs typeface="Arial" panose="020B0604020202020204" pitchFamily="34" charset="0"/>
              </a:rPr>
              <a:t> has been created using </a:t>
            </a:r>
            <a:r>
              <a:rPr lang="en-US" sz="1600" b="1" dirty="0">
                <a:latin typeface="Arial" panose="020B0604020202020204" pitchFamily="34" charset="0"/>
                <a:cs typeface="Arial" panose="020B0604020202020204" pitchFamily="34" charset="0"/>
              </a:rPr>
              <a:t>User Stories</a:t>
            </a:r>
            <a:r>
              <a:rPr lang="en-US" sz="1600" dirty="0">
                <a:latin typeface="Arial" panose="020B0604020202020204" pitchFamily="34" charset="0"/>
                <a:cs typeface="Arial" panose="020B0604020202020204" pitchFamily="34" charset="0"/>
              </a:rPr>
              <a:t>.</a:t>
            </a:r>
            <a:br>
              <a:rPr lang="en-US" sz="1600" dirty="0">
                <a:latin typeface="Arial" panose="020B0604020202020204" pitchFamily="34" charset="0"/>
                <a:cs typeface="Arial" panose="020B0604020202020204" pitchFamily="34" charset="0"/>
              </a:rPr>
            </a:br>
            <a:r>
              <a:rPr lang="en-US" sz="1600" dirty="0">
                <a:latin typeface="Arial" panose="020B0604020202020204" pitchFamily="34" charset="0"/>
                <a:cs typeface="Arial" panose="020B0604020202020204" pitchFamily="34" charset="0"/>
              </a:rPr>
              <a:t>User Story is nothing but the exact business requirement we collected from the stakeholders, written in the format:</a:t>
            </a:r>
            <a:br>
              <a:rPr lang="en-US" sz="1600" dirty="0">
                <a:latin typeface="Arial" panose="020B0604020202020204" pitchFamily="34" charset="0"/>
                <a:cs typeface="Arial" panose="020B0604020202020204" pitchFamily="34" charset="0"/>
              </a:rPr>
            </a:br>
            <a:r>
              <a:rPr lang="en-US" sz="1600" dirty="0">
                <a:latin typeface="Arial" panose="020B0604020202020204" pitchFamily="34" charset="0"/>
                <a:cs typeface="Arial" panose="020B0604020202020204" pitchFamily="34" charset="0"/>
              </a:rPr>
              <a:t>“As a [user], I want [goal], so that [benefit].”</a:t>
            </a:r>
            <a:br>
              <a:rPr lang="en-US" sz="1600" dirty="0">
                <a:latin typeface="Arial" panose="020B0604020202020204" pitchFamily="34" charset="0"/>
                <a:cs typeface="Arial" panose="020B0604020202020204" pitchFamily="34" charset="0"/>
              </a:rPr>
            </a:br>
            <a:r>
              <a:rPr lang="en-US" sz="1600" dirty="0">
                <a:latin typeface="Arial" panose="020B0604020202020204" pitchFamily="34" charset="0"/>
                <a:cs typeface="Arial" panose="020B0604020202020204" pitchFamily="34" charset="0"/>
              </a:rPr>
              <a:t>These stories were refined and prioritized through </a:t>
            </a:r>
            <a:r>
              <a:rPr lang="en-US" sz="1600" b="1" dirty="0">
                <a:latin typeface="Arial" panose="020B0604020202020204" pitchFamily="34" charset="0"/>
                <a:cs typeface="Arial" panose="020B0604020202020204" pitchFamily="34" charset="0"/>
              </a:rPr>
              <a:t>User Story Workshops</a:t>
            </a:r>
            <a:r>
              <a:rPr lang="en-US" sz="1600" dirty="0">
                <a:latin typeface="Arial" panose="020B0604020202020204" pitchFamily="34" charset="0"/>
                <a:cs typeface="Arial" panose="020B0604020202020204" pitchFamily="34" charset="0"/>
              </a:rPr>
              <a:t> and placed in the </a:t>
            </a:r>
            <a:r>
              <a:rPr lang="en-US" sz="1600" b="1" dirty="0">
                <a:latin typeface="Arial" panose="020B0604020202020204" pitchFamily="34" charset="0"/>
                <a:cs typeface="Arial" panose="020B0604020202020204" pitchFamily="34" charset="0"/>
              </a:rPr>
              <a:t>Product Vision Board</a:t>
            </a:r>
            <a:r>
              <a:rPr lang="en-US" sz="1600" dirty="0">
                <a:latin typeface="Arial" panose="020B0604020202020204" pitchFamily="34" charset="0"/>
                <a:cs typeface="Arial" panose="020B0604020202020204" pitchFamily="34" charset="0"/>
              </a:rPr>
              <a:t> for tracking.</a:t>
            </a:r>
          </a:p>
          <a:p>
            <a:r>
              <a:rPr lang="en-US" sz="1600" dirty="0">
                <a:latin typeface="Arial" panose="020B0604020202020204" pitchFamily="34" charset="0"/>
                <a:cs typeface="Arial" panose="020B0604020202020204" pitchFamily="34" charset="0"/>
              </a:rPr>
              <a:t>In the user story workshop, the following were defined for each story:</a:t>
            </a:r>
          </a:p>
          <a:p>
            <a:r>
              <a:rPr lang="en-US" sz="1600" b="1" dirty="0">
                <a:latin typeface="Arial" panose="020B0604020202020204" pitchFamily="34" charset="0"/>
                <a:cs typeface="Arial" panose="020B0604020202020204" pitchFamily="34" charset="0"/>
              </a:rPr>
              <a:t>BV (Business Value Points)</a:t>
            </a:r>
            <a:r>
              <a:rPr lang="en-US" sz="1600" dirty="0">
                <a:latin typeface="Arial" panose="020B0604020202020204" pitchFamily="34" charset="0"/>
                <a:cs typeface="Arial" panose="020B0604020202020204" pitchFamily="34" charset="0"/>
              </a:rPr>
              <a:t> – Estimated by the business team based on impact.</a:t>
            </a:r>
          </a:p>
          <a:p>
            <a:r>
              <a:rPr lang="en-US" sz="1600" b="1" dirty="0">
                <a:latin typeface="Arial" panose="020B0604020202020204" pitchFamily="34" charset="0"/>
                <a:cs typeface="Arial" panose="020B0604020202020204" pitchFamily="34" charset="0"/>
              </a:rPr>
              <a:t>CP (Complexity Points)</a:t>
            </a:r>
            <a:r>
              <a:rPr lang="en-US" sz="1600" dirty="0">
                <a:latin typeface="Arial" panose="020B0604020202020204" pitchFamily="34" charset="0"/>
                <a:cs typeface="Arial" panose="020B0604020202020204" pitchFamily="34" charset="0"/>
              </a:rPr>
              <a:t> – Estimated by developers using the </a:t>
            </a:r>
            <a:r>
              <a:rPr lang="en-US" sz="1600" b="1" dirty="0">
                <a:latin typeface="Arial" panose="020B0604020202020204" pitchFamily="34" charset="0"/>
                <a:cs typeface="Arial" panose="020B0604020202020204" pitchFamily="34" charset="0"/>
              </a:rPr>
              <a:t>planning poker technique</a:t>
            </a:r>
            <a:r>
              <a:rPr lang="en-US" sz="1600" dirty="0">
                <a:latin typeface="Arial" panose="020B0604020202020204" pitchFamily="34" charset="0"/>
                <a:cs typeface="Arial" panose="020B0604020202020204" pitchFamily="34" charset="0"/>
              </a:rPr>
              <a:t>.</a:t>
            </a:r>
          </a:p>
          <a:p>
            <a:r>
              <a:rPr lang="en-US" sz="1600" b="1" dirty="0">
                <a:latin typeface="Arial" panose="020B0604020202020204" pitchFamily="34" charset="0"/>
                <a:cs typeface="Arial" panose="020B0604020202020204" pitchFamily="34" charset="0"/>
              </a:rPr>
              <a:t>Acceptance Criteria</a:t>
            </a:r>
            <a:r>
              <a:rPr lang="en-US" sz="1600" dirty="0">
                <a:latin typeface="Arial" panose="020B0604020202020204" pitchFamily="34" charset="0"/>
                <a:cs typeface="Arial" panose="020B0604020202020204" pitchFamily="34" charset="0"/>
              </a:rPr>
              <a:t> – Defined clearly so the team knows when the story is “done”.</a:t>
            </a:r>
          </a:p>
          <a:p>
            <a:endParaRPr lang="en-IN" sz="1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53506373"/>
      </p:ext>
    </p:extLst>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TM10001114[[fn=Gallery]]</Template>
  <TotalTime>132</TotalTime>
  <Words>1449</Words>
  <Application>Microsoft Office PowerPoint</Application>
  <PresentationFormat>Widescreen</PresentationFormat>
  <Paragraphs>96</Paragraphs>
  <Slides>16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16</vt:i4>
      </vt:variant>
    </vt:vector>
  </HeadingPairs>
  <TitlesOfParts>
    <vt:vector size="21" baseType="lpstr">
      <vt:lpstr>Arial</vt:lpstr>
      <vt:lpstr>Calibri</vt:lpstr>
      <vt:lpstr>Gill Sans MT</vt:lpstr>
      <vt:lpstr>Wingdings</vt:lpstr>
      <vt:lpstr>Gallery</vt:lpstr>
      <vt:lpstr>Project Title: Travel and Compliance Hub</vt:lpstr>
      <vt:lpstr>Situation</vt:lpstr>
      <vt:lpstr>Problem</vt:lpstr>
      <vt:lpstr>Opportunity</vt:lpstr>
      <vt:lpstr>Purpose Statement (Goals)</vt:lpstr>
      <vt:lpstr>Project Objectives</vt:lpstr>
      <vt:lpstr>Success Criteria </vt:lpstr>
      <vt:lpstr>Methods / Approach</vt:lpstr>
      <vt:lpstr>Methods / Approach</vt:lpstr>
      <vt:lpstr>Methods / Approach</vt:lpstr>
      <vt:lpstr>Methods / Approach</vt:lpstr>
      <vt:lpstr>Risks and Dependencies</vt:lpstr>
      <vt:lpstr>Risks and Dependencies</vt:lpstr>
      <vt:lpstr>Risks and Dependencies</vt:lpstr>
      <vt:lpstr>Approvals</vt:lpstr>
      <vt:lpstr> Thank you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Kunal Kadambande</dc:creator>
  <cp:lastModifiedBy>Kunal Kadambande</cp:lastModifiedBy>
  <cp:revision>9</cp:revision>
  <dcterms:created xsi:type="dcterms:W3CDTF">2025-07-03T13:58:31Z</dcterms:created>
  <dcterms:modified xsi:type="dcterms:W3CDTF">2025-07-03T16:11:05Z</dcterms:modified>
</cp:coreProperties>
</file>