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9/19/2025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41715C-7D5B-41C3-BE2F-BF524F25AE8F}"/>
              </a:ext>
            </a:extLst>
          </p:cNvPr>
          <p:cNvSpPr>
            <a:spLocks noGrp="1"/>
          </p:cNvSpPr>
          <p:nvPr>
            <p:ph type="ctrTitle"/>
          </p:nvPr>
        </p:nvSpPr>
        <p:spPr>
          <a:xfrm>
            <a:off x="1507067" y="1864660"/>
            <a:ext cx="7766936" cy="942507"/>
          </a:xfrm>
          <a:solidFill>
            <a:srgbClr val="0070C0"/>
          </a:solidFill>
        </p:spPr>
        <p:txBody>
          <a:bodyPr/>
          <a:lstStyle/>
          <a:p>
            <a:pPr algn="ctr"/>
            <a:r>
              <a:rPr lang="en-IN" dirty="0"/>
              <a:t>Finqy App</a:t>
            </a:r>
          </a:p>
        </p:txBody>
      </p:sp>
      <p:sp>
        <p:nvSpPr>
          <p:cNvPr id="3" name="Subtitle 2">
            <a:extLst>
              <a:ext uri="{FF2B5EF4-FFF2-40B4-BE49-F238E27FC236}">
                <a16:creationId xmlns:a16="http://schemas.microsoft.com/office/drawing/2014/main" id="{A61FC81C-8FDC-4DAD-ACF4-BD0688F16362}"/>
              </a:ext>
            </a:extLst>
          </p:cNvPr>
          <p:cNvSpPr>
            <a:spLocks noGrp="1"/>
          </p:cNvSpPr>
          <p:nvPr>
            <p:ph type="subTitle" idx="1"/>
          </p:nvPr>
        </p:nvSpPr>
        <p:spPr/>
        <p:txBody>
          <a:bodyPr/>
          <a:lstStyle/>
          <a:p>
            <a:r>
              <a:rPr lang="en-IN" dirty="0"/>
              <a:t>Prepared By – Gaurav Wakil</a:t>
            </a:r>
          </a:p>
          <a:p>
            <a:r>
              <a:rPr lang="en-IN" dirty="0"/>
              <a:t>Date- 26/11/24</a:t>
            </a:r>
          </a:p>
        </p:txBody>
      </p:sp>
    </p:spTree>
    <p:extLst>
      <p:ext uri="{BB962C8B-B14F-4D97-AF65-F5344CB8AC3E}">
        <p14:creationId xmlns:p14="http://schemas.microsoft.com/office/powerpoint/2010/main" val="1424038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C3B0E-3B33-47CA-BE13-F06B8E2AC892}"/>
              </a:ext>
            </a:extLst>
          </p:cNvPr>
          <p:cNvSpPr>
            <a:spLocks noGrp="1"/>
          </p:cNvSpPr>
          <p:nvPr>
            <p:ph type="title"/>
          </p:nvPr>
        </p:nvSpPr>
        <p:spPr/>
        <p:txBody>
          <a:bodyPr/>
          <a:lstStyle/>
          <a:p>
            <a:r>
              <a:rPr lang="en-IN" b="1" dirty="0"/>
              <a:t>Sprint Execution</a:t>
            </a:r>
            <a:endParaRPr lang="en-IN" dirty="0"/>
          </a:p>
        </p:txBody>
      </p:sp>
      <p:sp>
        <p:nvSpPr>
          <p:cNvPr id="3" name="Content Placeholder 2">
            <a:extLst>
              <a:ext uri="{FF2B5EF4-FFF2-40B4-BE49-F238E27FC236}">
                <a16:creationId xmlns:a16="http://schemas.microsoft.com/office/drawing/2014/main" id="{1E44415C-55BC-42B2-B79E-7FA49AD1D033}"/>
              </a:ext>
            </a:extLst>
          </p:cNvPr>
          <p:cNvSpPr>
            <a:spLocks noGrp="1"/>
          </p:cNvSpPr>
          <p:nvPr>
            <p:ph idx="1"/>
          </p:nvPr>
        </p:nvSpPr>
        <p:spPr/>
        <p:txBody>
          <a:bodyPr/>
          <a:lstStyle/>
          <a:p>
            <a:r>
              <a:rPr lang="en-US" sz="1200" b="1" dirty="0">
                <a:latin typeface="Arial" panose="020B0604020202020204" pitchFamily="34" charset="0"/>
                <a:cs typeface="Arial" panose="020B0604020202020204" pitchFamily="34" charset="0"/>
              </a:rPr>
              <a:t>Sprint Execution</a:t>
            </a:r>
          </a:p>
          <a:p>
            <a:r>
              <a:rPr lang="en-US" sz="1200" dirty="0">
                <a:latin typeface="Arial" panose="020B0604020202020204" pitchFamily="34" charset="0"/>
                <a:cs typeface="Arial" panose="020B0604020202020204" pitchFamily="34" charset="0"/>
              </a:rPr>
              <a:t>Participated in </a:t>
            </a:r>
            <a:r>
              <a:rPr lang="en-US" sz="1200" b="1" dirty="0">
                <a:latin typeface="Arial" panose="020B0604020202020204" pitchFamily="34" charset="0"/>
                <a:cs typeface="Arial" panose="020B0604020202020204" pitchFamily="34" charset="0"/>
              </a:rPr>
              <a:t>daily stand-ups</a:t>
            </a:r>
            <a:r>
              <a:rPr lang="en-US" sz="1200" dirty="0">
                <a:latin typeface="Arial" panose="020B0604020202020204" pitchFamily="34" charset="0"/>
                <a:cs typeface="Arial" panose="020B0604020202020204" pitchFamily="34" charset="0"/>
              </a:rPr>
              <a:t> to track progress and remove impediments.</a:t>
            </a:r>
          </a:p>
          <a:p>
            <a:r>
              <a:rPr lang="en-US" sz="1200" dirty="0">
                <a:latin typeface="Arial" panose="020B0604020202020204" pitchFamily="34" charset="0"/>
                <a:cs typeface="Arial" panose="020B0604020202020204" pitchFamily="34" charset="0"/>
              </a:rPr>
              <a:t>Provided continuous clarification on acceptance criteria and edge cases as development progressed.</a:t>
            </a:r>
          </a:p>
          <a:p>
            <a:r>
              <a:rPr lang="en-US" sz="1200" dirty="0">
                <a:latin typeface="Arial" panose="020B0604020202020204" pitchFamily="34" charset="0"/>
                <a:cs typeface="Arial" panose="020B0604020202020204" pitchFamily="34" charset="0"/>
              </a:rPr>
              <a:t>Ensured that integrations (Payment Gateway APIs, </a:t>
            </a:r>
            <a:r>
              <a:rPr lang="en-US" sz="1200" dirty="0" err="1">
                <a:latin typeface="Arial" panose="020B0604020202020204" pitchFamily="34" charset="0"/>
                <a:cs typeface="Arial" panose="020B0604020202020204" pitchFamily="34" charset="0"/>
              </a:rPr>
              <a:t>mParivahan</a:t>
            </a:r>
            <a:r>
              <a:rPr lang="en-US" sz="1200" dirty="0">
                <a:latin typeface="Arial" panose="020B0604020202020204" pitchFamily="34" charset="0"/>
                <a:cs typeface="Arial" panose="020B0604020202020204" pitchFamily="34" charset="0"/>
              </a:rPr>
              <a:t> vehicle-data APIs) were captured in stories and tested within the sprint.</a:t>
            </a:r>
          </a:p>
          <a:p>
            <a:endParaRPr lang="en-IN" dirty="0"/>
          </a:p>
        </p:txBody>
      </p:sp>
    </p:spTree>
    <p:extLst>
      <p:ext uri="{BB962C8B-B14F-4D97-AF65-F5344CB8AC3E}">
        <p14:creationId xmlns:p14="http://schemas.microsoft.com/office/powerpoint/2010/main" val="93273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3767E-D749-402F-B871-E8FD50FB6892}"/>
              </a:ext>
            </a:extLst>
          </p:cNvPr>
          <p:cNvSpPr>
            <a:spLocks noGrp="1"/>
          </p:cNvSpPr>
          <p:nvPr>
            <p:ph type="title"/>
          </p:nvPr>
        </p:nvSpPr>
        <p:spPr/>
        <p:txBody>
          <a:bodyPr/>
          <a:lstStyle/>
          <a:p>
            <a:r>
              <a:rPr lang="en-IN" dirty="0"/>
              <a:t>Testing &amp; Validation</a:t>
            </a:r>
          </a:p>
        </p:txBody>
      </p:sp>
      <p:sp>
        <p:nvSpPr>
          <p:cNvPr id="3" name="Content Placeholder 2">
            <a:extLst>
              <a:ext uri="{FF2B5EF4-FFF2-40B4-BE49-F238E27FC236}">
                <a16:creationId xmlns:a16="http://schemas.microsoft.com/office/drawing/2014/main" id="{D0DDC37A-948A-4E54-B01B-63061B968702}"/>
              </a:ext>
            </a:extLst>
          </p:cNvPr>
          <p:cNvSpPr>
            <a:spLocks noGrp="1"/>
          </p:cNvSpPr>
          <p:nvPr>
            <p:ph idx="1"/>
          </p:nvPr>
        </p:nvSpPr>
        <p:spPr/>
        <p:txBody>
          <a:bodyPr/>
          <a:lstStyle/>
          <a:p>
            <a:r>
              <a:rPr lang="en-US" sz="1200" dirty="0">
                <a:latin typeface="Arial" panose="020B0604020202020204" pitchFamily="34" charset="0"/>
                <a:cs typeface="Arial" panose="020B0604020202020204" pitchFamily="34" charset="0"/>
              </a:rPr>
              <a:t>Collaborated with QA to define </a:t>
            </a:r>
            <a:r>
              <a:rPr lang="en-US" sz="1200" b="1" dirty="0">
                <a:latin typeface="Arial" panose="020B0604020202020204" pitchFamily="34" charset="0"/>
                <a:cs typeface="Arial" panose="020B0604020202020204" pitchFamily="34" charset="0"/>
              </a:rPr>
              <a:t>test scenarios</a:t>
            </a:r>
            <a:r>
              <a:rPr lang="en-US" sz="1200" dirty="0">
                <a:latin typeface="Arial" panose="020B0604020202020204" pitchFamily="34" charset="0"/>
                <a:cs typeface="Arial" panose="020B0604020202020204" pitchFamily="34" charset="0"/>
              </a:rPr>
              <a:t> directly from user stories and acceptance criteria.</a:t>
            </a:r>
          </a:p>
          <a:p>
            <a:r>
              <a:rPr lang="en-US" sz="1200" dirty="0">
                <a:latin typeface="Arial" panose="020B0604020202020204" pitchFamily="34" charset="0"/>
                <a:cs typeface="Arial" panose="020B0604020202020204" pitchFamily="34" charset="0"/>
              </a:rPr>
              <a:t>Supported </a:t>
            </a:r>
            <a:r>
              <a:rPr lang="en-US" sz="1200" b="1" dirty="0">
                <a:latin typeface="Arial" panose="020B0604020202020204" pitchFamily="34" charset="0"/>
                <a:cs typeface="Arial" panose="020B0604020202020204" pitchFamily="34" charset="0"/>
              </a:rPr>
              <a:t>continuous testing</a:t>
            </a:r>
            <a:r>
              <a:rPr lang="en-US" sz="1200" dirty="0">
                <a:latin typeface="Arial" panose="020B0604020202020204" pitchFamily="34" charset="0"/>
                <a:cs typeface="Arial" panose="020B0604020202020204" pitchFamily="34" charset="0"/>
              </a:rPr>
              <a:t>—functional, integration, and exploratory—throughout each sprint.</a:t>
            </a:r>
          </a:p>
          <a:p>
            <a:r>
              <a:rPr lang="en-US" sz="1200" dirty="0">
                <a:latin typeface="Arial" panose="020B0604020202020204" pitchFamily="34" charset="0"/>
                <a:cs typeface="Arial" panose="020B0604020202020204" pitchFamily="34" charset="0"/>
              </a:rPr>
              <a:t>Verified that Definition of Done (DoD) was met for every story, including documentation and API integration checks.</a:t>
            </a:r>
          </a:p>
          <a:p>
            <a:endParaRPr lang="en-IN" dirty="0"/>
          </a:p>
        </p:txBody>
      </p:sp>
    </p:spTree>
    <p:extLst>
      <p:ext uri="{BB962C8B-B14F-4D97-AF65-F5344CB8AC3E}">
        <p14:creationId xmlns:p14="http://schemas.microsoft.com/office/powerpoint/2010/main" val="2370997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DDCC1-397D-493A-BF7F-6B565C4C944C}"/>
              </a:ext>
            </a:extLst>
          </p:cNvPr>
          <p:cNvSpPr>
            <a:spLocks noGrp="1"/>
          </p:cNvSpPr>
          <p:nvPr>
            <p:ph type="title"/>
          </p:nvPr>
        </p:nvSpPr>
        <p:spPr/>
        <p:txBody>
          <a:bodyPr/>
          <a:lstStyle/>
          <a:p>
            <a:r>
              <a:rPr lang="en-IN" dirty="0"/>
              <a:t>Sprint Review &amp; Stakeholder Feedback</a:t>
            </a:r>
          </a:p>
        </p:txBody>
      </p:sp>
      <p:sp>
        <p:nvSpPr>
          <p:cNvPr id="3" name="Content Placeholder 2">
            <a:extLst>
              <a:ext uri="{FF2B5EF4-FFF2-40B4-BE49-F238E27FC236}">
                <a16:creationId xmlns:a16="http://schemas.microsoft.com/office/drawing/2014/main" id="{A26FE475-424A-487B-B80E-1DCC60558827}"/>
              </a:ext>
            </a:extLst>
          </p:cNvPr>
          <p:cNvSpPr>
            <a:spLocks noGrp="1"/>
          </p:cNvSpPr>
          <p:nvPr>
            <p:ph idx="1"/>
          </p:nvPr>
        </p:nvSpPr>
        <p:spPr/>
        <p:txBody>
          <a:bodyPr/>
          <a:lstStyle/>
          <a:p>
            <a:r>
              <a:rPr lang="en-US" sz="1200" dirty="0">
                <a:latin typeface="Arial" panose="020B0604020202020204" pitchFamily="34" charset="0"/>
                <a:cs typeface="Arial" panose="020B0604020202020204" pitchFamily="34" charset="0"/>
              </a:rPr>
              <a:t>Demonstrated completed features to stakeholders during </a:t>
            </a:r>
            <a:r>
              <a:rPr lang="en-US" sz="1200" b="1" dirty="0">
                <a:latin typeface="Arial" panose="020B0604020202020204" pitchFamily="34" charset="0"/>
                <a:cs typeface="Arial" panose="020B0604020202020204" pitchFamily="34" charset="0"/>
              </a:rPr>
              <a:t>Sprint Reviews</a:t>
            </a:r>
            <a:r>
              <a:rPr lang="en-US" sz="1200" dirty="0">
                <a:latin typeface="Arial" panose="020B0604020202020204" pitchFamily="34" charset="0"/>
                <a:cs typeface="Arial" panose="020B0604020202020204" pitchFamily="34" charset="0"/>
              </a:rPr>
              <a:t>, collecting feedback for future backlog items.</a:t>
            </a:r>
          </a:p>
          <a:p>
            <a:r>
              <a:rPr lang="en-US" sz="1200" dirty="0">
                <a:latin typeface="Arial" panose="020B0604020202020204" pitchFamily="34" charset="0"/>
                <a:cs typeface="Arial" panose="020B0604020202020204" pitchFamily="34" charset="0"/>
              </a:rPr>
              <a:t>Logged enhancement requests and new ideas as </a:t>
            </a:r>
            <a:r>
              <a:rPr lang="en-US" sz="1200" b="1" dirty="0">
                <a:latin typeface="Arial" panose="020B0604020202020204" pitchFamily="34" charset="0"/>
                <a:cs typeface="Arial" panose="020B0604020202020204" pitchFamily="34" charset="0"/>
              </a:rPr>
              <a:t>new user stories</a:t>
            </a:r>
            <a:r>
              <a:rPr lang="en-US" sz="1200" dirty="0">
                <a:latin typeface="Arial" panose="020B0604020202020204" pitchFamily="34" charset="0"/>
                <a:cs typeface="Arial" panose="020B0604020202020204" pitchFamily="34" charset="0"/>
              </a:rPr>
              <a:t> for subsequent sprints.</a:t>
            </a:r>
          </a:p>
          <a:p>
            <a:endParaRPr lang="en-IN" dirty="0"/>
          </a:p>
        </p:txBody>
      </p:sp>
    </p:spTree>
    <p:extLst>
      <p:ext uri="{BB962C8B-B14F-4D97-AF65-F5344CB8AC3E}">
        <p14:creationId xmlns:p14="http://schemas.microsoft.com/office/powerpoint/2010/main" val="2475139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6F855-D5D5-4170-973A-8DCAEE19C8CD}"/>
              </a:ext>
            </a:extLst>
          </p:cNvPr>
          <p:cNvSpPr>
            <a:spLocks noGrp="1"/>
          </p:cNvSpPr>
          <p:nvPr>
            <p:ph type="title"/>
          </p:nvPr>
        </p:nvSpPr>
        <p:spPr/>
        <p:txBody>
          <a:bodyPr/>
          <a:lstStyle/>
          <a:p>
            <a:r>
              <a:rPr lang="en-IN" dirty="0"/>
              <a:t>Retrospective &amp; Continuous Improvement</a:t>
            </a:r>
          </a:p>
        </p:txBody>
      </p:sp>
      <p:sp>
        <p:nvSpPr>
          <p:cNvPr id="3" name="Content Placeholder 2">
            <a:extLst>
              <a:ext uri="{FF2B5EF4-FFF2-40B4-BE49-F238E27FC236}">
                <a16:creationId xmlns:a16="http://schemas.microsoft.com/office/drawing/2014/main" id="{F8296EE0-6535-494A-BD47-AF524FCA3718}"/>
              </a:ext>
            </a:extLst>
          </p:cNvPr>
          <p:cNvSpPr>
            <a:spLocks noGrp="1"/>
          </p:cNvSpPr>
          <p:nvPr>
            <p:ph idx="1"/>
          </p:nvPr>
        </p:nvSpPr>
        <p:spPr/>
        <p:txBody>
          <a:bodyPr/>
          <a:lstStyle/>
          <a:p>
            <a:r>
              <a:rPr lang="en-US" sz="1200" b="1" dirty="0">
                <a:latin typeface="Arial" panose="020B0604020202020204" pitchFamily="34" charset="0"/>
                <a:cs typeface="Arial" panose="020B0604020202020204" pitchFamily="34" charset="0"/>
              </a:rPr>
              <a:t>Retrospective &amp; Continuous Improvement</a:t>
            </a:r>
          </a:p>
          <a:p>
            <a:r>
              <a:rPr lang="en-US" sz="1200" dirty="0">
                <a:latin typeface="Arial" panose="020B0604020202020204" pitchFamily="34" charset="0"/>
                <a:cs typeface="Arial" panose="020B0604020202020204" pitchFamily="34" charset="0"/>
              </a:rPr>
              <a:t>Participated in </a:t>
            </a:r>
            <a:r>
              <a:rPr lang="en-US" sz="1200" b="1" dirty="0">
                <a:latin typeface="Arial" panose="020B0604020202020204" pitchFamily="34" charset="0"/>
                <a:cs typeface="Arial" panose="020B0604020202020204" pitchFamily="34" charset="0"/>
              </a:rPr>
              <a:t>Sprint Retrospectives</a:t>
            </a:r>
            <a:r>
              <a:rPr lang="en-US" sz="1200" dirty="0">
                <a:latin typeface="Arial" panose="020B0604020202020204" pitchFamily="34" charset="0"/>
                <a:cs typeface="Arial" panose="020B0604020202020204" pitchFamily="34" charset="0"/>
              </a:rPr>
              <a:t> to identify process improvements and remove recurring impediments.</a:t>
            </a:r>
          </a:p>
          <a:p>
            <a:r>
              <a:rPr lang="en-US" sz="1200" dirty="0">
                <a:latin typeface="Arial" panose="020B0604020202020204" pitchFamily="34" charset="0"/>
                <a:cs typeface="Arial" panose="020B0604020202020204" pitchFamily="34" charset="0"/>
              </a:rPr>
              <a:t>Suggested actionable improvements—e.g., refining story templates, improving API mock testing—to increase velocity and quality.</a:t>
            </a:r>
          </a:p>
          <a:p>
            <a:endParaRPr lang="en-IN" dirty="0"/>
          </a:p>
        </p:txBody>
      </p:sp>
    </p:spTree>
    <p:extLst>
      <p:ext uri="{BB962C8B-B14F-4D97-AF65-F5344CB8AC3E}">
        <p14:creationId xmlns:p14="http://schemas.microsoft.com/office/powerpoint/2010/main" val="6863854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AEBA6-ABFF-4483-9E9B-6170EC78E01D}"/>
              </a:ext>
            </a:extLst>
          </p:cNvPr>
          <p:cNvSpPr>
            <a:spLocks noGrp="1"/>
          </p:cNvSpPr>
          <p:nvPr>
            <p:ph type="title"/>
          </p:nvPr>
        </p:nvSpPr>
        <p:spPr/>
        <p:txBody>
          <a:bodyPr/>
          <a:lstStyle/>
          <a:p>
            <a:r>
              <a:rPr lang="en-US" dirty="0"/>
              <a:t>Resources</a:t>
            </a:r>
            <a:endParaRPr lang="en-IN" dirty="0"/>
          </a:p>
        </p:txBody>
      </p:sp>
      <p:sp>
        <p:nvSpPr>
          <p:cNvPr id="3" name="Content Placeholder 2">
            <a:extLst>
              <a:ext uri="{FF2B5EF4-FFF2-40B4-BE49-F238E27FC236}">
                <a16:creationId xmlns:a16="http://schemas.microsoft.com/office/drawing/2014/main" id="{062C9899-5981-409E-97F1-EC42A4E92BA7}"/>
              </a:ext>
            </a:extLst>
          </p:cNvPr>
          <p:cNvSpPr>
            <a:spLocks noGrp="1"/>
          </p:cNvSpPr>
          <p:nvPr>
            <p:ph idx="1"/>
          </p:nvPr>
        </p:nvSpPr>
        <p:spPr/>
        <p:txBody>
          <a:bodyPr/>
          <a:lstStyle/>
          <a:p>
            <a:pPr lvl="0">
              <a:buSzPct val="45000"/>
              <a:buFont typeface="StarSymbol"/>
              <a:buChar char="●"/>
            </a:pPr>
            <a:r>
              <a:rPr lang="en-US" sz="1200" dirty="0">
                <a:latin typeface="Arial" panose="020B0604020202020204" pitchFamily="34" charset="0"/>
                <a:cs typeface="Arial" panose="020B0604020202020204" pitchFamily="34" charset="0"/>
              </a:rPr>
              <a:t>People: Cross-functional Scrum team including Product Owner (client), Scrum Master, Business Analysts, Developers, Testers, and Domain Experts (client/ITS), collaboratively delivering value in iterative sprints.</a:t>
            </a:r>
            <a:endParaRPr lang="en-IN" sz="1200" dirty="0">
              <a:latin typeface="Arial" panose="020B0604020202020204" pitchFamily="34" charset="0"/>
              <a:cs typeface="Arial" panose="020B0604020202020204" pitchFamily="34" charset="0"/>
            </a:endParaRPr>
          </a:p>
          <a:p>
            <a:pPr lvl="0">
              <a:buSzPct val="45000"/>
              <a:buFont typeface="StarSymbol"/>
              <a:buChar char="●"/>
            </a:pPr>
            <a:r>
              <a:rPr lang="en-IN" sz="1200" dirty="0">
                <a:latin typeface="Arial" pitchFamily="34"/>
                <a:cs typeface="Tahoma" pitchFamily="2"/>
              </a:rPr>
              <a:t>Time – Implementation to be completed within 18 months (to be defined based on project scope and timeline).</a:t>
            </a:r>
          </a:p>
          <a:p>
            <a:pPr lvl="0">
              <a:buSzPct val="45000"/>
              <a:buFont typeface="StarSymbol"/>
              <a:buChar char="●"/>
            </a:pPr>
            <a:r>
              <a:rPr lang="en-IN" sz="1200" dirty="0">
                <a:latin typeface="Arial" pitchFamily="34"/>
                <a:cs typeface="Tahoma" pitchFamily="2"/>
              </a:rPr>
              <a:t>Budget – Costs for hardware, software, training, and services not to exceed ₹5,00,00,000</a:t>
            </a:r>
          </a:p>
          <a:p>
            <a:pPr lvl="0">
              <a:buSzPct val="45000"/>
              <a:buFont typeface="StarSymbol"/>
              <a:buChar char="●"/>
            </a:pPr>
            <a:r>
              <a:rPr lang="en-IN" sz="1200" dirty="0">
                <a:latin typeface="Arial" pitchFamily="34"/>
                <a:cs typeface="Tahoma" pitchFamily="2"/>
              </a:rPr>
              <a:t>Other – Expenses for third-party software evaluation, site visits, and Dataquest reports not to exceed ₹2.00.00,000</a:t>
            </a:r>
          </a:p>
          <a:p>
            <a:endParaRPr lang="en-IN" dirty="0"/>
          </a:p>
        </p:txBody>
      </p:sp>
    </p:spTree>
    <p:extLst>
      <p:ext uri="{BB962C8B-B14F-4D97-AF65-F5344CB8AC3E}">
        <p14:creationId xmlns:p14="http://schemas.microsoft.com/office/powerpoint/2010/main" val="1991324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7E945-E94C-4758-BB61-0720FA8C900A}"/>
              </a:ext>
            </a:extLst>
          </p:cNvPr>
          <p:cNvSpPr>
            <a:spLocks noGrp="1"/>
          </p:cNvSpPr>
          <p:nvPr>
            <p:ph type="title"/>
          </p:nvPr>
        </p:nvSpPr>
        <p:spPr/>
        <p:txBody>
          <a:bodyPr/>
          <a:lstStyle/>
          <a:p>
            <a:r>
              <a:rPr lang="en-IN" dirty="0">
                <a:latin typeface="Arial" pitchFamily="34"/>
                <a:cs typeface="Tahoma" pitchFamily="2"/>
              </a:rPr>
              <a:t>Risks and Dependencies</a:t>
            </a:r>
            <a:endParaRPr lang="en-IN" dirty="0"/>
          </a:p>
        </p:txBody>
      </p:sp>
      <p:sp>
        <p:nvSpPr>
          <p:cNvPr id="3" name="Content Placeholder 2">
            <a:extLst>
              <a:ext uri="{FF2B5EF4-FFF2-40B4-BE49-F238E27FC236}">
                <a16:creationId xmlns:a16="http://schemas.microsoft.com/office/drawing/2014/main" id="{1E542095-BD23-4F59-8688-22959F72AE2C}"/>
              </a:ext>
            </a:extLst>
          </p:cNvPr>
          <p:cNvSpPr>
            <a:spLocks noGrp="1"/>
          </p:cNvSpPr>
          <p:nvPr>
            <p:ph idx="1"/>
          </p:nvPr>
        </p:nvSpPr>
        <p:spPr/>
        <p:txBody>
          <a:bodyPr>
            <a:normAutofit/>
          </a:bodyPr>
          <a:lstStyle/>
          <a:p>
            <a:pPr lvl="0"/>
            <a:r>
              <a:rPr lang="en-IN" sz="1300" dirty="0">
                <a:latin typeface="Arial" pitchFamily="34"/>
                <a:cs typeface="Tahoma" pitchFamily="2"/>
              </a:rPr>
              <a:t>. Internal Risks</a:t>
            </a:r>
          </a:p>
          <a:p>
            <a:pPr lvl="0">
              <a:buSzPct val="45000"/>
              <a:buFont typeface="StarSymbol"/>
              <a:buChar char="●"/>
            </a:pPr>
            <a:r>
              <a:rPr lang="en-IN" sz="1300" dirty="0">
                <a:latin typeface="Arial" pitchFamily="34"/>
                <a:cs typeface="Tahoma" pitchFamily="2"/>
              </a:rPr>
              <a:t>Requirement gaps – Incomplete or unclear requirements may cause rework.</a:t>
            </a:r>
          </a:p>
          <a:p>
            <a:pPr lvl="0">
              <a:buSzPct val="45000"/>
              <a:buFont typeface="StarSymbol"/>
              <a:buChar char="●"/>
            </a:pPr>
            <a:r>
              <a:rPr lang="en-IN" sz="1300" dirty="0">
                <a:latin typeface="Arial" pitchFamily="34"/>
                <a:cs typeface="Tahoma" pitchFamily="2"/>
              </a:rPr>
              <a:t>Skill availability – Limited insurance domain knowledge within the IT team can slow down delivery.</a:t>
            </a:r>
          </a:p>
          <a:p>
            <a:pPr lvl="0">
              <a:buSzPct val="45000"/>
              <a:buFont typeface="StarSymbol"/>
              <a:buChar char="●"/>
            </a:pPr>
            <a:r>
              <a:rPr lang="en-IN" sz="1300" dirty="0">
                <a:latin typeface="Arial" pitchFamily="34"/>
                <a:cs typeface="Tahoma" pitchFamily="2"/>
              </a:rPr>
              <a:t>Change requests – Frequent scope changes from business stakeholders may impact cost and schedule.</a:t>
            </a:r>
          </a:p>
          <a:p>
            <a:pPr lvl="0">
              <a:buSzPct val="45000"/>
              <a:buFont typeface="StarSymbol"/>
              <a:buChar char="●"/>
            </a:pPr>
            <a:r>
              <a:rPr lang="en-IN" sz="1300" dirty="0">
                <a:latin typeface="Arial" pitchFamily="34"/>
                <a:cs typeface="Tahoma" pitchFamily="2"/>
              </a:rPr>
              <a:t>2. External risk</a:t>
            </a:r>
          </a:p>
          <a:p>
            <a:pPr lvl="0">
              <a:buSzPct val="45000"/>
              <a:buFont typeface="StarSymbol"/>
              <a:buChar char="●"/>
            </a:pPr>
            <a:r>
              <a:rPr lang="en-IN" sz="1300" dirty="0">
                <a:latin typeface="Arial" pitchFamily="34"/>
                <a:cs typeface="Tahoma" pitchFamily="2"/>
              </a:rPr>
              <a:t>Insurer API reliability – Partner insurers (e.g., Bajaj, Tata) may have unstable or inconsistent APIs.</a:t>
            </a:r>
          </a:p>
          <a:p>
            <a:pPr lvl="0">
              <a:buSzPct val="45000"/>
              <a:buFont typeface="StarSymbol"/>
              <a:buChar char="●"/>
            </a:pPr>
            <a:r>
              <a:rPr lang="en-IN" sz="1300" dirty="0">
                <a:latin typeface="Arial" pitchFamily="34"/>
                <a:cs typeface="Tahoma" pitchFamily="2"/>
              </a:rPr>
              <a:t>Government system downtime – </a:t>
            </a:r>
            <a:r>
              <a:rPr lang="en-IN" sz="1300" dirty="0" err="1">
                <a:latin typeface="Arial" pitchFamily="34"/>
                <a:cs typeface="Tahoma" pitchFamily="2"/>
              </a:rPr>
              <a:t>mParivahan</a:t>
            </a:r>
            <a:r>
              <a:rPr lang="en-IN" sz="1300" dirty="0">
                <a:latin typeface="Arial" pitchFamily="34"/>
                <a:cs typeface="Tahoma" pitchFamily="2"/>
              </a:rPr>
              <a:t>/VAHAN services may experience outages or restricted access.</a:t>
            </a:r>
          </a:p>
          <a:p>
            <a:pPr lvl="0">
              <a:buSzPct val="45000"/>
              <a:buFont typeface="StarSymbol"/>
              <a:buChar char="●"/>
            </a:pPr>
            <a:r>
              <a:rPr lang="en-IN" sz="1300" dirty="0">
                <a:latin typeface="Arial" pitchFamily="34"/>
                <a:cs typeface="Tahoma" pitchFamily="2"/>
              </a:rPr>
              <a:t>Regulatory changes – IRDAI may introduce new compliance requirements impacting product workflows</a:t>
            </a:r>
          </a:p>
          <a:p>
            <a:endParaRPr lang="en-IN" dirty="0"/>
          </a:p>
        </p:txBody>
      </p:sp>
    </p:spTree>
    <p:extLst>
      <p:ext uri="{BB962C8B-B14F-4D97-AF65-F5344CB8AC3E}">
        <p14:creationId xmlns:p14="http://schemas.microsoft.com/office/powerpoint/2010/main" val="7501015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80408-3D21-430C-B5AC-46DE1724E408}"/>
              </a:ext>
            </a:extLst>
          </p:cNvPr>
          <p:cNvSpPr>
            <a:spLocks noGrp="1"/>
          </p:cNvSpPr>
          <p:nvPr>
            <p:ph type="title"/>
          </p:nvPr>
        </p:nvSpPr>
        <p:spPr/>
        <p:txBody>
          <a:bodyPr/>
          <a:lstStyle/>
          <a:p>
            <a:r>
              <a:rPr lang="en-US" dirty="0"/>
              <a:t>Risk and Dependencies</a:t>
            </a:r>
            <a:endParaRPr lang="en-IN" dirty="0"/>
          </a:p>
        </p:txBody>
      </p:sp>
      <p:sp>
        <p:nvSpPr>
          <p:cNvPr id="3" name="Content Placeholder 2">
            <a:extLst>
              <a:ext uri="{FF2B5EF4-FFF2-40B4-BE49-F238E27FC236}">
                <a16:creationId xmlns:a16="http://schemas.microsoft.com/office/drawing/2014/main" id="{BC53671D-0AC3-4953-A8CD-4439E0225CEE}"/>
              </a:ext>
            </a:extLst>
          </p:cNvPr>
          <p:cNvSpPr>
            <a:spLocks noGrp="1"/>
          </p:cNvSpPr>
          <p:nvPr>
            <p:ph idx="1"/>
          </p:nvPr>
        </p:nvSpPr>
        <p:spPr/>
        <p:txBody>
          <a:bodyPr/>
          <a:lstStyle/>
          <a:p>
            <a:pPr lvl="0">
              <a:buSzPct val="45000"/>
              <a:buFont typeface="StarSymbol"/>
              <a:buChar char="●"/>
            </a:pPr>
            <a:r>
              <a:rPr lang="en-IN" sz="1200" dirty="0">
                <a:latin typeface="Arial" pitchFamily="34"/>
                <a:cs typeface="Tahoma" pitchFamily="2"/>
              </a:rPr>
              <a:t>Dependency Risks</a:t>
            </a:r>
          </a:p>
          <a:p>
            <a:pPr lvl="0">
              <a:buSzPct val="45000"/>
              <a:buFont typeface="StarSymbol"/>
              <a:buChar char="●"/>
            </a:pPr>
            <a:r>
              <a:rPr lang="en-IN" sz="1200" dirty="0">
                <a:latin typeface="Arial" pitchFamily="34"/>
                <a:cs typeface="Tahoma" pitchFamily="2"/>
              </a:rPr>
              <a:t>Integration Kits from Insurers – Progress depends on insurers providing complete and updated API documentation/kits. Any delay impacts development timelines.</a:t>
            </a:r>
          </a:p>
          <a:p>
            <a:pPr lvl="0">
              <a:buSzPct val="45000"/>
              <a:buFont typeface="StarSymbol"/>
              <a:buChar char="●"/>
            </a:pPr>
            <a:r>
              <a:rPr lang="en-IN" sz="1200" dirty="0">
                <a:latin typeface="Arial" pitchFamily="34"/>
                <a:cs typeface="Tahoma" pitchFamily="2"/>
              </a:rPr>
              <a:t>Payment Gateway – Reliance on external providers (</a:t>
            </a:r>
            <a:r>
              <a:rPr lang="en-IN" sz="1200" dirty="0" err="1">
                <a:latin typeface="Arial" pitchFamily="34"/>
                <a:cs typeface="Tahoma" pitchFamily="2"/>
              </a:rPr>
              <a:t>PayU</a:t>
            </a:r>
            <a:r>
              <a:rPr lang="en-IN" sz="1200" dirty="0">
                <a:latin typeface="Arial" pitchFamily="34"/>
                <a:cs typeface="Tahoma" pitchFamily="2"/>
              </a:rPr>
              <a:t>, </a:t>
            </a:r>
            <a:r>
              <a:rPr lang="en-IN" sz="1200" dirty="0" err="1">
                <a:latin typeface="Arial" pitchFamily="34"/>
                <a:cs typeface="Tahoma" pitchFamily="2"/>
              </a:rPr>
              <a:t>Razorpay</a:t>
            </a:r>
            <a:r>
              <a:rPr lang="en-IN" sz="1200" dirty="0">
                <a:latin typeface="Arial" pitchFamily="34"/>
                <a:cs typeface="Tahoma" pitchFamily="2"/>
              </a:rPr>
              <a:t>) for premium collections and reconciliation. Outages or delays in onboarding may block go-live.</a:t>
            </a:r>
          </a:p>
          <a:p>
            <a:pPr lvl="0">
              <a:buSzPct val="45000"/>
              <a:buFont typeface="StarSymbol"/>
              <a:buChar char="●"/>
            </a:pPr>
            <a:r>
              <a:rPr lang="en-IN" sz="1200" dirty="0">
                <a:latin typeface="Arial" pitchFamily="34"/>
                <a:cs typeface="Tahoma" pitchFamily="2"/>
              </a:rPr>
              <a:t>Government Data Access – Dependency on authorized access to </a:t>
            </a:r>
            <a:r>
              <a:rPr lang="en-IN" sz="1200" dirty="0" err="1">
                <a:latin typeface="Arial" pitchFamily="34"/>
                <a:cs typeface="Tahoma" pitchFamily="2"/>
              </a:rPr>
              <a:t>mParivahan</a:t>
            </a:r>
            <a:r>
              <a:rPr lang="en-IN" sz="1200" dirty="0">
                <a:latin typeface="Arial" pitchFamily="34"/>
                <a:cs typeface="Tahoma" pitchFamily="2"/>
              </a:rPr>
              <a:t>/VAHAN APIs; approval process or policy changes may cause delays.</a:t>
            </a:r>
          </a:p>
          <a:p>
            <a:endParaRPr lang="en-IN" dirty="0"/>
          </a:p>
        </p:txBody>
      </p:sp>
    </p:spTree>
    <p:extLst>
      <p:ext uri="{BB962C8B-B14F-4D97-AF65-F5344CB8AC3E}">
        <p14:creationId xmlns:p14="http://schemas.microsoft.com/office/powerpoint/2010/main" val="24699809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16297-398C-4E8D-8406-2D49B4E8B0C4}"/>
              </a:ext>
            </a:extLst>
          </p:cNvPr>
          <p:cNvSpPr>
            <a:spLocks noGrp="1"/>
          </p:cNvSpPr>
          <p:nvPr>
            <p:ph type="title"/>
          </p:nvPr>
        </p:nvSpPr>
        <p:spPr/>
        <p:txBody>
          <a:bodyPr>
            <a:normAutofit/>
          </a:bodyPr>
          <a:lstStyle/>
          <a:p>
            <a:r>
              <a:rPr lang="en-IN" sz="1200" dirty="0">
                <a:latin typeface="Arial" pitchFamily="34"/>
                <a:cs typeface="Tahoma" pitchFamily="2"/>
              </a:rPr>
              <a:t>To Be Completed by Gaurav wakil</a:t>
            </a:r>
            <a:endParaRPr lang="en-IN" sz="1200" dirty="0"/>
          </a:p>
        </p:txBody>
      </p:sp>
      <p:sp>
        <p:nvSpPr>
          <p:cNvPr id="3" name="Content Placeholder 2">
            <a:extLst>
              <a:ext uri="{FF2B5EF4-FFF2-40B4-BE49-F238E27FC236}">
                <a16:creationId xmlns:a16="http://schemas.microsoft.com/office/drawing/2014/main" id="{E22F4CAF-38A5-4CCE-B5C5-3191C8FD167E}"/>
              </a:ext>
            </a:extLst>
          </p:cNvPr>
          <p:cNvSpPr>
            <a:spLocks noGrp="1"/>
          </p:cNvSpPr>
          <p:nvPr>
            <p:ph sz="half" idx="1"/>
          </p:nvPr>
        </p:nvSpPr>
        <p:spPr/>
        <p:txBody>
          <a:bodyPr/>
          <a:lstStyle/>
          <a:p>
            <a:r>
              <a:rPr lang="en-IN" sz="1200" dirty="0">
                <a:latin typeface="Arial" pitchFamily="34"/>
                <a:cs typeface="Tahoma" pitchFamily="2"/>
              </a:rPr>
              <a:t>Project Sponsor – Anand </a:t>
            </a:r>
            <a:r>
              <a:rPr lang="en-IN" sz="1200" dirty="0" err="1">
                <a:latin typeface="Arial" pitchFamily="34"/>
                <a:cs typeface="Tahoma" pitchFamily="2"/>
              </a:rPr>
              <a:t>Shrikhande</a:t>
            </a:r>
            <a:endParaRPr lang="en-IN" sz="1200" dirty="0">
              <a:latin typeface="Arial" pitchFamily="34"/>
              <a:cs typeface="Tahoma" pitchFamily="2"/>
            </a:endParaRPr>
          </a:p>
          <a:p>
            <a:endParaRPr lang="en-IN" dirty="0"/>
          </a:p>
        </p:txBody>
      </p:sp>
      <p:sp>
        <p:nvSpPr>
          <p:cNvPr id="4" name="Content Placeholder 3">
            <a:extLst>
              <a:ext uri="{FF2B5EF4-FFF2-40B4-BE49-F238E27FC236}">
                <a16:creationId xmlns:a16="http://schemas.microsoft.com/office/drawing/2014/main" id="{A07AC48D-84A0-4C0B-BBCD-E746D61CC86A}"/>
              </a:ext>
            </a:extLst>
          </p:cNvPr>
          <p:cNvSpPr>
            <a:spLocks noGrp="1"/>
          </p:cNvSpPr>
          <p:nvPr>
            <p:ph sz="half" idx="2"/>
          </p:nvPr>
        </p:nvSpPr>
        <p:spPr/>
        <p:txBody>
          <a:bodyPr/>
          <a:lstStyle/>
          <a:p>
            <a:r>
              <a:rPr lang="en-IN" sz="1200" dirty="0">
                <a:latin typeface="Arial" panose="020B0604020202020204" pitchFamily="34" charset="0"/>
                <a:cs typeface="Arial" panose="020B0604020202020204" pitchFamily="34" charset="0"/>
              </a:rPr>
              <a:t>Project Manager – Shailesh </a:t>
            </a:r>
            <a:r>
              <a:rPr lang="en-IN" sz="1200" dirty="0" err="1">
                <a:latin typeface="Arial" panose="020B0604020202020204" pitchFamily="34" charset="0"/>
                <a:cs typeface="Arial" panose="020B0604020202020204" pitchFamily="34" charset="0"/>
              </a:rPr>
              <a:t>patil</a:t>
            </a:r>
            <a:endParaRPr lang="en-IN" sz="1200" dirty="0">
              <a:latin typeface="Arial" panose="020B0604020202020204" pitchFamily="34" charset="0"/>
              <a:cs typeface="Arial" panose="020B0604020202020204" pitchFamily="34" charset="0"/>
            </a:endParaRPr>
          </a:p>
          <a:p>
            <a:endParaRPr lang="en-IN" dirty="0"/>
          </a:p>
        </p:txBody>
      </p:sp>
    </p:spTree>
    <p:extLst>
      <p:ext uri="{BB962C8B-B14F-4D97-AF65-F5344CB8AC3E}">
        <p14:creationId xmlns:p14="http://schemas.microsoft.com/office/powerpoint/2010/main" val="2085023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AF9F6-454B-454F-B7E5-A4D871264C5B}"/>
              </a:ext>
            </a:extLst>
          </p:cNvPr>
          <p:cNvSpPr>
            <a:spLocks noGrp="1"/>
          </p:cNvSpPr>
          <p:nvPr>
            <p:ph type="title"/>
          </p:nvPr>
        </p:nvSpPr>
        <p:spPr/>
        <p:txBody>
          <a:bodyPr>
            <a:normAutofit/>
          </a:bodyPr>
          <a:lstStyle/>
          <a:p>
            <a:r>
              <a:rPr lang="en-IN" sz="2800" dirty="0">
                <a:latin typeface="Arial" panose="020B0604020202020204" pitchFamily="34" charset="0"/>
                <a:cs typeface="Arial" panose="020B0604020202020204" pitchFamily="34" charset="0"/>
              </a:rPr>
              <a:t>Situation</a:t>
            </a:r>
          </a:p>
        </p:txBody>
      </p:sp>
      <p:sp>
        <p:nvSpPr>
          <p:cNvPr id="3" name="Content Placeholder 2">
            <a:extLst>
              <a:ext uri="{FF2B5EF4-FFF2-40B4-BE49-F238E27FC236}">
                <a16:creationId xmlns:a16="http://schemas.microsoft.com/office/drawing/2014/main" id="{8F6C0900-A5E4-4948-94CD-8892C84300E4}"/>
              </a:ext>
            </a:extLst>
          </p:cNvPr>
          <p:cNvSpPr>
            <a:spLocks noGrp="1"/>
          </p:cNvSpPr>
          <p:nvPr>
            <p:ph idx="1"/>
          </p:nvPr>
        </p:nvSpPr>
        <p:spPr/>
        <p:txBody>
          <a:bodyPr>
            <a:normAutofit/>
          </a:bodyPr>
          <a:lstStyle/>
          <a:p>
            <a:pPr lvl="0">
              <a:buSzPct val="45000"/>
              <a:buFont typeface="StarSymbol"/>
              <a:buChar char="●"/>
            </a:pPr>
            <a:r>
              <a:rPr lang="en-IN" sz="1200" dirty="0">
                <a:latin typeface="Arial" pitchFamily="34"/>
                <a:cs typeface="Tahoma" pitchFamily="2"/>
              </a:rPr>
              <a:t>Enable every licensed insurance agent/POSP in India to quote, propose, issue, endorse and renew general insurance policies from anywhere—fast, compliant, and paperless.</a:t>
            </a:r>
          </a:p>
          <a:p>
            <a:pPr lvl="0">
              <a:buSzPct val="45000"/>
              <a:buFont typeface="StarSymbol"/>
              <a:buChar char="●"/>
            </a:pPr>
            <a:r>
              <a:rPr lang="en-IN" sz="1200" dirty="0">
                <a:latin typeface="Arial" pitchFamily="34"/>
                <a:cs typeface="Tahoma" pitchFamily="2"/>
              </a:rPr>
              <a:t>Self-inspection capability for vehicles through agents using the app (geo-tagged photos/videos), removing reliance on third-party inspection agencies.</a:t>
            </a:r>
          </a:p>
          <a:p>
            <a:pPr marL="0" indent="0">
              <a:buNone/>
            </a:pP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69255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07EA4-946B-4347-BD17-BC8F7C60AA86}"/>
              </a:ext>
            </a:extLst>
          </p:cNvPr>
          <p:cNvSpPr>
            <a:spLocks noGrp="1"/>
          </p:cNvSpPr>
          <p:nvPr>
            <p:ph type="title"/>
          </p:nvPr>
        </p:nvSpPr>
        <p:spPr/>
        <p:txBody>
          <a:bodyPr/>
          <a:lstStyle/>
          <a:p>
            <a:r>
              <a:rPr lang="en-IN" dirty="0"/>
              <a:t>Problem</a:t>
            </a:r>
          </a:p>
        </p:txBody>
      </p:sp>
      <p:sp>
        <p:nvSpPr>
          <p:cNvPr id="3" name="Content Placeholder 2">
            <a:extLst>
              <a:ext uri="{FF2B5EF4-FFF2-40B4-BE49-F238E27FC236}">
                <a16:creationId xmlns:a16="http://schemas.microsoft.com/office/drawing/2014/main" id="{9E65CD07-43EC-4331-AA29-AE5B0A7DA58D}"/>
              </a:ext>
            </a:extLst>
          </p:cNvPr>
          <p:cNvSpPr>
            <a:spLocks noGrp="1"/>
          </p:cNvSpPr>
          <p:nvPr>
            <p:ph idx="1"/>
          </p:nvPr>
        </p:nvSpPr>
        <p:spPr/>
        <p:txBody>
          <a:bodyPr>
            <a:normAutofit/>
          </a:bodyPr>
          <a:lstStyle/>
          <a:p>
            <a:pPr lvl="0">
              <a:buSzPct val="45000"/>
              <a:buFont typeface="StarSymbol"/>
              <a:buChar char="●"/>
            </a:pPr>
            <a:r>
              <a:rPr lang="en-IN" sz="1300" dirty="0">
                <a:latin typeface="Arial" pitchFamily="34"/>
                <a:cs typeface="Tahoma" pitchFamily="2"/>
              </a:rPr>
              <a:t>Insurance agents in India face significant challenges in conducting business online due to fragmented systems, lack of seamless integrations, and manual processes. External integrations such as payment gateways (</a:t>
            </a:r>
            <a:r>
              <a:rPr lang="en-IN" sz="1300" dirty="0" err="1">
                <a:latin typeface="Arial" pitchFamily="34"/>
                <a:cs typeface="Tahoma" pitchFamily="2"/>
              </a:rPr>
              <a:t>PayU</a:t>
            </a:r>
            <a:r>
              <a:rPr lang="en-IN" sz="1300" dirty="0">
                <a:latin typeface="Arial" pitchFamily="34"/>
                <a:cs typeface="Tahoma" pitchFamily="2"/>
              </a:rPr>
              <a:t>, </a:t>
            </a:r>
            <a:r>
              <a:rPr lang="en-IN" sz="1300" dirty="0" err="1">
                <a:latin typeface="Arial" pitchFamily="34"/>
                <a:cs typeface="Tahoma" pitchFamily="2"/>
              </a:rPr>
              <a:t>Razorpay</a:t>
            </a:r>
            <a:r>
              <a:rPr lang="en-IN" sz="1300" dirty="0">
                <a:latin typeface="Arial" pitchFamily="34"/>
                <a:cs typeface="Tahoma" pitchFamily="2"/>
              </a:rPr>
              <a:t>) are complex, insurer APIs (e.g., Bajaj, Tata) are not standardized, and access to government platforms like </a:t>
            </a:r>
            <a:r>
              <a:rPr lang="en-IN" sz="1300" dirty="0" err="1">
                <a:latin typeface="Arial" pitchFamily="34"/>
                <a:cs typeface="Tahoma" pitchFamily="2"/>
              </a:rPr>
              <a:t>mParivahan</a:t>
            </a:r>
            <a:r>
              <a:rPr lang="en-IN" sz="1300" dirty="0">
                <a:latin typeface="Arial" pitchFamily="34"/>
                <a:cs typeface="Tahoma" pitchFamily="2"/>
              </a:rPr>
              <a:t> for vehicle data is limited. These issues lead to delays in quotation, policy issuance, and renewals, reducing efficiency, customer satisfaction, and agent productivity.</a:t>
            </a:r>
          </a:p>
          <a:p>
            <a:pPr lvl="0">
              <a:buSzPct val="45000"/>
              <a:buFont typeface="StarSymbol"/>
              <a:buChar char="●"/>
            </a:pPr>
            <a:r>
              <a:rPr lang="en-IN" sz="1300" dirty="0">
                <a:latin typeface="Arial" pitchFamily="34"/>
                <a:cs typeface="Tahoma" pitchFamily="2"/>
              </a:rPr>
              <a:t>Need a good IT team with domain knowledge.</a:t>
            </a:r>
          </a:p>
          <a:p>
            <a:pPr lvl="0">
              <a:buSzPct val="45000"/>
              <a:buFont typeface="StarSymbol"/>
              <a:buChar char="●"/>
            </a:pPr>
            <a:r>
              <a:rPr lang="en-IN" sz="1300" dirty="0">
                <a:latin typeface="Arial" pitchFamily="34"/>
                <a:cs typeface="Tahoma" pitchFamily="2"/>
              </a:rPr>
              <a:t>Require expertise in external integrations, such as payment gateways like </a:t>
            </a:r>
            <a:r>
              <a:rPr lang="en-IN" sz="1300" dirty="0" err="1">
                <a:latin typeface="Arial" pitchFamily="34"/>
                <a:cs typeface="Tahoma" pitchFamily="2"/>
              </a:rPr>
              <a:t>PayU</a:t>
            </a:r>
            <a:r>
              <a:rPr lang="en-IN" sz="1300" dirty="0">
                <a:latin typeface="Arial" pitchFamily="34"/>
                <a:cs typeface="Tahoma" pitchFamily="2"/>
              </a:rPr>
              <a:t> and </a:t>
            </a:r>
            <a:r>
              <a:rPr lang="en-IN" sz="1300" dirty="0" err="1">
                <a:latin typeface="Arial" pitchFamily="34"/>
                <a:cs typeface="Tahoma" pitchFamily="2"/>
              </a:rPr>
              <a:t>Razorpay</a:t>
            </a:r>
            <a:r>
              <a:rPr lang="en-IN" sz="1300" dirty="0">
                <a:latin typeface="Arial" pitchFamily="34"/>
                <a:cs typeface="Tahoma" pitchFamily="2"/>
              </a:rPr>
              <a:t>.</a:t>
            </a:r>
          </a:p>
          <a:p>
            <a:pPr lvl="0">
              <a:buSzPct val="45000"/>
              <a:buFont typeface="StarSymbol"/>
              <a:buChar char="●"/>
            </a:pPr>
            <a:r>
              <a:rPr lang="en-IN" sz="1300" dirty="0">
                <a:latin typeface="Arial" pitchFamily="34"/>
                <a:cs typeface="Tahoma" pitchFamily="2"/>
              </a:rPr>
              <a:t>Need an API integration kit from each insurance company (e.g., Bajaj, Tata) for quotations.</a:t>
            </a:r>
          </a:p>
          <a:p>
            <a:pPr lvl="0">
              <a:buSzPct val="45000"/>
              <a:buFont typeface="StarSymbol"/>
              <a:buChar char="●"/>
            </a:pPr>
            <a:r>
              <a:rPr lang="en-IN" sz="1300" dirty="0">
                <a:latin typeface="Arial" pitchFamily="34"/>
                <a:cs typeface="Tahoma" pitchFamily="2"/>
              </a:rPr>
              <a:t>Require integration with the </a:t>
            </a:r>
            <a:r>
              <a:rPr lang="en-IN" sz="1300" dirty="0" err="1">
                <a:latin typeface="Arial" pitchFamily="34"/>
                <a:cs typeface="Tahoma" pitchFamily="2"/>
              </a:rPr>
              <a:t>mParivahan</a:t>
            </a:r>
            <a:r>
              <a:rPr lang="en-IN" sz="1300" dirty="0">
                <a:latin typeface="Arial" pitchFamily="34"/>
                <a:cs typeface="Tahoma" pitchFamily="2"/>
              </a:rPr>
              <a:t> portal to fetch online vehicle data using the registration number.</a:t>
            </a:r>
          </a:p>
          <a:p>
            <a:endParaRPr lang="en-IN" dirty="0"/>
          </a:p>
        </p:txBody>
      </p:sp>
    </p:spTree>
    <p:extLst>
      <p:ext uri="{BB962C8B-B14F-4D97-AF65-F5344CB8AC3E}">
        <p14:creationId xmlns:p14="http://schemas.microsoft.com/office/powerpoint/2010/main" val="1619866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6EDAA-049D-4454-BDDE-19F89DBE1245}"/>
              </a:ext>
            </a:extLst>
          </p:cNvPr>
          <p:cNvSpPr>
            <a:spLocks noGrp="1"/>
          </p:cNvSpPr>
          <p:nvPr>
            <p:ph type="title"/>
          </p:nvPr>
        </p:nvSpPr>
        <p:spPr/>
        <p:txBody>
          <a:bodyPr/>
          <a:lstStyle/>
          <a:p>
            <a:r>
              <a:rPr lang="en-IN" dirty="0"/>
              <a:t>opportunity</a:t>
            </a:r>
          </a:p>
        </p:txBody>
      </p:sp>
      <p:sp>
        <p:nvSpPr>
          <p:cNvPr id="3" name="Content Placeholder 2">
            <a:extLst>
              <a:ext uri="{FF2B5EF4-FFF2-40B4-BE49-F238E27FC236}">
                <a16:creationId xmlns:a16="http://schemas.microsoft.com/office/drawing/2014/main" id="{61ED60E1-1427-42C9-B470-FFCB5D66AFC2}"/>
              </a:ext>
            </a:extLst>
          </p:cNvPr>
          <p:cNvSpPr>
            <a:spLocks noGrp="1"/>
          </p:cNvSpPr>
          <p:nvPr>
            <p:ph idx="1"/>
          </p:nvPr>
        </p:nvSpPr>
        <p:spPr/>
        <p:txBody>
          <a:bodyPr/>
          <a:lstStyle/>
          <a:p>
            <a:r>
              <a:rPr lang="en-IN" sz="1200" dirty="0">
                <a:latin typeface="Arial" pitchFamily="34"/>
                <a:cs typeface="Tahoma" pitchFamily="2"/>
              </a:rPr>
              <a:t>There is a strong opportunity to build a digital insurance platform that empowers agents across India to seamlessly conduct business online. By integrating with payment gateways (e.g., </a:t>
            </a:r>
            <a:r>
              <a:rPr lang="en-IN" sz="1200" dirty="0" err="1">
                <a:latin typeface="Arial" pitchFamily="34"/>
                <a:cs typeface="Tahoma" pitchFamily="2"/>
              </a:rPr>
              <a:t>PayU</a:t>
            </a:r>
            <a:r>
              <a:rPr lang="en-IN" sz="1200" dirty="0">
                <a:latin typeface="Arial" pitchFamily="34"/>
                <a:cs typeface="Tahoma" pitchFamily="2"/>
              </a:rPr>
              <a:t>, </a:t>
            </a:r>
            <a:r>
              <a:rPr lang="en-IN" sz="1200" dirty="0" err="1">
                <a:latin typeface="Arial" pitchFamily="34"/>
                <a:cs typeface="Tahoma" pitchFamily="2"/>
              </a:rPr>
              <a:t>Razorpay</a:t>
            </a:r>
            <a:r>
              <a:rPr lang="en-IN" sz="1200" dirty="0">
                <a:latin typeface="Arial" pitchFamily="34"/>
                <a:cs typeface="Tahoma" pitchFamily="2"/>
              </a:rPr>
              <a:t>), insurer APIs (e.g., Bajaj, Tata), and government platforms like </a:t>
            </a:r>
            <a:r>
              <a:rPr lang="en-IN" sz="1200" dirty="0" err="1">
                <a:latin typeface="Arial" pitchFamily="34"/>
                <a:cs typeface="Tahoma" pitchFamily="2"/>
              </a:rPr>
              <a:t>mParivahan</a:t>
            </a:r>
            <a:r>
              <a:rPr lang="en-IN" sz="1200" dirty="0">
                <a:latin typeface="Arial" pitchFamily="34"/>
                <a:cs typeface="Tahoma" pitchFamily="2"/>
              </a:rPr>
              <a:t> for real-time vehicle data, the solution can simplify policy issuance, enhance customer experience, and expand market reach. With a skilled IT team possessing domain expertise in insurance and system integrations, this platform can bridge gaps between insurers, agents, and customers—creating faster, more transparent, and scalable distribution of general insurance products </a:t>
            </a:r>
            <a:r>
              <a:rPr lang="en-IN" sz="1200" dirty="0" err="1">
                <a:latin typeface="Arial" pitchFamily="34"/>
                <a:cs typeface="Tahoma" pitchFamily="2"/>
              </a:rPr>
              <a:t>nationwide,helps</a:t>
            </a:r>
            <a:r>
              <a:rPr lang="en-IN" sz="1200" dirty="0">
                <a:latin typeface="Arial" pitchFamily="34"/>
                <a:cs typeface="Tahoma" pitchFamily="2"/>
              </a:rPr>
              <a:t> to do 24/7 business online through app.</a:t>
            </a:r>
          </a:p>
          <a:p>
            <a:endParaRPr lang="en-IN" dirty="0"/>
          </a:p>
        </p:txBody>
      </p:sp>
    </p:spTree>
    <p:extLst>
      <p:ext uri="{BB962C8B-B14F-4D97-AF65-F5344CB8AC3E}">
        <p14:creationId xmlns:p14="http://schemas.microsoft.com/office/powerpoint/2010/main" val="3618313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35C91-357A-47CF-8756-E7DB49CE8EF0}"/>
              </a:ext>
            </a:extLst>
          </p:cNvPr>
          <p:cNvSpPr>
            <a:spLocks noGrp="1"/>
          </p:cNvSpPr>
          <p:nvPr>
            <p:ph type="title"/>
          </p:nvPr>
        </p:nvSpPr>
        <p:spPr/>
        <p:txBody>
          <a:bodyPr/>
          <a:lstStyle/>
          <a:p>
            <a:r>
              <a:rPr lang="en-IN" dirty="0"/>
              <a:t>Goals</a:t>
            </a:r>
          </a:p>
        </p:txBody>
      </p:sp>
      <p:sp>
        <p:nvSpPr>
          <p:cNvPr id="3" name="Content Placeholder 2">
            <a:extLst>
              <a:ext uri="{FF2B5EF4-FFF2-40B4-BE49-F238E27FC236}">
                <a16:creationId xmlns:a16="http://schemas.microsoft.com/office/drawing/2014/main" id="{171AB015-1612-4AAF-9B86-E1B6BBF8085A}"/>
              </a:ext>
            </a:extLst>
          </p:cNvPr>
          <p:cNvSpPr>
            <a:spLocks noGrp="1"/>
          </p:cNvSpPr>
          <p:nvPr>
            <p:ph idx="1"/>
          </p:nvPr>
        </p:nvSpPr>
        <p:spPr/>
        <p:txBody>
          <a:bodyPr>
            <a:normAutofit/>
          </a:bodyPr>
          <a:lstStyle/>
          <a:p>
            <a:pPr lvl="0">
              <a:buSzPct val="45000"/>
              <a:buFont typeface="StarSymbol"/>
              <a:buChar char="●"/>
            </a:pPr>
            <a:r>
              <a:rPr lang="en-IN" sz="1200" dirty="0">
                <a:latin typeface="Arial" pitchFamily="34"/>
                <a:cs typeface="Tahoma" pitchFamily="2"/>
              </a:rPr>
              <a:t>Build a unified digital platform that enables insurance agents to conduct business online across India.</a:t>
            </a:r>
          </a:p>
          <a:p>
            <a:pPr lvl="0">
              <a:buSzPct val="45000"/>
              <a:buFont typeface="StarSymbol"/>
              <a:buChar char="●"/>
            </a:pPr>
            <a:r>
              <a:rPr lang="en-IN" sz="1200" dirty="0">
                <a:latin typeface="Arial" pitchFamily="34"/>
                <a:cs typeface="Tahoma" pitchFamily="2"/>
              </a:rPr>
              <a:t>Provide seamless integrations with payment gateways (</a:t>
            </a:r>
            <a:r>
              <a:rPr lang="en-IN" sz="1200" dirty="0" err="1">
                <a:latin typeface="Arial" pitchFamily="34"/>
                <a:cs typeface="Tahoma" pitchFamily="2"/>
              </a:rPr>
              <a:t>PayU</a:t>
            </a:r>
            <a:r>
              <a:rPr lang="en-IN" sz="1200" dirty="0">
                <a:latin typeface="Arial" pitchFamily="34"/>
                <a:cs typeface="Tahoma" pitchFamily="2"/>
              </a:rPr>
              <a:t>, </a:t>
            </a:r>
            <a:r>
              <a:rPr lang="en-IN" sz="1200" dirty="0" err="1">
                <a:latin typeface="Arial" pitchFamily="34"/>
                <a:cs typeface="Tahoma" pitchFamily="2"/>
              </a:rPr>
              <a:t>Razorpay</a:t>
            </a:r>
            <a:r>
              <a:rPr lang="en-IN" sz="1200" dirty="0">
                <a:latin typeface="Arial" pitchFamily="34"/>
                <a:cs typeface="Tahoma" pitchFamily="2"/>
              </a:rPr>
              <a:t>) for smooth premium collections.</a:t>
            </a:r>
          </a:p>
          <a:p>
            <a:pPr lvl="0">
              <a:buSzPct val="45000"/>
              <a:buFont typeface="StarSymbol"/>
              <a:buChar char="●"/>
            </a:pPr>
            <a:r>
              <a:rPr lang="en-IN" sz="1200" dirty="0">
                <a:latin typeface="Arial" pitchFamily="34"/>
                <a:cs typeface="Tahoma" pitchFamily="2"/>
              </a:rPr>
              <a:t>Integrate with insurer APIs (Bajaj, Tata, etc.) to fetch real-time quotations and issue policies.</a:t>
            </a:r>
          </a:p>
          <a:p>
            <a:pPr lvl="0">
              <a:buSzPct val="45000"/>
              <a:buFont typeface="StarSymbol"/>
              <a:buChar char="●"/>
            </a:pPr>
            <a:r>
              <a:rPr lang="en-IN" sz="1200" dirty="0">
                <a:latin typeface="Arial" pitchFamily="34"/>
                <a:cs typeface="Tahoma" pitchFamily="2"/>
              </a:rPr>
              <a:t>Connect with government platforms like </a:t>
            </a:r>
            <a:r>
              <a:rPr lang="en-IN" sz="1200" dirty="0" err="1">
                <a:latin typeface="Arial" pitchFamily="34"/>
                <a:cs typeface="Tahoma" pitchFamily="2"/>
              </a:rPr>
              <a:t>mParivahan</a:t>
            </a:r>
            <a:r>
              <a:rPr lang="en-IN" sz="1200" dirty="0">
                <a:latin typeface="Arial" pitchFamily="34"/>
                <a:cs typeface="Tahoma" pitchFamily="2"/>
              </a:rPr>
              <a:t> to auto-fetch vehicle details via registration numbers.</a:t>
            </a:r>
          </a:p>
          <a:p>
            <a:pPr lvl="0">
              <a:buSzPct val="45000"/>
              <a:buFont typeface="StarSymbol"/>
              <a:buChar char="●"/>
            </a:pPr>
            <a:r>
              <a:rPr lang="en-IN" sz="1200" dirty="0">
                <a:latin typeface="Arial" pitchFamily="34"/>
                <a:cs typeface="Tahoma" pitchFamily="2"/>
              </a:rPr>
              <a:t>Improve agent productivity by reducing manual effort in quotations, policy issuance, and renewals.</a:t>
            </a:r>
          </a:p>
          <a:p>
            <a:pPr lvl="0">
              <a:buSzPct val="45000"/>
              <a:buFont typeface="StarSymbol"/>
              <a:buChar char="●"/>
            </a:pPr>
            <a:r>
              <a:rPr lang="en-IN" sz="1200" dirty="0">
                <a:latin typeface="Arial" pitchFamily="34"/>
                <a:cs typeface="Tahoma" pitchFamily="2"/>
              </a:rPr>
              <a:t>Enhance customer satisfaction through faster, paperless, and transparent insurance services.</a:t>
            </a:r>
          </a:p>
          <a:p>
            <a:pPr lvl="0">
              <a:buSzPct val="45000"/>
              <a:buFont typeface="StarSymbol"/>
              <a:buChar char="●"/>
            </a:pPr>
            <a:r>
              <a:rPr lang="en-IN" sz="1200" dirty="0">
                <a:latin typeface="Arial" pitchFamily="34"/>
                <a:cs typeface="Tahoma" pitchFamily="2"/>
              </a:rPr>
              <a:t>Ensure compliance with IRDAI regulations and maintain high standards of data security and privacy.</a:t>
            </a:r>
          </a:p>
          <a:p>
            <a:pPr lvl="0">
              <a:buSzPct val="45000"/>
              <a:buFont typeface="StarSymbol"/>
              <a:buChar char="●"/>
            </a:pPr>
            <a:r>
              <a:rPr lang="en-IN" sz="1200" dirty="0">
                <a:latin typeface="Arial" pitchFamily="34"/>
                <a:cs typeface="Tahoma" pitchFamily="2"/>
              </a:rPr>
              <a:t>Self-inspection capability for vehicles through agents using the app (geo-tagged photos/videos), removing reliance on third-party inspection agencies</a:t>
            </a:r>
            <a:r>
              <a:rPr lang="en-IN" dirty="0">
                <a:latin typeface="Arial" pitchFamily="34"/>
                <a:cs typeface="Tahoma" pitchFamily="2"/>
              </a:rPr>
              <a:t>.</a:t>
            </a:r>
          </a:p>
          <a:p>
            <a:endParaRPr lang="en-IN" dirty="0"/>
          </a:p>
        </p:txBody>
      </p:sp>
    </p:spTree>
    <p:extLst>
      <p:ext uri="{BB962C8B-B14F-4D97-AF65-F5344CB8AC3E}">
        <p14:creationId xmlns:p14="http://schemas.microsoft.com/office/powerpoint/2010/main" val="294108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119E4-6FE7-43B9-BE5D-213454212B25}"/>
              </a:ext>
            </a:extLst>
          </p:cNvPr>
          <p:cNvSpPr>
            <a:spLocks noGrp="1"/>
          </p:cNvSpPr>
          <p:nvPr>
            <p:ph type="title"/>
          </p:nvPr>
        </p:nvSpPr>
        <p:spPr/>
        <p:txBody>
          <a:bodyPr/>
          <a:lstStyle/>
          <a:p>
            <a:r>
              <a:rPr lang="en-IN" dirty="0"/>
              <a:t>Project Objective</a:t>
            </a:r>
          </a:p>
        </p:txBody>
      </p:sp>
      <p:sp>
        <p:nvSpPr>
          <p:cNvPr id="3" name="Content Placeholder 2">
            <a:extLst>
              <a:ext uri="{FF2B5EF4-FFF2-40B4-BE49-F238E27FC236}">
                <a16:creationId xmlns:a16="http://schemas.microsoft.com/office/drawing/2014/main" id="{2AEB48DC-D168-4318-9413-3C8D09A6CAAF}"/>
              </a:ext>
            </a:extLst>
          </p:cNvPr>
          <p:cNvSpPr>
            <a:spLocks noGrp="1"/>
          </p:cNvSpPr>
          <p:nvPr>
            <p:ph idx="1"/>
          </p:nvPr>
        </p:nvSpPr>
        <p:spPr/>
        <p:txBody>
          <a:bodyPr>
            <a:normAutofit/>
          </a:bodyPr>
          <a:lstStyle/>
          <a:p>
            <a:pPr lvl="0">
              <a:buSzPct val="45000"/>
              <a:buFont typeface="StarSymbol"/>
              <a:buChar char="●"/>
            </a:pPr>
            <a:r>
              <a:rPr lang="en-IN" sz="1200" dirty="0">
                <a:latin typeface="Arial" pitchFamily="34"/>
                <a:cs typeface="Tahoma" pitchFamily="2"/>
              </a:rPr>
              <a:t>SMART Objective:</a:t>
            </a:r>
          </a:p>
          <a:p>
            <a:pPr lvl="0">
              <a:buSzPct val="45000"/>
              <a:buFont typeface="StarSymbol"/>
              <a:buChar char="●"/>
            </a:pPr>
            <a:r>
              <a:rPr lang="en-IN" sz="1200" dirty="0">
                <a:latin typeface="Arial" pitchFamily="34"/>
                <a:cs typeface="Tahoma" pitchFamily="2"/>
              </a:rPr>
              <a:t>Specific: Build an online insurance platform that allows agents across India to generate real-time quotations (from insurers like Bajaj, Tata), issue policies, collect premiums via </a:t>
            </a:r>
            <a:r>
              <a:rPr lang="en-IN" sz="1200" dirty="0" err="1">
                <a:latin typeface="Arial" pitchFamily="34"/>
                <a:cs typeface="Tahoma" pitchFamily="2"/>
              </a:rPr>
              <a:t>PayU</a:t>
            </a:r>
            <a:r>
              <a:rPr lang="en-IN" sz="1200" dirty="0">
                <a:latin typeface="Arial" pitchFamily="34"/>
                <a:cs typeface="Tahoma" pitchFamily="2"/>
              </a:rPr>
              <a:t>/</a:t>
            </a:r>
            <a:r>
              <a:rPr lang="en-IN" sz="1200" dirty="0" err="1">
                <a:latin typeface="Arial" pitchFamily="34"/>
                <a:cs typeface="Tahoma" pitchFamily="2"/>
              </a:rPr>
              <a:t>Razorpay</a:t>
            </a:r>
            <a:r>
              <a:rPr lang="en-IN" sz="1200" dirty="0">
                <a:latin typeface="Arial" pitchFamily="34"/>
                <a:cs typeface="Tahoma" pitchFamily="2"/>
              </a:rPr>
              <a:t>, and fetch vehicle data through </a:t>
            </a:r>
            <a:r>
              <a:rPr lang="en-IN" sz="1200" dirty="0" err="1">
                <a:latin typeface="Arial" pitchFamily="34"/>
                <a:cs typeface="Tahoma" pitchFamily="2"/>
              </a:rPr>
              <a:t>mParivahan</a:t>
            </a:r>
            <a:r>
              <a:rPr lang="en-IN" sz="1200" dirty="0">
                <a:latin typeface="Arial" pitchFamily="34"/>
                <a:cs typeface="Tahoma" pitchFamily="2"/>
              </a:rPr>
              <a:t>.</a:t>
            </a:r>
          </a:p>
          <a:p>
            <a:pPr lvl="0">
              <a:buSzPct val="45000"/>
              <a:buFont typeface="StarSymbol"/>
              <a:buChar char="●"/>
            </a:pPr>
            <a:r>
              <a:rPr lang="en-IN" sz="1200" dirty="0">
                <a:latin typeface="Arial" pitchFamily="34"/>
                <a:cs typeface="Tahoma" pitchFamily="2"/>
              </a:rPr>
              <a:t>Measurable: Achieve onboarding of at least 10 insurers, 1,000 active agents, and issuance of 10,000 policies within the first year of launch.</a:t>
            </a:r>
          </a:p>
          <a:p>
            <a:pPr lvl="0">
              <a:buSzPct val="45000"/>
              <a:buFont typeface="StarSymbol"/>
              <a:buChar char="●"/>
            </a:pPr>
            <a:r>
              <a:rPr lang="en-IN" sz="1200" dirty="0">
                <a:latin typeface="Arial" pitchFamily="34"/>
                <a:cs typeface="Tahoma" pitchFamily="2"/>
              </a:rPr>
              <a:t>Achievable: Leverage an experienced IT team with domain expertise in insurance, API integration, and compliance to ensure successful implementation.</a:t>
            </a:r>
          </a:p>
          <a:p>
            <a:pPr lvl="0">
              <a:buSzPct val="45000"/>
              <a:buFont typeface="StarSymbol"/>
              <a:buChar char="●"/>
            </a:pPr>
            <a:r>
              <a:rPr lang="en-IN" sz="1200" dirty="0">
                <a:latin typeface="Arial" pitchFamily="34"/>
                <a:cs typeface="Tahoma" pitchFamily="2"/>
              </a:rPr>
              <a:t>Relevant: Supports IRDAI’s push for digital insurance, increases agent efficiency, reduces manual work, and improves customer experience.</a:t>
            </a:r>
          </a:p>
          <a:p>
            <a:pPr lvl="0">
              <a:buSzPct val="45000"/>
              <a:buFont typeface="StarSymbol"/>
              <a:buChar char="●"/>
            </a:pPr>
            <a:r>
              <a:rPr lang="en-IN" sz="1200" dirty="0">
                <a:latin typeface="Arial" pitchFamily="34"/>
                <a:cs typeface="Tahoma" pitchFamily="2"/>
              </a:rPr>
              <a:t>Time-bound: Deliver the MVP within 6 months, pilot with select agents by month 7, and complete full nationwide rollout within 12 months.</a:t>
            </a:r>
          </a:p>
          <a:p>
            <a:pPr marL="0" indent="0">
              <a:buNone/>
            </a:pP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2317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59F9CB-2769-431F-B9FB-FB30A31CB7DA}"/>
              </a:ext>
            </a:extLst>
          </p:cNvPr>
          <p:cNvSpPr>
            <a:spLocks noGrp="1"/>
          </p:cNvSpPr>
          <p:nvPr>
            <p:ph type="title"/>
          </p:nvPr>
        </p:nvSpPr>
        <p:spPr/>
        <p:txBody>
          <a:bodyPr/>
          <a:lstStyle/>
          <a:p>
            <a:r>
              <a:rPr lang="en-IN" dirty="0"/>
              <a:t>Success Criteria</a:t>
            </a:r>
          </a:p>
        </p:txBody>
      </p:sp>
      <p:sp>
        <p:nvSpPr>
          <p:cNvPr id="3" name="Content Placeholder 2">
            <a:extLst>
              <a:ext uri="{FF2B5EF4-FFF2-40B4-BE49-F238E27FC236}">
                <a16:creationId xmlns:a16="http://schemas.microsoft.com/office/drawing/2014/main" id="{51C3A5D1-6319-455A-B318-80C924A27CAD}"/>
              </a:ext>
            </a:extLst>
          </p:cNvPr>
          <p:cNvSpPr>
            <a:spLocks noGrp="1"/>
          </p:cNvSpPr>
          <p:nvPr>
            <p:ph idx="1"/>
          </p:nvPr>
        </p:nvSpPr>
        <p:spPr/>
        <p:txBody>
          <a:bodyPr>
            <a:normAutofit/>
          </a:bodyPr>
          <a:lstStyle/>
          <a:p>
            <a:pPr lvl="0">
              <a:buSzPct val="45000"/>
              <a:buFont typeface="StarSymbol"/>
              <a:buChar char="●"/>
            </a:pPr>
            <a:r>
              <a:rPr lang="en-IN" sz="1200" dirty="0">
                <a:latin typeface="Arial" pitchFamily="34"/>
                <a:cs typeface="Tahoma" pitchFamily="2"/>
              </a:rPr>
              <a:t>95% of business comes online through the app, reducing dependence on manual or offline processes.</a:t>
            </a:r>
          </a:p>
          <a:p>
            <a:pPr lvl="0">
              <a:buSzPct val="45000"/>
              <a:buFont typeface="StarSymbol"/>
              <a:buChar char="●"/>
            </a:pPr>
            <a:r>
              <a:rPr lang="en-IN" sz="1200" dirty="0">
                <a:latin typeface="Arial" pitchFamily="34"/>
                <a:cs typeface="Tahoma" pitchFamily="2"/>
              </a:rPr>
              <a:t>24/7 business accessibility for agents, enabling policy issuance, renewals, and endorsements anytime, anywhere.</a:t>
            </a:r>
          </a:p>
          <a:p>
            <a:pPr lvl="0">
              <a:buSzPct val="45000"/>
              <a:buFont typeface="StarSymbol"/>
              <a:buChar char="●"/>
            </a:pPr>
            <a:r>
              <a:rPr lang="en-IN" sz="1200" dirty="0">
                <a:latin typeface="Arial" pitchFamily="34"/>
                <a:cs typeface="Tahoma" pitchFamily="2"/>
              </a:rPr>
              <a:t>Cost optimization by eliminating the need to set up multiple offices across India, as all operations are managed digitally from the main branch.</a:t>
            </a:r>
          </a:p>
          <a:p>
            <a:pPr lvl="0">
              <a:buSzPct val="45000"/>
              <a:buFont typeface="StarSymbol"/>
              <a:buChar char="●"/>
            </a:pPr>
            <a:r>
              <a:rPr lang="en-IN" sz="1200" dirty="0">
                <a:latin typeface="Arial" pitchFamily="34"/>
                <a:cs typeface="Tahoma" pitchFamily="2"/>
              </a:rPr>
              <a:t>Self-inspection capability for vehicles through agents using the app (geo-tagged photos/videos), removing reliance on third-party inspection agencies.</a:t>
            </a:r>
          </a:p>
          <a:p>
            <a:pPr lvl="0">
              <a:buSzPct val="45000"/>
              <a:buFont typeface="StarSymbol"/>
              <a:buChar char="●"/>
            </a:pPr>
            <a:r>
              <a:rPr lang="en-IN" sz="1200" dirty="0">
                <a:latin typeface="Arial" pitchFamily="34"/>
                <a:cs typeface="Tahoma" pitchFamily="2"/>
              </a:rPr>
              <a:t>Improved efficiency and scalability, with faster turnaround times for quotations, proposals, and policy issuance.</a:t>
            </a:r>
          </a:p>
          <a:p>
            <a:pPr lvl="0">
              <a:buSzPct val="45000"/>
              <a:buFont typeface="StarSymbol"/>
              <a:buChar char="●"/>
            </a:pPr>
            <a:r>
              <a:rPr lang="en-IN" sz="1200" dirty="0">
                <a:latin typeface="Arial" pitchFamily="34"/>
                <a:cs typeface="Tahoma" pitchFamily="2"/>
              </a:rPr>
              <a:t>Enhanced agent and customer satisfaction, due to seamless, transparent, and paperless processes.</a:t>
            </a:r>
          </a:p>
          <a:p>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461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7E727-EA4A-4168-8056-191E4C0EBCA0}"/>
              </a:ext>
            </a:extLst>
          </p:cNvPr>
          <p:cNvSpPr>
            <a:spLocks noGrp="1"/>
          </p:cNvSpPr>
          <p:nvPr>
            <p:ph type="title"/>
          </p:nvPr>
        </p:nvSpPr>
        <p:spPr/>
        <p:txBody>
          <a:bodyPr/>
          <a:lstStyle/>
          <a:p>
            <a:r>
              <a:rPr lang="en-IN" dirty="0"/>
              <a:t>Approach</a:t>
            </a:r>
          </a:p>
        </p:txBody>
      </p:sp>
      <p:sp>
        <p:nvSpPr>
          <p:cNvPr id="3" name="Content Placeholder 2">
            <a:extLst>
              <a:ext uri="{FF2B5EF4-FFF2-40B4-BE49-F238E27FC236}">
                <a16:creationId xmlns:a16="http://schemas.microsoft.com/office/drawing/2014/main" id="{4150806E-784B-4156-8EB0-97D3162E7FA3}"/>
              </a:ext>
            </a:extLst>
          </p:cNvPr>
          <p:cNvSpPr>
            <a:spLocks noGrp="1"/>
          </p:cNvSpPr>
          <p:nvPr>
            <p:ph idx="1"/>
          </p:nvPr>
        </p:nvSpPr>
        <p:spPr/>
        <p:txBody>
          <a:bodyPr/>
          <a:lstStyle/>
          <a:p>
            <a:r>
              <a:rPr lang="en-US" sz="1200" b="1" dirty="0">
                <a:latin typeface="Arial" panose="020B0604020202020204" pitchFamily="34" charset="0"/>
                <a:cs typeface="Arial" panose="020B0604020202020204" pitchFamily="34" charset="0"/>
              </a:rPr>
              <a:t>Product Vision &amp; Backlog Creation</a:t>
            </a:r>
          </a:p>
          <a:p>
            <a:r>
              <a:rPr lang="en-US" sz="1200" dirty="0">
                <a:latin typeface="Arial" panose="020B0604020202020204" pitchFamily="34" charset="0"/>
                <a:cs typeface="Arial" panose="020B0604020202020204" pitchFamily="34" charset="0"/>
              </a:rPr>
              <a:t>Partnered with the </a:t>
            </a:r>
            <a:r>
              <a:rPr lang="en-US" sz="1200" b="1" dirty="0">
                <a:latin typeface="Arial" panose="020B0604020202020204" pitchFamily="34" charset="0"/>
                <a:cs typeface="Arial" panose="020B0604020202020204" pitchFamily="34" charset="0"/>
              </a:rPr>
              <a:t>Product Owner</a:t>
            </a:r>
            <a:r>
              <a:rPr lang="en-US" sz="1200" dirty="0">
                <a:latin typeface="Arial" panose="020B0604020202020204" pitchFamily="34" charset="0"/>
                <a:cs typeface="Arial" panose="020B0604020202020204" pitchFamily="34" charset="0"/>
              </a:rPr>
              <a:t> and key stakeholders to define the </a:t>
            </a:r>
            <a:r>
              <a:rPr lang="en-US" sz="1200" b="1" dirty="0">
                <a:latin typeface="Arial" panose="020B0604020202020204" pitchFamily="34" charset="0"/>
                <a:cs typeface="Arial" panose="020B0604020202020204" pitchFamily="34" charset="0"/>
              </a:rPr>
              <a:t>product vision</a:t>
            </a:r>
            <a:r>
              <a:rPr lang="en-US" sz="1200" dirty="0">
                <a:latin typeface="Arial" panose="020B0604020202020204" pitchFamily="34" charset="0"/>
                <a:cs typeface="Arial" panose="020B0604020202020204" pitchFamily="34" charset="0"/>
              </a:rPr>
              <a:t> for the online insurance platform.</a:t>
            </a:r>
          </a:p>
          <a:p>
            <a:r>
              <a:rPr lang="en-US" sz="1200" dirty="0">
                <a:latin typeface="Arial" panose="020B0604020202020204" pitchFamily="34" charset="0"/>
                <a:cs typeface="Arial" panose="020B0604020202020204" pitchFamily="34" charset="0"/>
              </a:rPr>
              <a:t>Conducted </a:t>
            </a:r>
            <a:r>
              <a:rPr lang="en-US" sz="1200" b="1" dirty="0">
                <a:latin typeface="Arial" panose="020B0604020202020204" pitchFamily="34" charset="0"/>
                <a:cs typeface="Arial" panose="020B0604020202020204" pitchFamily="34" charset="0"/>
              </a:rPr>
              <a:t>discovery workshops</a:t>
            </a:r>
            <a:r>
              <a:rPr lang="en-US" sz="1200" dirty="0">
                <a:latin typeface="Arial" panose="020B0604020202020204" pitchFamily="34" charset="0"/>
                <a:cs typeface="Arial" panose="020B0604020202020204" pitchFamily="34" charset="0"/>
              </a:rPr>
              <a:t> and stakeholder interviews to capture high-level </a:t>
            </a:r>
            <a:r>
              <a:rPr lang="en-US" sz="1200" b="1" dirty="0">
                <a:latin typeface="Arial" panose="020B0604020202020204" pitchFamily="34" charset="0"/>
                <a:cs typeface="Arial" panose="020B0604020202020204" pitchFamily="34" charset="0"/>
              </a:rPr>
              <a:t>epics</a:t>
            </a:r>
            <a:r>
              <a:rPr lang="en-US" sz="1200" dirty="0">
                <a:latin typeface="Arial" panose="020B0604020202020204" pitchFamily="34" charset="0"/>
                <a:cs typeface="Arial" panose="020B0604020202020204" pitchFamily="34" charset="0"/>
              </a:rPr>
              <a:t> and </a:t>
            </a:r>
            <a:r>
              <a:rPr lang="en-US" sz="1200" b="1" dirty="0">
                <a:latin typeface="Arial" panose="020B0604020202020204" pitchFamily="34" charset="0"/>
                <a:cs typeface="Arial" panose="020B0604020202020204" pitchFamily="34" charset="0"/>
              </a:rPr>
              <a:t>features</a:t>
            </a:r>
            <a:r>
              <a:rPr lang="en-US" sz="1200" dirty="0">
                <a:latin typeface="Arial" panose="020B0604020202020204" pitchFamily="34" charset="0"/>
                <a:cs typeface="Arial" panose="020B0604020202020204" pitchFamily="34" charset="0"/>
              </a:rPr>
              <a:t>.</a:t>
            </a:r>
          </a:p>
          <a:p>
            <a:r>
              <a:rPr lang="en-US" sz="1200" dirty="0">
                <a:latin typeface="Arial" panose="020B0604020202020204" pitchFamily="34" charset="0"/>
                <a:cs typeface="Arial" panose="020B0604020202020204" pitchFamily="34" charset="0"/>
              </a:rPr>
              <a:t>Broke down epics into </a:t>
            </a:r>
            <a:r>
              <a:rPr lang="en-US" sz="1200" b="1" dirty="0">
                <a:latin typeface="Arial" panose="020B0604020202020204" pitchFamily="34" charset="0"/>
                <a:cs typeface="Arial" panose="020B0604020202020204" pitchFamily="34" charset="0"/>
              </a:rPr>
              <a:t>user stories</a:t>
            </a:r>
            <a:r>
              <a:rPr lang="en-US" sz="1200" dirty="0">
                <a:latin typeface="Arial" panose="020B0604020202020204" pitchFamily="34" charset="0"/>
                <a:cs typeface="Arial" panose="020B0604020202020204" pitchFamily="34" charset="0"/>
              </a:rPr>
              <a:t> with clear acceptance criteria, following the INVEST principle (Independent, Negotiable, Valuable, Estimable, Small, Testable).</a:t>
            </a:r>
          </a:p>
          <a:p>
            <a:r>
              <a:rPr lang="en-US" sz="1200" dirty="0">
                <a:latin typeface="Arial" panose="020B0604020202020204" pitchFamily="34" charset="0"/>
                <a:cs typeface="Arial" panose="020B0604020202020204" pitchFamily="34" charset="0"/>
              </a:rPr>
              <a:t>Used tools like </a:t>
            </a:r>
            <a:r>
              <a:rPr lang="en-US" sz="1200" b="1" dirty="0">
                <a:latin typeface="Arial" panose="020B0604020202020204" pitchFamily="34" charset="0"/>
                <a:cs typeface="Arial" panose="020B0604020202020204" pitchFamily="34" charset="0"/>
              </a:rPr>
              <a:t>Jira/Confluence</a:t>
            </a:r>
            <a:r>
              <a:rPr lang="en-US" sz="1200" dirty="0">
                <a:latin typeface="Arial" panose="020B0604020202020204" pitchFamily="34" charset="0"/>
                <a:cs typeface="Arial" panose="020B0604020202020204" pitchFamily="34" charset="0"/>
              </a:rPr>
              <a:t> to maintain the </a:t>
            </a:r>
            <a:r>
              <a:rPr lang="en-US" sz="1200" b="1" dirty="0">
                <a:latin typeface="Arial" panose="020B0604020202020204" pitchFamily="34" charset="0"/>
                <a:cs typeface="Arial" panose="020B0604020202020204" pitchFamily="34" charset="0"/>
              </a:rPr>
              <a:t>Product Backlog</a:t>
            </a:r>
            <a:r>
              <a:rPr lang="en-US" sz="1200" dirty="0">
                <a:latin typeface="Arial" panose="020B0604020202020204" pitchFamily="34" charset="0"/>
                <a:cs typeface="Arial" panose="020B0604020202020204" pitchFamily="34" charset="0"/>
              </a:rPr>
              <a:t> and ensure it remained prioritized and transparent.</a:t>
            </a:r>
          </a:p>
          <a:p>
            <a:pPr marL="0" indent="0">
              <a:buNone/>
            </a:pPr>
            <a:endParaRPr lang="en-IN" dirty="0"/>
          </a:p>
        </p:txBody>
      </p:sp>
    </p:spTree>
    <p:extLst>
      <p:ext uri="{BB962C8B-B14F-4D97-AF65-F5344CB8AC3E}">
        <p14:creationId xmlns:p14="http://schemas.microsoft.com/office/powerpoint/2010/main" val="1457645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EF1E0-C0A3-4065-BD21-4E53AE87E745}"/>
              </a:ext>
            </a:extLst>
          </p:cNvPr>
          <p:cNvSpPr>
            <a:spLocks noGrp="1"/>
          </p:cNvSpPr>
          <p:nvPr>
            <p:ph type="title"/>
          </p:nvPr>
        </p:nvSpPr>
        <p:spPr/>
        <p:txBody>
          <a:bodyPr/>
          <a:lstStyle/>
          <a:p>
            <a:r>
              <a:rPr lang="en-US" b="1" dirty="0"/>
              <a:t>Sprint Planning &amp; Refinement</a:t>
            </a:r>
            <a:br>
              <a:rPr lang="en-US" b="1" dirty="0"/>
            </a:br>
            <a:endParaRPr lang="en-IN" dirty="0"/>
          </a:p>
        </p:txBody>
      </p:sp>
      <p:sp>
        <p:nvSpPr>
          <p:cNvPr id="3" name="Content Placeholder 2">
            <a:extLst>
              <a:ext uri="{FF2B5EF4-FFF2-40B4-BE49-F238E27FC236}">
                <a16:creationId xmlns:a16="http://schemas.microsoft.com/office/drawing/2014/main" id="{605BD22A-80A5-4A4E-864D-911A489C0609}"/>
              </a:ext>
            </a:extLst>
          </p:cNvPr>
          <p:cNvSpPr>
            <a:spLocks noGrp="1"/>
          </p:cNvSpPr>
          <p:nvPr>
            <p:ph idx="1"/>
          </p:nvPr>
        </p:nvSpPr>
        <p:spPr/>
        <p:txBody>
          <a:bodyPr/>
          <a:lstStyle/>
          <a:p>
            <a:pPr marL="0" indent="0">
              <a:buNone/>
            </a:pPr>
            <a:endParaRPr lang="en-US" b="1" dirty="0"/>
          </a:p>
          <a:p>
            <a:r>
              <a:rPr lang="en-US" sz="1200" dirty="0">
                <a:latin typeface="Arial" panose="020B0604020202020204" pitchFamily="34" charset="0"/>
                <a:cs typeface="Arial" panose="020B0604020202020204" pitchFamily="34" charset="0"/>
              </a:rPr>
              <a:t>Facilitated </a:t>
            </a:r>
            <a:r>
              <a:rPr lang="en-US" sz="1200" b="1" dirty="0">
                <a:latin typeface="Arial" panose="020B0604020202020204" pitchFamily="34" charset="0"/>
                <a:cs typeface="Arial" panose="020B0604020202020204" pitchFamily="34" charset="0"/>
              </a:rPr>
              <a:t>backlog grooming/refinement sessions</a:t>
            </a:r>
            <a:r>
              <a:rPr lang="en-US" sz="1200" dirty="0">
                <a:latin typeface="Arial" panose="020B0604020202020204" pitchFamily="34" charset="0"/>
                <a:cs typeface="Arial" panose="020B0604020202020204" pitchFamily="34" charset="0"/>
              </a:rPr>
              <a:t> to clarify requirements, split stories, and size them using </a:t>
            </a:r>
            <a:r>
              <a:rPr lang="en-US" sz="1200" b="1" dirty="0">
                <a:latin typeface="Arial" panose="020B0604020202020204" pitchFamily="34" charset="0"/>
                <a:cs typeface="Arial" panose="020B0604020202020204" pitchFamily="34" charset="0"/>
              </a:rPr>
              <a:t>story points</a:t>
            </a:r>
            <a:r>
              <a:rPr lang="en-US" sz="1200" dirty="0">
                <a:latin typeface="Arial" panose="020B0604020202020204" pitchFamily="34" charset="0"/>
                <a:cs typeface="Arial" panose="020B0604020202020204" pitchFamily="34" charset="0"/>
              </a:rPr>
              <a:t> (Planning Poker).</a:t>
            </a:r>
          </a:p>
          <a:p>
            <a:r>
              <a:rPr lang="en-US" sz="1200" dirty="0">
                <a:latin typeface="Arial" panose="020B0604020202020204" pitchFamily="34" charset="0"/>
                <a:cs typeface="Arial" panose="020B0604020202020204" pitchFamily="34" charset="0"/>
              </a:rPr>
              <a:t>Worked closely with the </a:t>
            </a:r>
            <a:r>
              <a:rPr lang="en-US" sz="1200" b="1" dirty="0">
                <a:latin typeface="Arial" panose="020B0604020202020204" pitchFamily="34" charset="0"/>
                <a:cs typeface="Arial" panose="020B0604020202020204" pitchFamily="34" charset="0"/>
              </a:rPr>
              <a:t>Scrum Master</a:t>
            </a:r>
            <a:r>
              <a:rPr lang="en-US" sz="1200" dirty="0">
                <a:latin typeface="Arial" panose="020B0604020202020204" pitchFamily="34" charset="0"/>
                <a:cs typeface="Arial" panose="020B0604020202020204" pitchFamily="34" charset="0"/>
              </a:rPr>
              <a:t> to ensure the team’s sprint capacity aligned with business priorities.</a:t>
            </a:r>
          </a:p>
          <a:p>
            <a:r>
              <a:rPr lang="en-US" sz="1200" dirty="0">
                <a:latin typeface="Arial" panose="020B0604020202020204" pitchFamily="34" charset="0"/>
                <a:cs typeface="Arial" panose="020B0604020202020204" pitchFamily="34" charset="0"/>
              </a:rPr>
              <a:t>Acted as a bridge between stakeholders and the development team to answer business questions in real time.</a:t>
            </a:r>
          </a:p>
          <a:p>
            <a:endParaRPr lang="en-IN" dirty="0"/>
          </a:p>
        </p:txBody>
      </p:sp>
    </p:spTree>
    <p:extLst>
      <p:ext uri="{BB962C8B-B14F-4D97-AF65-F5344CB8AC3E}">
        <p14:creationId xmlns:p14="http://schemas.microsoft.com/office/powerpoint/2010/main" val="287682268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535</TotalTime>
  <Words>1356</Words>
  <Application>Microsoft Office PowerPoint</Application>
  <PresentationFormat>Widescreen</PresentationFormat>
  <Paragraphs>86</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StarSymbol</vt:lpstr>
      <vt:lpstr>Tahoma</vt:lpstr>
      <vt:lpstr>Trebuchet MS</vt:lpstr>
      <vt:lpstr>Wingdings 3</vt:lpstr>
      <vt:lpstr>Facet</vt:lpstr>
      <vt:lpstr>Finqy App</vt:lpstr>
      <vt:lpstr>Situation</vt:lpstr>
      <vt:lpstr>Problem</vt:lpstr>
      <vt:lpstr>opportunity</vt:lpstr>
      <vt:lpstr>Goals</vt:lpstr>
      <vt:lpstr>Project Objective</vt:lpstr>
      <vt:lpstr>Success Criteria</vt:lpstr>
      <vt:lpstr>Approach</vt:lpstr>
      <vt:lpstr>Sprint Planning &amp; Refinement </vt:lpstr>
      <vt:lpstr>Sprint Execution</vt:lpstr>
      <vt:lpstr>Testing &amp; Validation</vt:lpstr>
      <vt:lpstr>Sprint Review &amp; Stakeholder Feedback</vt:lpstr>
      <vt:lpstr>Retrospective &amp; Continuous Improvement</vt:lpstr>
      <vt:lpstr>Resources</vt:lpstr>
      <vt:lpstr>Risks and Dependencies</vt:lpstr>
      <vt:lpstr>Risk and Dependencies</vt:lpstr>
      <vt:lpstr>To Be Completed by Gaurav wakil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Finqy App</dc:title>
  <dc:creator>ayrok</dc:creator>
  <cp:lastModifiedBy>ayrok</cp:lastModifiedBy>
  <cp:revision>6</cp:revision>
  <dcterms:created xsi:type="dcterms:W3CDTF">2025-09-17T06:03:46Z</dcterms:created>
  <dcterms:modified xsi:type="dcterms:W3CDTF">2025-09-19T09:05:22Z</dcterms:modified>
</cp:coreProperties>
</file>