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8"/>
  </p:notesMasterIdLst>
  <p:handoutMasterIdLst>
    <p:handoutMasterId r:id="rId19"/>
  </p:handoutMasterIdLst>
  <p:sldIdLst>
    <p:sldId id="312" r:id="rId5"/>
    <p:sldId id="304" r:id="rId6"/>
    <p:sldId id="323" r:id="rId7"/>
    <p:sldId id="324" r:id="rId8"/>
    <p:sldId id="325" r:id="rId9"/>
    <p:sldId id="326" r:id="rId10"/>
    <p:sldId id="327" r:id="rId11"/>
    <p:sldId id="328" r:id="rId12"/>
    <p:sldId id="332" r:id="rId13"/>
    <p:sldId id="329" r:id="rId14"/>
    <p:sldId id="330" r:id="rId15"/>
    <p:sldId id="331" r:id="rId16"/>
    <p:sldId id="297" r:id="rId1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 snapToObjects="1">
      <p:cViewPr varScale="1">
        <p:scale>
          <a:sx n="78" d="100"/>
          <a:sy n="78" d="100"/>
        </p:scale>
        <p:origin x="878" y="7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yani18babhulgaonkar@gmail.com" userId="966587dc4b74342e" providerId="LiveId" clId="{CC1D4CA5-A6FF-4D2D-8C88-6CF56AE6E5E1}"/>
    <pc:docChg chg="custSel modSld">
      <pc:chgData name="kalyani18babhulgaonkar@gmail.com" userId="966587dc4b74342e" providerId="LiveId" clId="{CC1D4CA5-A6FF-4D2D-8C88-6CF56AE6E5E1}" dt="2025-06-23T15:09:58.679" v="192" actId="20577"/>
      <pc:docMkLst>
        <pc:docMk/>
      </pc:docMkLst>
      <pc:sldChg chg="modSp mod">
        <pc:chgData name="kalyani18babhulgaonkar@gmail.com" userId="966587dc4b74342e" providerId="LiveId" clId="{CC1D4CA5-A6FF-4D2D-8C88-6CF56AE6E5E1}" dt="2025-06-23T15:08:56.064" v="154" actId="20577"/>
        <pc:sldMkLst>
          <pc:docMk/>
          <pc:sldMk cId="3913219759" sldId="304"/>
        </pc:sldMkLst>
        <pc:spChg chg="mod">
          <ac:chgData name="kalyani18babhulgaonkar@gmail.com" userId="966587dc4b74342e" providerId="LiveId" clId="{CC1D4CA5-A6FF-4D2D-8C88-6CF56AE6E5E1}" dt="2025-06-23T15:08:56.064" v="154" actId="20577"/>
          <ac:spMkLst>
            <pc:docMk/>
            <pc:sldMk cId="3913219759" sldId="304"/>
            <ac:spMk id="3" creationId="{D4D22962-3C7F-E480-5C35-7F4860A098E1}"/>
          </ac:spMkLst>
        </pc:spChg>
      </pc:sldChg>
      <pc:sldChg chg="modSp mod">
        <pc:chgData name="kalyani18babhulgaonkar@gmail.com" userId="966587dc4b74342e" providerId="LiveId" clId="{CC1D4CA5-A6FF-4D2D-8C88-6CF56AE6E5E1}" dt="2025-06-23T15:09:58.679" v="192" actId="20577"/>
        <pc:sldMkLst>
          <pc:docMk/>
          <pc:sldMk cId="3230201236" sldId="323"/>
        </pc:sldMkLst>
        <pc:spChg chg="mod">
          <ac:chgData name="kalyani18babhulgaonkar@gmail.com" userId="966587dc4b74342e" providerId="LiveId" clId="{CC1D4CA5-A6FF-4D2D-8C88-6CF56AE6E5E1}" dt="2025-06-23T15:09:58.679" v="192" actId="20577"/>
          <ac:spMkLst>
            <pc:docMk/>
            <pc:sldMk cId="3230201236" sldId="323"/>
            <ac:spMk id="3" creationId="{18F2B9F3-0274-15BC-47FA-A90E5B9A21B3}"/>
          </ac:spMkLst>
        </pc:spChg>
      </pc:sldChg>
    </pc:docChg>
  </pc:docChgLst>
  <pc:docChgLst>
    <pc:chgData name="kalyani18babhulgaonkar@gmail.com" userId="966587dc4b74342e" providerId="LiveId" clId="{732C9497-33D5-419D-BDFE-1D8F94E9CCBB}"/>
    <pc:docChg chg="undo redo custSel addSld modSld">
      <pc:chgData name="kalyani18babhulgaonkar@gmail.com" userId="966587dc4b74342e" providerId="LiveId" clId="{732C9497-33D5-419D-BDFE-1D8F94E9CCBB}" dt="2025-06-11T03:11:05.335" v="1075" actId="27636"/>
      <pc:docMkLst>
        <pc:docMk/>
      </pc:docMkLst>
      <pc:sldChg chg="modSp mod">
        <pc:chgData name="kalyani18babhulgaonkar@gmail.com" userId="966587dc4b74342e" providerId="LiveId" clId="{732C9497-33D5-419D-BDFE-1D8F94E9CCBB}" dt="2025-06-11T03:11:05.335" v="1075" actId="27636"/>
        <pc:sldMkLst>
          <pc:docMk/>
          <pc:sldMk cId="752602414" sldId="327"/>
        </pc:sldMkLst>
        <pc:spChg chg="mod">
          <ac:chgData name="kalyani18babhulgaonkar@gmail.com" userId="966587dc4b74342e" providerId="LiveId" clId="{732C9497-33D5-419D-BDFE-1D8F94E9CCBB}" dt="2025-06-11T03:03:21.714" v="707" actId="1076"/>
          <ac:spMkLst>
            <pc:docMk/>
            <pc:sldMk cId="752602414" sldId="327"/>
            <ac:spMk id="2" creationId="{950C4A0B-7C0F-E647-A886-E5E69B9D10DA}"/>
          </ac:spMkLst>
        </pc:spChg>
        <pc:spChg chg="mod">
          <ac:chgData name="kalyani18babhulgaonkar@gmail.com" userId="966587dc4b74342e" providerId="LiveId" clId="{732C9497-33D5-419D-BDFE-1D8F94E9CCBB}" dt="2025-06-11T03:11:05.335" v="1075" actId="27636"/>
          <ac:spMkLst>
            <pc:docMk/>
            <pc:sldMk cId="752602414" sldId="327"/>
            <ac:spMk id="3" creationId="{E8C8D18C-3105-DAF5-8AE5-49D688C2B4C0}"/>
          </ac:spMkLst>
        </pc:spChg>
      </pc:sldChg>
      <pc:sldChg chg="modSp mod">
        <pc:chgData name="kalyani18babhulgaonkar@gmail.com" userId="966587dc4b74342e" providerId="LiveId" clId="{732C9497-33D5-419D-BDFE-1D8F94E9CCBB}" dt="2025-06-11T02:55:41.383" v="411" actId="20577"/>
        <pc:sldMkLst>
          <pc:docMk/>
          <pc:sldMk cId="682574267" sldId="328"/>
        </pc:sldMkLst>
        <pc:spChg chg="mod">
          <ac:chgData name="kalyani18babhulgaonkar@gmail.com" userId="966587dc4b74342e" providerId="LiveId" clId="{732C9497-33D5-419D-BDFE-1D8F94E9CCBB}" dt="2025-06-11T02:47:15.348" v="1" actId="1076"/>
          <ac:spMkLst>
            <pc:docMk/>
            <pc:sldMk cId="682574267" sldId="328"/>
            <ac:spMk id="2" creationId="{C812C901-003B-F4DD-4297-0FAA14E06AD6}"/>
          </ac:spMkLst>
        </pc:spChg>
        <pc:spChg chg="mod">
          <ac:chgData name="kalyani18babhulgaonkar@gmail.com" userId="966587dc4b74342e" providerId="LiveId" clId="{732C9497-33D5-419D-BDFE-1D8F94E9CCBB}" dt="2025-06-11T02:55:41.383" v="411" actId="20577"/>
          <ac:spMkLst>
            <pc:docMk/>
            <pc:sldMk cId="682574267" sldId="328"/>
            <ac:spMk id="3" creationId="{1C4073E2-9255-EF6A-C0A9-E326108D8AF4}"/>
          </ac:spMkLst>
        </pc:spChg>
      </pc:sldChg>
      <pc:sldChg chg="delSp modSp new mod">
        <pc:chgData name="kalyani18babhulgaonkar@gmail.com" userId="966587dc4b74342e" providerId="LiveId" clId="{732C9497-33D5-419D-BDFE-1D8F94E9CCBB}" dt="2025-06-11T03:02:02.308" v="706" actId="20577"/>
        <pc:sldMkLst>
          <pc:docMk/>
          <pc:sldMk cId="4122254560" sldId="332"/>
        </pc:sldMkLst>
        <pc:spChg chg="mod">
          <ac:chgData name="kalyani18babhulgaonkar@gmail.com" userId="966587dc4b74342e" providerId="LiveId" clId="{732C9497-33D5-419D-BDFE-1D8F94E9CCBB}" dt="2025-06-11T03:02:02.308" v="706" actId="20577"/>
          <ac:spMkLst>
            <pc:docMk/>
            <pc:sldMk cId="4122254560" sldId="332"/>
            <ac:spMk id="3" creationId="{EB38EB80-6A8E-1DB7-8805-93502C67295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EE5C9-D689-5213-D011-20B0C87AD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FE15EC-7A2B-8E40-D48C-787447120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98DAB-C0C4-74AA-6ED1-CB462CE12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24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C7AE2-4FE2-2A52-D42C-ABCC2EEAA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0B5B82-E70A-A53E-32DB-C6BB1E829D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0359BF-F0F1-4171-027B-C13DD5BDC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4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BD324-77F3-908D-83AE-E9F4FA3EF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09AC6D-B7CB-F965-0215-920833AB3E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ABA9B2-4FF3-A8CC-7D1A-A08D0BDEC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7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A01C0-D334-82F4-4AE2-4E97DF702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79227B-769D-2C7B-518E-B0626D1A2C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79493A-75F2-BB94-09F5-8CA187940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2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83ADD-FE23-140E-4EB3-E4F7C3E07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230790-E3DE-647C-0839-E93320A31E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4AF81B-3C13-ED68-4DA5-C64AAAB25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7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224D9-E318-8EF6-B1DC-255B855A2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8679E9-7D19-9758-7089-A5D9C4AE9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49CDC-C616-85FF-CAB5-05F7B8F04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81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6D418-4E78-E43B-C58D-EF02A1521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E42E7C-776F-1959-44F6-BDC9849758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943292-E2D3-0448-91C4-DA76AF499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90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E54C1-0B60-4374-A1FD-A799A3989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08C6A3-2EEF-CC85-5595-15BAF4FB4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C6D8A6-8CB0-AFBF-7E6C-F5D17E2C2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4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US" sz="5400" dirty="0"/>
              <a:t>Yara banking</a:t>
            </a:r>
            <a:br>
              <a:rPr lang="en-US" dirty="0"/>
            </a:br>
            <a:br>
              <a:rPr lang="en-US" dirty="0"/>
            </a:br>
            <a:r>
              <a:rPr lang="en-US" sz="1600" dirty="0"/>
              <a:t>-Kalyani </a:t>
            </a:r>
            <a:r>
              <a:rPr lang="en-US" sz="1600" dirty="0" err="1"/>
              <a:t>babhulgaonkar</a:t>
            </a:r>
            <a:br>
              <a:rPr lang="en-US" sz="1600" dirty="0"/>
            </a:br>
            <a:r>
              <a:rPr lang="en-US" sz="1600" dirty="0"/>
              <a:t>10-06-2025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0AA77-8E40-2BB1-3663-A760877FD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B050-5657-B29D-1BB6-FE996AED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337"/>
            <a:ext cx="6583680" cy="1531357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34A7F-6882-8666-734F-288C01DE9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710813"/>
            <a:ext cx="8327924" cy="4906297"/>
          </a:xfrm>
        </p:spPr>
        <p:txBody>
          <a:bodyPr>
            <a:normAutofit fontScale="92500"/>
          </a:bodyPr>
          <a:lstStyle/>
          <a:p>
            <a:pPr indent="0">
              <a:lnSpc>
                <a:spcPct val="107000"/>
              </a:lnSpc>
              <a:buNone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Budget: </a:t>
            </a:r>
            <a:r>
              <a:rPr lang="en-IN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 L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107000"/>
              </a:lnSpc>
              <a:buNone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Time: 3 Months 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Technology: 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</a:t>
            </a:r>
            <a:r>
              <a:rPr lang="en-IN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DB servers, Security, Payment Gateways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Hardware: 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Storage, Backup systems, Network Infrastructure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Software: 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Payment Gateway software, Agricultural Product Application Software, Security software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Resources: 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Software development Team, BA, Project Team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Budget: 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</a:t>
            </a:r>
            <a:r>
              <a:rPr lang="en-IN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Salary paid to Team members</a:t>
            </a:r>
            <a:r>
              <a:rPr lang="en-IN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 of hardware, software and technology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N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Timeframe: 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Members in Project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424EF-6DB2-227D-2BD3-79334977E5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5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FAE6E-31BC-8C3E-CF6F-86A927889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0D47E-8128-B07C-F645-65E1D1AA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4" y="291595"/>
            <a:ext cx="6583680" cy="1531357"/>
          </a:xfrm>
        </p:spPr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1D7B0-681C-DFD4-8D4F-BE828DEE7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45110"/>
            <a:ext cx="6583680" cy="3996874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</a:t>
            </a:r>
            <a:r>
              <a:rPr lang="en-IN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 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testers, developers and stakeholders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Incomplete Requirements Gathering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in Requirements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of Training to resources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 Issues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 Downtime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Untrained Employees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Bugs in system</a:t>
            </a:r>
            <a:endParaRPr lang="en-IN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in Weather conditions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FBEE1-179F-DC5F-A6DF-6B1260C36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6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81F4-CB21-A2C9-18DD-FE573789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8796"/>
            <a:ext cx="6583680" cy="1531357"/>
          </a:xfrm>
        </p:spPr>
        <p:txBody>
          <a:bodyPr/>
          <a:lstStyle/>
          <a:p>
            <a:r>
              <a:rPr lang="en-US" dirty="0"/>
              <a:t>Dependencies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3FDF0-8424-B3BB-20E3-78E2D72CC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39904"/>
            <a:ext cx="6583680" cy="32073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Customers and end users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Stake Holders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 members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 Policies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Banking Regulations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36AFC-9D3A-B6B5-A5FD-6DC64AD293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0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1033" y="3160363"/>
            <a:ext cx="5715000" cy="2727709"/>
          </a:xfrm>
        </p:spPr>
        <p:txBody>
          <a:bodyPr/>
          <a:lstStyle/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865" y="1007947"/>
            <a:ext cx="5715000" cy="2234642"/>
          </a:xfrm>
        </p:spPr>
        <p:txBody>
          <a:bodyPr/>
          <a:lstStyle/>
          <a:p>
            <a:r>
              <a:rPr lang="en-US" dirty="0"/>
              <a:t>Project Sponsor - </a:t>
            </a:r>
          </a:p>
          <a:p>
            <a:r>
              <a:rPr lang="en-US" dirty="0"/>
              <a:t>Project Manager -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en-US" dirty="0"/>
              <a:t>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Tedious login in system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Use ATMs to generate PIN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Passbook and Transaction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E68A5-382B-A504-7259-42333234F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857C-5626-0F4B-FDBE-CF44C77F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2B9F3-0274-15BC-47FA-A90E5B9A2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Multi-level authentication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Debit card Pin generation unavailable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Shows limited history of Passbook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03F30-7BD7-9F10-3C2C-7FE795F93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0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CAD19-67F5-5108-EAFA-A1A8AA777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55DC-2A60-45F5-9D8D-A7D2BE38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8B15B-B3E6-C11E-D48A-19A7BFB90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6BD9E-0CAB-DDA8-7521-5A4EF65248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D5E10-8381-6D37-0183-D1B39E54D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E81B-41DB-17F2-48DF-8ABD7B40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BAC3A-B148-C17B-70FA-30F2E472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7152B-96B9-7780-218B-C2FDF18906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5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8440E-8481-59D6-5589-4C606D577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D73A-4301-332D-B030-E08FCE86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en-US" dirty="0"/>
              <a:t>Project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9EAD9-3B30-9DB6-B4D6-2B4E6BA65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88A7D-CF2C-57CE-96FA-489BA32AA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1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2CDE7-CC36-4AA5-0FDA-0687CA440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4A0B-7C0F-E647-A886-E5E69B9D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4" y="-308480"/>
            <a:ext cx="6583680" cy="1531357"/>
          </a:xfrm>
        </p:spPr>
        <p:txBody>
          <a:bodyPr/>
          <a:lstStyle/>
          <a:p>
            <a:r>
              <a:rPr lang="en-US" dirty="0"/>
              <a:t>Success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8D18C-3105-DAF5-8AE5-49D688C2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1484"/>
            <a:ext cx="8082116" cy="43705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Timely Delivery of Features</a:t>
            </a:r>
          </a:p>
          <a:p>
            <a:r>
              <a:rPr lang="en-US" dirty="0"/>
              <a:t>	Functionalities delivered within planned sprints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Compliance &amp; regulatory Alignment</a:t>
            </a:r>
          </a:p>
          <a:p>
            <a:r>
              <a:rPr lang="en-US" dirty="0"/>
              <a:t>	Sprints meet regulatory standards (AML)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Customer Satisfaction</a:t>
            </a:r>
          </a:p>
          <a:p>
            <a:r>
              <a:rPr lang="en-US" dirty="0"/>
              <a:t>	Timely Feedback from users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Agile Adherence</a:t>
            </a:r>
          </a:p>
          <a:p>
            <a:r>
              <a:rPr lang="en-US" dirty="0"/>
              <a:t>	Consistent Sprint velocity</a:t>
            </a:r>
          </a:p>
          <a:p>
            <a:r>
              <a:rPr lang="en-US" dirty="0"/>
              <a:t>	Team participation in retrospectives </a:t>
            </a:r>
            <a:r>
              <a:rPr lang="en-US"/>
              <a:t>and implementations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2456C-181A-0B3E-8E02-A9CF7F90D2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0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9BB26-29E7-C7E8-C180-978EB1D85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C901-003B-F4DD-4297-0FAA14E06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4" y="-466026"/>
            <a:ext cx="6583680" cy="1531357"/>
          </a:xfrm>
        </p:spPr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073E2-9255-EF6A-C0A9-E326108D8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179871"/>
            <a:ext cx="9714271" cy="486211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Why Agile -</a:t>
            </a:r>
          </a:p>
          <a:p>
            <a:r>
              <a:rPr lang="en-US" dirty="0"/>
              <a:t>	Rapid Response technique</a:t>
            </a:r>
          </a:p>
          <a:p>
            <a:r>
              <a:rPr lang="en-US" dirty="0"/>
              <a:t>	Faster delivery of features</a:t>
            </a:r>
          </a:p>
          <a:p>
            <a:r>
              <a:rPr lang="en-US" dirty="0"/>
              <a:t>	Continuous Feedback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Framework –</a:t>
            </a:r>
          </a:p>
          <a:p>
            <a:r>
              <a:rPr lang="en-US" dirty="0"/>
              <a:t>	Scrum </a:t>
            </a:r>
          </a:p>
          <a:p>
            <a:r>
              <a:rPr lang="en-US" dirty="0"/>
              <a:t>	Roles Distribution</a:t>
            </a:r>
          </a:p>
          <a:p>
            <a:r>
              <a:rPr lang="en-US" dirty="0"/>
              <a:t>	Sprint Planning, Daily standups, Reviews, Retrospectives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Key Practices –</a:t>
            </a:r>
          </a:p>
          <a:p>
            <a:r>
              <a:rPr lang="en-US" dirty="0"/>
              <a:t>	Backlog Prioritization</a:t>
            </a:r>
          </a:p>
          <a:p>
            <a:r>
              <a:rPr lang="en-US" dirty="0"/>
              <a:t>	Sprint Reviews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023D7-6441-0595-A8A0-CF383A32AA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7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8EB80-6A8E-1DB7-8805-93502C67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698090"/>
            <a:ext cx="9547123" cy="534389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Regulatory Integration –</a:t>
            </a:r>
          </a:p>
          <a:p>
            <a:r>
              <a:rPr lang="en-US" dirty="0"/>
              <a:t>	Compliance built into user stories</a:t>
            </a:r>
          </a:p>
          <a:p>
            <a:r>
              <a:rPr lang="en-US" dirty="0"/>
              <a:t>	Risk and security Teams involvement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Tools &amp; Communication –</a:t>
            </a:r>
            <a:endParaRPr lang="en-IN" dirty="0"/>
          </a:p>
          <a:p>
            <a:r>
              <a:rPr lang="en-IN" dirty="0"/>
              <a:t>	Jira</a:t>
            </a:r>
          </a:p>
          <a:p>
            <a:r>
              <a:rPr lang="en-IN" dirty="0"/>
              <a:t>	MS Teams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dirty="0"/>
              <a:t>Benefits of Agile – </a:t>
            </a:r>
          </a:p>
          <a:p>
            <a:r>
              <a:rPr lang="en-IN" dirty="0"/>
              <a:t>	Faster feature rollout</a:t>
            </a:r>
          </a:p>
          <a:p>
            <a:r>
              <a:rPr lang="en-IN" dirty="0"/>
              <a:t>	High Customer satisfaction</a:t>
            </a:r>
          </a:p>
          <a:p>
            <a:r>
              <a:rPr lang="en-IN" dirty="0"/>
              <a:t>	Reduced risk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F37F8-6208-8502-2194-E92A19D71E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545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{BE4713A6-A251-491F-8C93-BE88CD9298A8}tf78438558_win32</Template>
  <TotalTime>77</TotalTime>
  <Words>313</Words>
  <Application>Microsoft Office PowerPoint</Application>
  <PresentationFormat>Widescreen</PresentationFormat>
  <Paragraphs>83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Sabon Next LT</vt:lpstr>
      <vt:lpstr>Wingdings</vt:lpstr>
      <vt:lpstr>Custom</vt:lpstr>
      <vt:lpstr>Yara banking  -Kalyani babhulgaonkar 10-06-2025</vt:lpstr>
      <vt:lpstr>Situation</vt:lpstr>
      <vt:lpstr>problem</vt:lpstr>
      <vt:lpstr>opportunities</vt:lpstr>
      <vt:lpstr>Project goals</vt:lpstr>
      <vt:lpstr>Project objective</vt:lpstr>
      <vt:lpstr>Success criteria</vt:lpstr>
      <vt:lpstr>approach</vt:lpstr>
      <vt:lpstr>PowerPoint Presentation</vt:lpstr>
      <vt:lpstr>resources</vt:lpstr>
      <vt:lpstr>Risks</vt:lpstr>
      <vt:lpstr>Dependencies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kalyani18babhulgaonkar@gmail.com</dc:creator>
  <cp:lastModifiedBy>kalyani18babhulgaonkar@gmail.com</cp:lastModifiedBy>
  <cp:revision>4</cp:revision>
  <dcterms:created xsi:type="dcterms:W3CDTF">2025-06-10T02:45:06Z</dcterms:created>
  <dcterms:modified xsi:type="dcterms:W3CDTF">2025-06-23T15:10:07Z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