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59" d="100"/>
          <a:sy n="59" d="100"/>
        </p:scale>
        <p:origin x="964" y="2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30B67E-F6E2-92A7-5AF7-EE665A1A292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a:extLst>
              <a:ext uri="{FF2B5EF4-FFF2-40B4-BE49-F238E27FC236}">
                <a16:creationId xmlns:a16="http://schemas.microsoft.com/office/drawing/2014/main" id="{98F6D080-7BF0-1A0F-D683-4D188DA059D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a:extLst>
              <a:ext uri="{FF2B5EF4-FFF2-40B4-BE49-F238E27FC236}">
                <a16:creationId xmlns:a16="http://schemas.microsoft.com/office/drawing/2014/main" id="{AFC9A60D-B7CE-21BE-9D30-6EF97D5EDB53}"/>
              </a:ext>
            </a:extLst>
          </p:cNvPr>
          <p:cNvSpPr>
            <a:spLocks noGrp="1"/>
          </p:cNvSpPr>
          <p:nvPr>
            <p:ph type="dt" sz="half" idx="10"/>
          </p:nvPr>
        </p:nvSpPr>
        <p:spPr/>
        <p:txBody>
          <a:bodyPr/>
          <a:lstStyle/>
          <a:p>
            <a:fld id="{A5BEFFDE-B485-423E-A2DD-D5050FEA4896}" type="datetimeFigureOut">
              <a:rPr lang="en-IN" smtClean="0"/>
              <a:t>26-09-2025</a:t>
            </a:fld>
            <a:endParaRPr lang="en-IN"/>
          </a:p>
        </p:txBody>
      </p:sp>
      <p:sp>
        <p:nvSpPr>
          <p:cNvPr id="5" name="Footer Placeholder 4">
            <a:extLst>
              <a:ext uri="{FF2B5EF4-FFF2-40B4-BE49-F238E27FC236}">
                <a16:creationId xmlns:a16="http://schemas.microsoft.com/office/drawing/2014/main" id="{8237CFD7-0A50-9E1B-4698-5930FA054FFF}"/>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B83C1A85-967D-F475-49D3-9DC5B4D72974}"/>
              </a:ext>
            </a:extLst>
          </p:cNvPr>
          <p:cNvSpPr>
            <a:spLocks noGrp="1"/>
          </p:cNvSpPr>
          <p:nvPr>
            <p:ph type="sldNum" sz="quarter" idx="12"/>
          </p:nvPr>
        </p:nvSpPr>
        <p:spPr/>
        <p:txBody>
          <a:bodyPr/>
          <a:lstStyle/>
          <a:p>
            <a:fld id="{4FB6EC40-5A13-4B27-9030-3C5FE3CC744F}" type="slidenum">
              <a:rPr lang="en-IN" smtClean="0"/>
              <a:t>‹#›</a:t>
            </a:fld>
            <a:endParaRPr lang="en-IN"/>
          </a:p>
        </p:txBody>
      </p:sp>
    </p:spTree>
    <p:extLst>
      <p:ext uri="{BB962C8B-B14F-4D97-AF65-F5344CB8AC3E}">
        <p14:creationId xmlns:p14="http://schemas.microsoft.com/office/powerpoint/2010/main" val="16373623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27BA61-A188-B8CF-2AB1-C3A5B9F17672}"/>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E491AA93-9D0E-5F75-5161-BDF0C230411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26864361-2440-5788-713E-0E6548B3F8AE}"/>
              </a:ext>
            </a:extLst>
          </p:cNvPr>
          <p:cNvSpPr>
            <a:spLocks noGrp="1"/>
          </p:cNvSpPr>
          <p:nvPr>
            <p:ph type="dt" sz="half" idx="10"/>
          </p:nvPr>
        </p:nvSpPr>
        <p:spPr/>
        <p:txBody>
          <a:bodyPr/>
          <a:lstStyle/>
          <a:p>
            <a:fld id="{A5BEFFDE-B485-423E-A2DD-D5050FEA4896}" type="datetimeFigureOut">
              <a:rPr lang="en-IN" smtClean="0"/>
              <a:t>26-09-2025</a:t>
            </a:fld>
            <a:endParaRPr lang="en-IN"/>
          </a:p>
        </p:txBody>
      </p:sp>
      <p:sp>
        <p:nvSpPr>
          <p:cNvPr id="5" name="Footer Placeholder 4">
            <a:extLst>
              <a:ext uri="{FF2B5EF4-FFF2-40B4-BE49-F238E27FC236}">
                <a16:creationId xmlns:a16="http://schemas.microsoft.com/office/drawing/2014/main" id="{15F66145-2DE3-4DA5-56A6-EF3DA7FE56E8}"/>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35C661E3-A201-EB20-6063-435D727F591E}"/>
              </a:ext>
            </a:extLst>
          </p:cNvPr>
          <p:cNvSpPr>
            <a:spLocks noGrp="1"/>
          </p:cNvSpPr>
          <p:nvPr>
            <p:ph type="sldNum" sz="quarter" idx="12"/>
          </p:nvPr>
        </p:nvSpPr>
        <p:spPr/>
        <p:txBody>
          <a:bodyPr/>
          <a:lstStyle/>
          <a:p>
            <a:fld id="{4FB6EC40-5A13-4B27-9030-3C5FE3CC744F}" type="slidenum">
              <a:rPr lang="en-IN" smtClean="0"/>
              <a:t>‹#›</a:t>
            </a:fld>
            <a:endParaRPr lang="en-IN"/>
          </a:p>
        </p:txBody>
      </p:sp>
    </p:spTree>
    <p:extLst>
      <p:ext uri="{BB962C8B-B14F-4D97-AF65-F5344CB8AC3E}">
        <p14:creationId xmlns:p14="http://schemas.microsoft.com/office/powerpoint/2010/main" val="1254731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8F15204-CCFE-8936-92E6-EB0F6932FC9D}"/>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D653FC3D-9B05-EE57-B0CC-CB4FDB2930F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7DCAAFDD-A379-39F0-C813-484B9E9FDDE9}"/>
              </a:ext>
            </a:extLst>
          </p:cNvPr>
          <p:cNvSpPr>
            <a:spLocks noGrp="1"/>
          </p:cNvSpPr>
          <p:nvPr>
            <p:ph type="dt" sz="half" idx="10"/>
          </p:nvPr>
        </p:nvSpPr>
        <p:spPr/>
        <p:txBody>
          <a:bodyPr/>
          <a:lstStyle/>
          <a:p>
            <a:fld id="{A5BEFFDE-B485-423E-A2DD-D5050FEA4896}" type="datetimeFigureOut">
              <a:rPr lang="en-IN" smtClean="0"/>
              <a:t>26-09-2025</a:t>
            </a:fld>
            <a:endParaRPr lang="en-IN"/>
          </a:p>
        </p:txBody>
      </p:sp>
      <p:sp>
        <p:nvSpPr>
          <p:cNvPr id="5" name="Footer Placeholder 4">
            <a:extLst>
              <a:ext uri="{FF2B5EF4-FFF2-40B4-BE49-F238E27FC236}">
                <a16:creationId xmlns:a16="http://schemas.microsoft.com/office/drawing/2014/main" id="{ACDB5303-C28E-E338-E534-A50F78815D21}"/>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34946097-E8EE-28C6-749C-EF224669FE4C}"/>
              </a:ext>
            </a:extLst>
          </p:cNvPr>
          <p:cNvSpPr>
            <a:spLocks noGrp="1"/>
          </p:cNvSpPr>
          <p:nvPr>
            <p:ph type="sldNum" sz="quarter" idx="12"/>
          </p:nvPr>
        </p:nvSpPr>
        <p:spPr/>
        <p:txBody>
          <a:bodyPr/>
          <a:lstStyle/>
          <a:p>
            <a:fld id="{4FB6EC40-5A13-4B27-9030-3C5FE3CC744F}" type="slidenum">
              <a:rPr lang="en-IN" smtClean="0"/>
              <a:t>‹#›</a:t>
            </a:fld>
            <a:endParaRPr lang="en-IN"/>
          </a:p>
        </p:txBody>
      </p:sp>
    </p:spTree>
    <p:extLst>
      <p:ext uri="{BB962C8B-B14F-4D97-AF65-F5344CB8AC3E}">
        <p14:creationId xmlns:p14="http://schemas.microsoft.com/office/powerpoint/2010/main" val="16536674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681155-7C0A-7EB0-7199-D255B1F72367}"/>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0FAFBD1D-9040-2E0A-D62F-827325CC9A8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C0122FBB-4F17-78E6-8A5C-A5113490AADB}"/>
              </a:ext>
            </a:extLst>
          </p:cNvPr>
          <p:cNvSpPr>
            <a:spLocks noGrp="1"/>
          </p:cNvSpPr>
          <p:nvPr>
            <p:ph type="dt" sz="half" idx="10"/>
          </p:nvPr>
        </p:nvSpPr>
        <p:spPr/>
        <p:txBody>
          <a:bodyPr/>
          <a:lstStyle/>
          <a:p>
            <a:fld id="{A5BEFFDE-B485-423E-A2DD-D5050FEA4896}" type="datetimeFigureOut">
              <a:rPr lang="en-IN" smtClean="0"/>
              <a:t>26-09-2025</a:t>
            </a:fld>
            <a:endParaRPr lang="en-IN"/>
          </a:p>
        </p:txBody>
      </p:sp>
      <p:sp>
        <p:nvSpPr>
          <p:cNvPr id="5" name="Footer Placeholder 4">
            <a:extLst>
              <a:ext uri="{FF2B5EF4-FFF2-40B4-BE49-F238E27FC236}">
                <a16:creationId xmlns:a16="http://schemas.microsoft.com/office/drawing/2014/main" id="{39F1C1AC-328D-D0E8-8718-C6AD97CA4089}"/>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782121EE-3C33-0EC9-A721-73C2B7E0C793}"/>
              </a:ext>
            </a:extLst>
          </p:cNvPr>
          <p:cNvSpPr>
            <a:spLocks noGrp="1"/>
          </p:cNvSpPr>
          <p:nvPr>
            <p:ph type="sldNum" sz="quarter" idx="12"/>
          </p:nvPr>
        </p:nvSpPr>
        <p:spPr/>
        <p:txBody>
          <a:bodyPr/>
          <a:lstStyle/>
          <a:p>
            <a:fld id="{4FB6EC40-5A13-4B27-9030-3C5FE3CC744F}" type="slidenum">
              <a:rPr lang="en-IN" smtClean="0"/>
              <a:t>‹#›</a:t>
            </a:fld>
            <a:endParaRPr lang="en-IN"/>
          </a:p>
        </p:txBody>
      </p:sp>
    </p:spTree>
    <p:extLst>
      <p:ext uri="{BB962C8B-B14F-4D97-AF65-F5344CB8AC3E}">
        <p14:creationId xmlns:p14="http://schemas.microsoft.com/office/powerpoint/2010/main" val="29717960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A59383-BE7B-213D-8EB5-DDC363B297D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a:extLst>
              <a:ext uri="{FF2B5EF4-FFF2-40B4-BE49-F238E27FC236}">
                <a16:creationId xmlns:a16="http://schemas.microsoft.com/office/drawing/2014/main" id="{D58C483A-29BE-DB54-1359-5657DCA7E8D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975EB69-70F6-A687-8DFC-81C61194CEFD}"/>
              </a:ext>
            </a:extLst>
          </p:cNvPr>
          <p:cNvSpPr>
            <a:spLocks noGrp="1"/>
          </p:cNvSpPr>
          <p:nvPr>
            <p:ph type="dt" sz="half" idx="10"/>
          </p:nvPr>
        </p:nvSpPr>
        <p:spPr/>
        <p:txBody>
          <a:bodyPr/>
          <a:lstStyle/>
          <a:p>
            <a:fld id="{A5BEFFDE-B485-423E-A2DD-D5050FEA4896}" type="datetimeFigureOut">
              <a:rPr lang="en-IN" smtClean="0"/>
              <a:t>26-09-2025</a:t>
            </a:fld>
            <a:endParaRPr lang="en-IN"/>
          </a:p>
        </p:txBody>
      </p:sp>
      <p:sp>
        <p:nvSpPr>
          <p:cNvPr id="5" name="Footer Placeholder 4">
            <a:extLst>
              <a:ext uri="{FF2B5EF4-FFF2-40B4-BE49-F238E27FC236}">
                <a16:creationId xmlns:a16="http://schemas.microsoft.com/office/drawing/2014/main" id="{6471B0D0-8D8E-8086-6592-2F25D7E6BB53}"/>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DF0C7E4F-3806-C347-3D6D-62A59D8273F5}"/>
              </a:ext>
            </a:extLst>
          </p:cNvPr>
          <p:cNvSpPr>
            <a:spLocks noGrp="1"/>
          </p:cNvSpPr>
          <p:nvPr>
            <p:ph type="sldNum" sz="quarter" idx="12"/>
          </p:nvPr>
        </p:nvSpPr>
        <p:spPr/>
        <p:txBody>
          <a:bodyPr/>
          <a:lstStyle/>
          <a:p>
            <a:fld id="{4FB6EC40-5A13-4B27-9030-3C5FE3CC744F}" type="slidenum">
              <a:rPr lang="en-IN" smtClean="0"/>
              <a:t>‹#›</a:t>
            </a:fld>
            <a:endParaRPr lang="en-IN"/>
          </a:p>
        </p:txBody>
      </p:sp>
    </p:spTree>
    <p:extLst>
      <p:ext uri="{BB962C8B-B14F-4D97-AF65-F5344CB8AC3E}">
        <p14:creationId xmlns:p14="http://schemas.microsoft.com/office/powerpoint/2010/main" val="15180039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05A0F6-A5D0-40F0-F2DE-6FC4D2F057C2}"/>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84C5C077-CE0C-7368-43C9-B65F718645A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id="{0914D53A-5245-8234-4DBB-9832F0B63758}"/>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a16="http://schemas.microsoft.com/office/drawing/2014/main" id="{B6BA40E2-A10B-B5ED-B1CA-09F78B5FA193}"/>
              </a:ext>
            </a:extLst>
          </p:cNvPr>
          <p:cNvSpPr>
            <a:spLocks noGrp="1"/>
          </p:cNvSpPr>
          <p:nvPr>
            <p:ph type="dt" sz="half" idx="10"/>
          </p:nvPr>
        </p:nvSpPr>
        <p:spPr/>
        <p:txBody>
          <a:bodyPr/>
          <a:lstStyle/>
          <a:p>
            <a:fld id="{A5BEFFDE-B485-423E-A2DD-D5050FEA4896}" type="datetimeFigureOut">
              <a:rPr lang="en-IN" smtClean="0"/>
              <a:t>26-09-2025</a:t>
            </a:fld>
            <a:endParaRPr lang="en-IN"/>
          </a:p>
        </p:txBody>
      </p:sp>
      <p:sp>
        <p:nvSpPr>
          <p:cNvPr id="6" name="Footer Placeholder 5">
            <a:extLst>
              <a:ext uri="{FF2B5EF4-FFF2-40B4-BE49-F238E27FC236}">
                <a16:creationId xmlns:a16="http://schemas.microsoft.com/office/drawing/2014/main" id="{87C6EDE1-5EA6-F7FF-4795-1E949359FFB8}"/>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EC375B4B-5106-5C80-744D-77D839B250FB}"/>
              </a:ext>
            </a:extLst>
          </p:cNvPr>
          <p:cNvSpPr>
            <a:spLocks noGrp="1"/>
          </p:cNvSpPr>
          <p:nvPr>
            <p:ph type="sldNum" sz="quarter" idx="12"/>
          </p:nvPr>
        </p:nvSpPr>
        <p:spPr/>
        <p:txBody>
          <a:bodyPr/>
          <a:lstStyle/>
          <a:p>
            <a:fld id="{4FB6EC40-5A13-4B27-9030-3C5FE3CC744F}" type="slidenum">
              <a:rPr lang="en-IN" smtClean="0"/>
              <a:t>‹#›</a:t>
            </a:fld>
            <a:endParaRPr lang="en-IN"/>
          </a:p>
        </p:txBody>
      </p:sp>
    </p:spTree>
    <p:extLst>
      <p:ext uri="{BB962C8B-B14F-4D97-AF65-F5344CB8AC3E}">
        <p14:creationId xmlns:p14="http://schemas.microsoft.com/office/powerpoint/2010/main" val="4768087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2539AC-8387-FF3C-8B3D-D6FB969F2CCB}"/>
              </a:ext>
            </a:extLst>
          </p:cNvPr>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a:extLst>
              <a:ext uri="{FF2B5EF4-FFF2-40B4-BE49-F238E27FC236}">
                <a16:creationId xmlns:a16="http://schemas.microsoft.com/office/drawing/2014/main" id="{606CA7F3-49F9-3BB3-D052-9F4262CCB35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6E950EE-A8D7-7247-FB1A-4C20989F937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a16="http://schemas.microsoft.com/office/drawing/2014/main" id="{D22186E8-3312-7476-67BD-778D3722777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8400B46-9B68-0C67-84AD-A124C58C8C0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a16="http://schemas.microsoft.com/office/drawing/2014/main" id="{88A7455B-E98B-8798-301C-5E6B59361542}"/>
              </a:ext>
            </a:extLst>
          </p:cNvPr>
          <p:cNvSpPr>
            <a:spLocks noGrp="1"/>
          </p:cNvSpPr>
          <p:nvPr>
            <p:ph type="dt" sz="half" idx="10"/>
          </p:nvPr>
        </p:nvSpPr>
        <p:spPr/>
        <p:txBody>
          <a:bodyPr/>
          <a:lstStyle/>
          <a:p>
            <a:fld id="{A5BEFFDE-B485-423E-A2DD-D5050FEA4896}" type="datetimeFigureOut">
              <a:rPr lang="en-IN" smtClean="0"/>
              <a:t>26-09-2025</a:t>
            </a:fld>
            <a:endParaRPr lang="en-IN"/>
          </a:p>
        </p:txBody>
      </p:sp>
      <p:sp>
        <p:nvSpPr>
          <p:cNvPr id="8" name="Footer Placeholder 7">
            <a:extLst>
              <a:ext uri="{FF2B5EF4-FFF2-40B4-BE49-F238E27FC236}">
                <a16:creationId xmlns:a16="http://schemas.microsoft.com/office/drawing/2014/main" id="{786F8501-D742-B1B6-314C-3BC76502F3EE}"/>
              </a:ext>
            </a:extLst>
          </p:cNvPr>
          <p:cNvSpPr>
            <a:spLocks noGrp="1"/>
          </p:cNvSpPr>
          <p:nvPr>
            <p:ph type="ftr" sz="quarter" idx="11"/>
          </p:nvPr>
        </p:nvSpPr>
        <p:spPr/>
        <p:txBody>
          <a:bodyPr/>
          <a:lstStyle/>
          <a:p>
            <a:endParaRPr lang="en-IN"/>
          </a:p>
        </p:txBody>
      </p:sp>
      <p:sp>
        <p:nvSpPr>
          <p:cNvPr id="9" name="Slide Number Placeholder 8">
            <a:extLst>
              <a:ext uri="{FF2B5EF4-FFF2-40B4-BE49-F238E27FC236}">
                <a16:creationId xmlns:a16="http://schemas.microsoft.com/office/drawing/2014/main" id="{F53D9A06-9AD5-1D77-B65C-606313BB2E03}"/>
              </a:ext>
            </a:extLst>
          </p:cNvPr>
          <p:cNvSpPr>
            <a:spLocks noGrp="1"/>
          </p:cNvSpPr>
          <p:nvPr>
            <p:ph type="sldNum" sz="quarter" idx="12"/>
          </p:nvPr>
        </p:nvSpPr>
        <p:spPr/>
        <p:txBody>
          <a:bodyPr/>
          <a:lstStyle/>
          <a:p>
            <a:fld id="{4FB6EC40-5A13-4B27-9030-3C5FE3CC744F}" type="slidenum">
              <a:rPr lang="en-IN" smtClean="0"/>
              <a:t>‹#›</a:t>
            </a:fld>
            <a:endParaRPr lang="en-IN"/>
          </a:p>
        </p:txBody>
      </p:sp>
    </p:spTree>
    <p:extLst>
      <p:ext uri="{BB962C8B-B14F-4D97-AF65-F5344CB8AC3E}">
        <p14:creationId xmlns:p14="http://schemas.microsoft.com/office/powerpoint/2010/main" val="5517121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A88854-1AB3-E712-384B-16C41697047D}"/>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id="{0FFBE91F-0029-D3CA-A6FD-DDD73B9C88F5}"/>
              </a:ext>
            </a:extLst>
          </p:cNvPr>
          <p:cNvSpPr>
            <a:spLocks noGrp="1"/>
          </p:cNvSpPr>
          <p:nvPr>
            <p:ph type="dt" sz="half" idx="10"/>
          </p:nvPr>
        </p:nvSpPr>
        <p:spPr/>
        <p:txBody>
          <a:bodyPr/>
          <a:lstStyle/>
          <a:p>
            <a:fld id="{A5BEFFDE-B485-423E-A2DD-D5050FEA4896}" type="datetimeFigureOut">
              <a:rPr lang="en-IN" smtClean="0"/>
              <a:t>26-09-2025</a:t>
            </a:fld>
            <a:endParaRPr lang="en-IN"/>
          </a:p>
        </p:txBody>
      </p:sp>
      <p:sp>
        <p:nvSpPr>
          <p:cNvPr id="4" name="Footer Placeholder 3">
            <a:extLst>
              <a:ext uri="{FF2B5EF4-FFF2-40B4-BE49-F238E27FC236}">
                <a16:creationId xmlns:a16="http://schemas.microsoft.com/office/drawing/2014/main" id="{648FF3C0-571A-EC86-377E-261B308DD16D}"/>
              </a:ext>
            </a:extLst>
          </p:cNvPr>
          <p:cNvSpPr>
            <a:spLocks noGrp="1"/>
          </p:cNvSpPr>
          <p:nvPr>
            <p:ph type="ftr" sz="quarter" idx="11"/>
          </p:nvPr>
        </p:nvSpPr>
        <p:spPr/>
        <p:txBody>
          <a:bodyPr/>
          <a:lstStyle/>
          <a:p>
            <a:endParaRPr lang="en-IN"/>
          </a:p>
        </p:txBody>
      </p:sp>
      <p:sp>
        <p:nvSpPr>
          <p:cNvPr id="5" name="Slide Number Placeholder 4">
            <a:extLst>
              <a:ext uri="{FF2B5EF4-FFF2-40B4-BE49-F238E27FC236}">
                <a16:creationId xmlns:a16="http://schemas.microsoft.com/office/drawing/2014/main" id="{EC10C58D-ED40-4759-7124-90538F18188C}"/>
              </a:ext>
            </a:extLst>
          </p:cNvPr>
          <p:cNvSpPr>
            <a:spLocks noGrp="1"/>
          </p:cNvSpPr>
          <p:nvPr>
            <p:ph type="sldNum" sz="quarter" idx="12"/>
          </p:nvPr>
        </p:nvSpPr>
        <p:spPr/>
        <p:txBody>
          <a:bodyPr/>
          <a:lstStyle/>
          <a:p>
            <a:fld id="{4FB6EC40-5A13-4B27-9030-3C5FE3CC744F}" type="slidenum">
              <a:rPr lang="en-IN" smtClean="0"/>
              <a:t>‹#›</a:t>
            </a:fld>
            <a:endParaRPr lang="en-IN"/>
          </a:p>
        </p:txBody>
      </p:sp>
    </p:spTree>
    <p:extLst>
      <p:ext uri="{BB962C8B-B14F-4D97-AF65-F5344CB8AC3E}">
        <p14:creationId xmlns:p14="http://schemas.microsoft.com/office/powerpoint/2010/main" val="13477506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C25671B-AC68-A497-C6C9-F97AF5837A26}"/>
              </a:ext>
            </a:extLst>
          </p:cNvPr>
          <p:cNvSpPr>
            <a:spLocks noGrp="1"/>
          </p:cNvSpPr>
          <p:nvPr>
            <p:ph type="dt" sz="half" idx="10"/>
          </p:nvPr>
        </p:nvSpPr>
        <p:spPr/>
        <p:txBody>
          <a:bodyPr/>
          <a:lstStyle/>
          <a:p>
            <a:fld id="{A5BEFFDE-B485-423E-A2DD-D5050FEA4896}" type="datetimeFigureOut">
              <a:rPr lang="en-IN" smtClean="0"/>
              <a:t>26-09-2025</a:t>
            </a:fld>
            <a:endParaRPr lang="en-IN"/>
          </a:p>
        </p:txBody>
      </p:sp>
      <p:sp>
        <p:nvSpPr>
          <p:cNvPr id="3" name="Footer Placeholder 2">
            <a:extLst>
              <a:ext uri="{FF2B5EF4-FFF2-40B4-BE49-F238E27FC236}">
                <a16:creationId xmlns:a16="http://schemas.microsoft.com/office/drawing/2014/main" id="{D9E115B8-C242-B64F-8DFE-55BD65456286}"/>
              </a:ext>
            </a:extLst>
          </p:cNvPr>
          <p:cNvSpPr>
            <a:spLocks noGrp="1"/>
          </p:cNvSpPr>
          <p:nvPr>
            <p:ph type="ftr" sz="quarter" idx="11"/>
          </p:nvPr>
        </p:nvSpPr>
        <p:spPr/>
        <p:txBody>
          <a:bodyPr/>
          <a:lstStyle/>
          <a:p>
            <a:endParaRPr lang="en-IN"/>
          </a:p>
        </p:txBody>
      </p:sp>
      <p:sp>
        <p:nvSpPr>
          <p:cNvPr id="4" name="Slide Number Placeholder 3">
            <a:extLst>
              <a:ext uri="{FF2B5EF4-FFF2-40B4-BE49-F238E27FC236}">
                <a16:creationId xmlns:a16="http://schemas.microsoft.com/office/drawing/2014/main" id="{99C1E181-309E-1842-9EBE-81957A3C6D6B}"/>
              </a:ext>
            </a:extLst>
          </p:cNvPr>
          <p:cNvSpPr>
            <a:spLocks noGrp="1"/>
          </p:cNvSpPr>
          <p:nvPr>
            <p:ph type="sldNum" sz="quarter" idx="12"/>
          </p:nvPr>
        </p:nvSpPr>
        <p:spPr/>
        <p:txBody>
          <a:bodyPr/>
          <a:lstStyle/>
          <a:p>
            <a:fld id="{4FB6EC40-5A13-4B27-9030-3C5FE3CC744F}" type="slidenum">
              <a:rPr lang="en-IN" smtClean="0"/>
              <a:t>‹#›</a:t>
            </a:fld>
            <a:endParaRPr lang="en-IN"/>
          </a:p>
        </p:txBody>
      </p:sp>
    </p:spTree>
    <p:extLst>
      <p:ext uri="{BB962C8B-B14F-4D97-AF65-F5344CB8AC3E}">
        <p14:creationId xmlns:p14="http://schemas.microsoft.com/office/powerpoint/2010/main" val="21934039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EC8C01-76E5-0407-4FEF-AF2B7763C09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a:extLst>
              <a:ext uri="{FF2B5EF4-FFF2-40B4-BE49-F238E27FC236}">
                <a16:creationId xmlns:a16="http://schemas.microsoft.com/office/drawing/2014/main" id="{E993E575-0CD1-1E23-EF69-5B8B76CF8F4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a16="http://schemas.microsoft.com/office/drawing/2014/main" id="{08ED254D-D2A2-A93B-143C-23FD5548145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0D657CE-0E7C-1B88-7A91-2C6B716B55CF}"/>
              </a:ext>
            </a:extLst>
          </p:cNvPr>
          <p:cNvSpPr>
            <a:spLocks noGrp="1"/>
          </p:cNvSpPr>
          <p:nvPr>
            <p:ph type="dt" sz="half" idx="10"/>
          </p:nvPr>
        </p:nvSpPr>
        <p:spPr/>
        <p:txBody>
          <a:bodyPr/>
          <a:lstStyle/>
          <a:p>
            <a:fld id="{A5BEFFDE-B485-423E-A2DD-D5050FEA4896}" type="datetimeFigureOut">
              <a:rPr lang="en-IN" smtClean="0"/>
              <a:t>26-09-2025</a:t>
            </a:fld>
            <a:endParaRPr lang="en-IN"/>
          </a:p>
        </p:txBody>
      </p:sp>
      <p:sp>
        <p:nvSpPr>
          <p:cNvPr id="6" name="Footer Placeholder 5">
            <a:extLst>
              <a:ext uri="{FF2B5EF4-FFF2-40B4-BE49-F238E27FC236}">
                <a16:creationId xmlns:a16="http://schemas.microsoft.com/office/drawing/2014/main" id="{D6CE525A-DEDE-C3B7-A18B-BCDD0CDA1616}"/>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2346726B-7711-646E-84D7-AF3912340A73}"/>
              </a:ext>
            </a:extLst>
          </p:cNvPr>
          <p:cNvSpPr>
            <a:spLocks noGrp="1"/>
          </p:cNvSpPr>
          <p:nvPr>
            <p:ph type="sldNum" sz="quarter" idx="12"/>
          </p:nvPr>
        </p:nvSpPr>
        <p:spPr/>
        <p:txBody>
          <a:bodyPr/>
          <a:lstStyle/>
          <a:p>
            <a:fld id="{4FB6EC40-5A13-4B27-9030-3C5FE3CC744F}" type="slidenum">
              <a:rPr lang="en-IN" smtClean="0"/>
              <a:t>‹#›</a:t>
            </a:fld>
            <a:endParaRPr lang="en-IN"/>
          </a:p>
        </p:txBody>
      </p:sp>
    </p:spTree>
    <p:extLst>
      <p:ext uri="{BB962C8B-B14F-4D97-AF65-F5344CB8AC3E}">
        <p14:creationId xmlns:p14="http://schemas.microsoft.com/office/powerpoint/2010/main" val="26836933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C7922E-A542-A7CD-46C2-626B8592A23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a:extLst>
              <a:ext uri="{FF2B5EF4-FFF2-40B4-BE49-F238E27FC236}">
                <a16:creationId xmlns:a16="http://schemas.microsoft.com/office/drawing/2014/main" id="{5BC6DE41-4E20-09C5-BF74-9D08027472E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a:extLst>
              <a:ext uri="{FF2B5EF4-FFF2-40B4-BE49-F238E27FC236}">
                <a16:creationId xmlns:a16="http://schemas.microsoft.com/office/drawing/2014/main" id="{3D53D8EA-C328-2E9C-00A3-FC8A77D9159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B91B266-72E8-5014-A656-E1488E4375EF}"/>
              </a:ext>
            </a:extLst>
          </p:cNvPr>
          <p:cNvSpPr>
            <a:spLocks noGrp="1"/>
          </p:cNvSpPr>
          <p:nvPr>
            <p:ph type="dt" sz="half" idx="10"/>
          </p:nvPr>
        </p:nvSpPr>
        <p:spPr/>
        <p:txBody>
          <a:bodyPr/>
          <a:lstStyle/>
          <a:p>
            <a:fld id="{A5BEFFDE-B485-423E-A2DD-D5050FEA4896}" type="datetimeFigureOut">
              <a:rPr lang="en-IN" smtClean="0"/>
              <a:t>26-09-2025</a:t>
            </a:fld>
            <a:endParaRPr lang="en-IN"/>
          </a:p>
        </p:txBody>
      </p:sp>
      <p:sp>
        <p:nvSpPr>
          <p:cNvPr id="6" name="Footer Placeholder 5">
            <a:extLst>
              <a:ext uri="{FF2B5EF4-FFF2-40B4-BE49-F238E27FC236}">
                <a16:creationId xmlns:a16="http://schemas.microsoft.com/office/drawing/2014/main" id="{B659B91D-F989-A7B4-CC19-81A7CFEFDD09}"/>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4F4509D5-93FD-468A-B852-0FF85A89CDF3}"/>
              </a:ext>
            </a:extLst>
          </p:cNvPr>
          <p:cNvSpPr>
            <a:spLocks noGrp="1"/>
          </p:cNvSpPr>
          <p:nvPr>
            <p:ph type="sldNum" sz="quarter" idx="12"/>
          </p:nvPr>
        </p:nvSpPr>
        <p:spPr/>
        <p:txBody>
          <a:bodyPr/>
          <a:lstStyle/>
          <a:p>
            <a:fld id="{4FB6EC40-5A13-4B27-9030-3C5FE3CC744F}" type="slidenum">
              <a:rPr lang="en-IN" smtClean="0"/>
              <a:t>‹#›</a:t>
            </a:fld>
            <a:endParaRPr lang="en-IN"/>
          </a:p>
        </p:txBody>
      </p:sp>
    </p:spTree>
    <p:extLst>
      <p:ext uri="{BB962C8B-B14F-4D97-AF65-F5344CB8AC3E}">
        <p14:creationId xmlns:p14="http://schemas.microsoft.com/office/powerpoint/2010/main" val="22471256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EDC125F-A995-A1C5-AD4C-5CC63DEFAE0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a:extLst>
              <a:ext uri="{FF2B5EF4-FFF2-40B4-BE49-F238E27FC236}">
                <a16:creationId xmlns:a16="http://schemas.microsoft.com/office/drawing/2014/main" id="{0378DD60-CF85-52E7-D818-D3F36BB2102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6D5FA6DA-05A8-260D-E843-3C95DC5AE63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5BEFFDE-B485-423E-A2DD-D5050FEA4896}" type="datetimeFigureOut">
              <a:rPr lang="en-IN" smtClean="0"/>
              <a:t>26-09-2025</a:t>
            </a:fld>
            <a:endParaRPr lang="en-IN"/>
          </a:p>
        </p:txBody>
      </p:sp>
      <p:sp>
        <p:nvSpPr>
          <p:cNvPr id="5" name="Footer Placeholder 4">
            <a:extLst>
              <a:ext uri="{FF2B5EF4-FFF2-40B4-BE49-F238E27FC236}">
                <a16:creationId xmlns:a16="http://schemas.microsoft.com/office/drawing/2014/main" id="{216FC5D0-74C7-D464-7495-85A213773BE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a:extLst>
              <a:ext uri="{FF2B5EF4-FFF2-40B4-BE49-F238E27FC236}">
                <a16:creationId xmlns:a16="http://schemas.microsoft.com/office/drawing/2014/main" id="{F34B0F82-4E81-B532-92D8-3867086F0D9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FB6EC40-5A13-4B27-9030-3C5FE3CC744F}" type="slidenum">
              <a:rPr lang="en-IN" smtClean="0"/>
              <a:t>‹#›</a:t>
            </a:fld>
            <a:endParaRPr lang="en-IN"/>
          </a:p>
        </p:txBody>
      </p:sp>
    </p:spTree>
    <p:extLst>
      <p:ext uri="{BB962C8B-B14F-4D97-AF65-F5344CB8AC3E}">
        <p14:creationId xmlns:p14="http://schemas.microsoft.com/office/powerpoint/2010/main" val="211513076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ECD4D7-FF2F-FEC5-748B-1E1B926025EF}"/>
              </a:ext>
            </a:extLst>
          </p:cNvPr>
          <p:cNvSpPr>
            <a:spLocks noGrp="1"/>
          </p:cNvSpPr>
          <p:nvPr>
            <p:ph type="ctrTitle"/>
          </p:nvPr>
        </p:nvSpPr>
        <p:spPr/>
        <p:txBody>
          <a:bodyPr/>
          <a:lstStyle/>
          <a:p>
            <a:r>
              <a:rPr lang="en-US" dirty="0"/>
              <a:t> </a:t>
            </a:r>
            <a:r>
              <a:rPr lang="en-US" dirty="0">
                <a:highlight>
                  <a:srgbClr val="FFFF00"/>
                </a:highlight>
              </a:rPr>
              <a:t>SMS Project</a:t>
            </a:r>
            <a:br>
              <a:rPr lang="en-US" dirty="0"/>
            </a:br>
            <a:endParaRPr lang="en-IN" dirty="0"/>
          </a:p>
        </p:txBody>
      </p:sp>
      <p:sp>
        <p:nvSpPr>
          <p:cNvPr id="3" name="Subtitle 2">
            <a:extLst>
              <a:ext uri="{FF2B5EF4-FFF2-40B4-BE49-F238E27FC236}">
                <a16:creationId xmlns:a16="http://schemas.microsoft.com/office/drawing/2014/main" id="{638A844C-1DC6-53CE-B199-BBBB0A8D4C9D}"/>
              </a:ext>
            </a:extLst>
          </p:cNvPr>
          <p:cNvSpPr>
            <a:spLocks noGrp="1"/>
          </p:cNvSpPr>
          <p:nvPr>
            <p:ph type="subTitle" idx="1"/>
          </p:nvPr>
        </p:nvSpPr>
        <p:spPr>
          <a:xfrm>
            <a:off x="4201886" y="4995410"/>
            <a:ext cx="9144000" cy="1655762"/>
          </a:xfrm>
        </p:spPr>
        <p:txBody>
          <a:bodyPr/>
          <a:lstStyle/>
          <a:p>
            <a:r>
              <a:rPr lang="en-US" dirty="0"/>
              <a:t>Prepared By Manish </a:t>
            </a:r>
            <a:r>
              <a:rPr lang="en-US" dirty="0" err="1"/>
              <a:t>pandey</a:t>
            </a:r>
            <a:r>
              <a:rPr lang="en-US" dirty="0"/>
              <a:t> , Date 27 sept 2025</a:t>
            </a:r>
          </a:p>
        </p:txBody>
      </p:sp>
    </p:spTree>
    <p:extLst>
      <p:ext uri="{BB962C8B-B14F-4D97-AF65-F5344CB8AC3E}">
        <p14:creationId xmlns:p14="http://schemas.microsoft.com/office/powerpoint/2010/main" val="310790397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5DEFC1-B635-5881-0A53-F9095ED56B2F}"/>
              </a:ext>
            </a:extLst>
          </p:cNvPr>
          <p:cNvSpPr>
            <a:spLocks noGrp="1"/>
          </p:cNvSpPr>
          <p:nvPr>
            <p:ph type="title"/>
          </p:nvPr>
        </p:nvSpPr>
        <p:spPr>
          <a:xfrm flipV="1">
            <a:off x="838200" y="-76200"/>
            <a:ext cx="10515600" cy="441325"/>
          </a:xfrm>
        </p:spPr>
        <p:txBody>
          <a:bodyPr>
            <a:normAutofit fontScale="90000"/>
          </a:bodyPr>
          <a:lstStyle/>
          <a:p>
            <a:endParaRPr lang="en-IN" dirty="0"/>
          </a:p>
        </p:txBody>
      </p:sp>
      <p:sp>
        <p:nvSpPr>
          <p:cNvPr id="3" name="Content Placeholder 2">
            <a:extLst>
              <a:ext uri="{FF2B5EF4-FFF2-40B4-BE49-F238E27FC236}">
                <a16:creationId xmlns:a16="http://schemas.microsoft.com/office/drawing/2014/main" id="{FFB80C02-4781-0E03-B1AE-BC452ABC3907}"/>
              </a:ext>
            </a:extLst>
          </p:cNvPr>
          <p:cNvSpPr>
            <a:spLocks noGrp="1"/>
          </p:cNvSpPr>
          <p:nvPr>
            <p:ph idx="1"/>
          </p:nvPr>
        </p:nvSpPr>
        <p:spPr>
          <a:xfrm>
            <a:off x="838200" y="729343"/>
            <a:ext cx="10515600" cy="5540827"/>
          </a:xfrm>
        </p:spPr>
        <p:txBody>
          <a:bodyPr>
            <a:normAutofit fontScale="55000" lnSpcReduction="20000"/>
          </a:bodyPr>
          <a:lstStyle/>
          <a:p>
            <a:r>
              <a:rPr lang="en-US" sz="3600" b="1" dirty="0"/>
              <a:t>4. Daily Scrum Meetings</a:t>
            </a:r>
          </a:p>
          <a:p>
            <a:r>
              <a:rPr lang="en-US" sz="3600" dirty="0"/>
              <a:t>A short </a:t>
            </a:r>
            <a:r>
              <a:rPr lang="en-US" sz="3600" b="1" dirty="0"/>
              <a:t>15-minute daily meeting</a:t>
            </a:r>
            <a:r>
              <a:rPr lang="en-US" sz="3600" dirty="0"/>
              <a:t> where the development team discusses:</a:t>
            </a:r>
          </a:p>
          <a:p>
            <a:pPr lvl="1"/>
            <a:r>
              <a:rPr lang="en-US" sz="3600" dirty="0"/>
              <a:t>What was done yesterday</a:t>
            </a:r>
          </a:p>
          <a:p>
            <a:pPr lvl="1"/>
            <a:r>
              <a:rPr lang="en-US" sz="3600" dirty="0"/>
              <a:t>What will be done today</a:t>
            </a:r>
          </a:p>
          <a:p>
            <a:pPr lvl="1"/>
            <a:r>
              <a:rPr lang="en-US" sz="3600" dirty="0"/>
              <a:t>Any blockers/challenges</a:t>
            </a:r>
          </a:p>
          <a:p>
            <a:pPr marL="0" indent="0">
              <a:buNone/>
            </a:pPr>
            <a:endParaRPr lang="en-US" sz="3600" dirty="0"/>
          </a:p>
          <a:p>
            <a:r>
              <a:rPr lang="en-US" sz="3600" b="1" dirty="0"/>
              <a:t>5. Testing (Continuous)</a:t>
            </a:r>
          </a:p>
          <a:p>
            <a:r>
              <a:rPr lang="en-US" sz="3600" dirty="0"/>
              <a:t>Testing happens within every Sprint (not at the end of the project).</a:t>
            </a:r>
          </a:p>
          <a:p>
            <a:r>
              <a:rPr lang="en-US" sz="3600" dirty="0"/>
              <a:t>Includes unit testing, integration testing, system testing, and </a:t>
            </a:r>
            <a:r>
              <a:rPr lang="en-US" sz="3600" b="1" dirty="0"/>
              <a:t>user acceptance testing (UAT)</a:t>
            </a:r>
            <a:r>
              <a:rPr lang="en-US" sz="3600" dirty="0"/>
              <a:t> with admin/faculty involvement.</a:t>
            </a:r>
          </a:p>
          <a:p>
            <a:r>
              <a:rPr lang="en-US" sz="3600" dirty="0"/>
              <a:t>Bugs are fixed immediately before moving to the next Sprint.</a:t>
            </a:r>
          </a:p>
          <a:p>
            <a:pPr marL="0" indent="0">
              <a:buNone/>
            </a:pPr>
            <a:br>
              <a:rPr lang="en-US" sz="3600" dirty="0"/>
            </a:br>
            <a:endParaRPr lang="en-US" sz="3600" dirty="0"/>
          </a:p>
          <a:p>
            <a:r>
              <a:rPr lang="en-US" sz="3600" b="1" dirty="0"/>
              <a:t>6. Sprint Review</a:t>
            </a:r>
          </a:p>
          <a:p>
            <a:r>
              <a:rPr lang="en-US" sz="3600" dirty="0"/>
              <a:t>At the end of each Sprint, the team demonstrates the working SMS feature(s) to stakeholders.</a:t>
            </a:r>
          </a:p>
          <a:p>
            <a:r>
              <a:rPr lang="en-US" sz="3600" dirty="0"/>
              <a:t>Collects feedback for improvements and new ideas.</a:t>
            </a:r>
          </a:p>
          <a:p>
            <a:endParaRPr lang="en-IN" dirty="0"/>
          </a:p>
        </p:txBody>
      </p:sp>
    </p:spTree>
    <p:extLst>
      <p:ext uri="{BB962C8B-B14F-4D97-AF65-F5344CB8AC3E}">
        <p14:creationId xmlns:p14="http://schemas.microsoft.com/office/powerpoint/2010/main" val="28462701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3CD438-9155-9E18-64DB-A7358D79246C}"/>
              </a:ext>
            </a:extLst>
          </p:cNvPr>
          <p:cNvSpPr>
            <a:spLocks noGrp="1"/>
          </p:cNvSpPr>
          <p:nvPr>
            <p:ph type="title"/>
          </p:nvPr>
        </p:nvSpPr>
        <p:spPr>
          <a:xfrm flipV="1">
            <a:off x="838200" y="293914"/>
            <a:ext cx="10515600" cy="71211"/>
          </a:xfrm>
        </p:spPr>
        <p:txBody>
          <a:bodyPr>
            <a:normAutofit fontScale="90000"/>
          </a:bodyPr>
          <a:lstStyle/>
          <a:p>
            <a:endParaRPr lang="en-IN" dirty="0"/>
          </a:p>
        </p:txBody>
      </p:sp>
      <p:sp>
        <p:nvSpPr>
          <p:cNvPr id="3" name="Content Placeholder 2">
            <a:extLst>
              <a:ext uri="{FF2B5EF4-FFF2-40B4-BE49-F238E27FC236}">
                <a16:creationId xmlns:a16="http://schemas.microsoft.com/office/drawing/2014/main" id="{F6441CB4-93D5-2A0A-5B72-A74AADEF09AF}"/>
              </a:ext>
            </a:extLst>
          </p:cNvPr>
          <p:cNvSpPr>
            <a:spLocks noGrp="1"/>
          </p:cNvSpPr>
          <p:nvPr>
            <p:ph idx="1"/>
          </p:nvPr>
        </p:nvSpPr>
        <p:spPr>
          <a:xfrm>
            <a:off x="838200" y="903514"/>
            <a:ext cx="10515600" cy="5273449"/>
          </a:xfrm>
        </p:spPr>
        <p:txBody>
          <a:bodyPr>
            <a:normAutofit fontScale="55000" lnSpcReduction="20000"/>
          </a:bodyPr>
          <a:lstStyle/>
          <a:p>
            <a:r>
              <a:rPr lang="en-US" sz="4200" b="1" dirty="0"/>
              <a:t>7. Sprint Retrospective</a:t>
            </a:r>
          </a:p>
          <a:p>
            <a:r>
              <a:rPr lang="en-US" sz="4200" dirty="0"/>
              <a:t>The Scrum Team reflects on what went well, what can be improved, and updates the process for the next Sprint.</a:t>
            </a:r>
            <a:br>
              <a:rPr lang="en-US" sz="4200" dirty="0"/>
            </a:br>
            <a:endParaRPr lang="en-US" sz="4200" dirty="0"/>
          </a:p>
          <a:p>
            <a:r>
              <a:rPr lang="en-US" sz="4200" b="1" dirty="0"/>
              <a:t>8. Deployment &amp; Maintenance</a:t>
            </a:r>
          </a:p>
          <a:p>
            <a:r>
              <a:rPr lang="en-US" sz="4200" dirty="0"/>
              <a:t>After multiple successful Sprints, the SMS is deployed institution-wide.</a:t>
            </a:r>
          </a:p>
          <a:p>
            <a:r>
              <a:rPr lang="en-US" sz="4200" dirty="0"/>
              <a:t>Post-deployment, continuous updates and enhancements are made through new Sprints.</a:t>
            </a:r>
            <a:br>
              <a:rPr lang="en-US" sz="4200" dirty="0"/>
            </a:br>
            <a:endParaRPr lang="en-US" sz="4200" dirty="0"/>
          </a:p>
          <a:p>
            <a:r>
              <a:rPr lang="en-US" sz="4200" b="1" dirty="0"/>
              <a:t>Tools Used:</a:t>
            </a:r>
          </a:p>
          <a:p>
            <a:r>
              <a:rPr lang="en-US" sz="4200" b="1" dirty="0"/>
              <a:t>Jira / Trello</a:t>
            </a:r>
            <a:r>
              <a:rPr lang="en-US" sz="4200" dirty="0"/>
              <a:t> – Sprint planning, backlog tracking, and progress monitoring</a:t>
            </a:r>
          </a:p>
          <a:p>
            <a:r>
              <a:rPr lang="en-US" sz="4200" b="1" dirty="0"/>
              <a:t>Confluence</a:t>
            </a:r>
            <a:r>
              <a:rPr lang="en-US" sz="4200" dirty="0"/>
              <a:t> – Documentation and knowledge sharing</a:t>
            </a:r>
          </a:p>
          <a:p>
            <a:r>
              <a:rPr lang="en-US" sz="4200" b="1" dirty="0"/>
              <a:t>GitHub / GitLab</a:t>
            </a:r>
            <a:r>
              <a:rPr lang="en-US" sz="4200" dirty="0"/>
              <a:t> – Version control and code management</a:t>
            </a:r>
          </a:p>
          <a:p>
            <a:r>
              <a:rPr lang="en-US" sz="4200" b="1" dirty="0"/>
              <a:t>Slack / MS Teams</a:t>
            </a:r>
            <a:r>
              <a:rPr lang="en-US" sz="4200" dirty="0"/>
              <a:t> – Team communication</a:t>
            </a:r>
          </a:p>
          <a:p>
            <a:r>
              <a:rPr lang="en-US" sz="4200" b="1" dirty="0"/>
              <a:t>Power BI / Tableau</a:t>
            </a:r>
            <a:r>
              <a:rPr lang="en-US" sz="4200" dirty="0"/>
              <a:t> – Reporting and analytics</a:t>
            </a:r>
          </a:p>
          <a:p>
            <a:endParaRPr lang="en-IN" dirty="0"/>
          </a:p>
        </p:txBody>
      </p:sp>
    </p:spTree>
    <p:extLst>
      <p:ext uri="{BB962C8B-B14F-4D97-AF65-F5344CB8AC3E}">
        <p14:creationId xmlns:p14="http://schemas.microsoft.com/office/powerpoint/2010/main" val="210639344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C987B4-0509-FE44-42EE-7929F471F66C}"/>
              </a:ext>
            </a:extLst>
          </p:cNvPr>
          <p:cNvSpPr>
            <a:spLocks noGrp="1"/>
          </p:cNvSpPr>
          <p:nvPr>
            <p:ph type="title"/>
          </p:nvPr>
        </p:nvSpPr>
        <p:spPr>
          <a:xfrm>
            <a:off x="838200" y="-892628"/>
            <a:ext cx="10515600" cy="2514600"/>
          </a:xfrm>
        </p:spPr>
        <p:txBody>
          <a:bodyPr/>
          <a:lstStyle/>
          <a:p>
            <a:r>
              <a:rPr lang="en-IN" dirty="0"/>
              <a:t>RESOURCES </a:t>
            </a:r>
          </a:p>
        </p:txBody>
      </p:sp>
      <p:sp>
        <p:nvSpPr>
          <p:cNvPr id="3" name="Content Placeholder 2">
            <a:extLst>
              <a:ext uri="{FF2B5EF4-FFF2-40B4-BE49-F238E27FC236}">
                <a16:creationId xmlns:a16="http://schemas.microsoft.com/office/drawing/2014/main" id="{6B0ACD30-9B25-74E6-0D1D-00D04D2A3614}"/>
              </a:ext>
            </a:extLst>
          </p:cNvPr>
          <p:cNvSpPr>
            <a:spLocks noGrp="1"/>
          </p:cNvSpPr>
          <p:nvPr>
            <p:ph idx="1"/>
          </p:nvPr>
        </p:nvSpPr>
        <p:spPr>
          <a:xfrm>
            <a:off x="838200" y="653143"/>
            <a:ext cx="10515600" cy="6074228"/>
          </a:xfrm>
        </p:spPr>
        <p:txBody>
          <a:bodyPr>
            <a:normAutofit fontScale="40000" lnSpcReduction="20000"/>
          </a:bodyPr>
          <a:lstStyle/>
          <a:p>
            <a:r>
              <a:rPr lang="en-US" sz="3000" b="1" dirty="0"/>
              <a:t>People</a:t>
            </a:r>
          </a:p>
          <a:p>
            <a:r>
              <a:rPr lang="en-US" sz="3000" b="1" dirty="0"/>
              <a:t>Product Owner</a:t>
            </a:r>
            <a:endParaRPr lang="en-US" sz="3000" dirty="0"/>
          </a:p>
          <a:p>
            <a:pPr lvl="1"/>
            <a:r>
              <a:rPr lang="en-US" sz="3000" dirty="0"/>
              <a:t>Defines the project vision and goals for the SMS.</a:t>
            </a:r>
          </a:p>
          <a:p>
            <a:pPr lvl="1"/>
            <a:r>
              <a:rPr lang="en-US" sz="3000" dirty="0"/>
              <a:t>Prioritizes requirements (admissions, attendance, grading, fees).</a:t>
            </a:r>
          </a:p>
          <a:p>
            <a:pPr lvl="1"/>
            <a:r>
              <a:rPr lang="en-US" sz="3000" dirty="0"/>
              <a:t>Ensures alignment with institutional needs and stakeholder expectations (management, faculty, parents).</a:t>
            </a:r>
          </a:p>
          <a:p>
            <a:r>
              <a:rPr lang="en-US" sz="3000" b="1" dirty="0"/>
              <a:t>Business Analyst</a:t>
            </a:r>
            <a:endParaRPr lang="en-US" sz="3000" dirty="0"/>
          </a:p>
          <a:p>
            <a:pPr lvl="1"/>
            <a:r>
              <a:rPr lang="en-US" sz="3000" dirty="0"/>
              <a:t>Gathers and documents requirements from faculty, admin, students, and parents.</a:t>
            </a:r>
          </a:p>
          <a:p>
            <a:pPr lvl="1"/>
            <a:r>
              <a:rPr lang="en-US" sz="3000" dirty="0"/>
              <a:t>Bridges communication between stakeholders and the technical team.</a:t>
            </a:r>
          </a:p>
          <a:p>
            <a:pPr lvl="1"/>
            <a:r>
              <a:rPr lang="en-US" sz="3000" dirty="0"/>
              <a:t>Prepares requirement documents (BRD, SRS, user stories).</a:t>
            </a:r>
          </a:p>
          <a:p>
            <a:pPr lvl="1"/>
            <a:r>
              <a:rPr lang="en-US" sz="3000" dirty="0"/>
              <a:t>Monitors progress, risks, and dependencies.</a:t>
            </a:r>
          </a:p>
          <a:p>
            <a:r>
              <a:rPr lang="en-US" sz="3000" b="1" dirty="0"/>
              <a:t>Scrum Master / Project Manager</a:t>
            </a:r>
            <a:endParaRPr lang="en-US" sz="3000" dirty="0"/>
          </a:p>
          <a:p>
            <a:pPr lvl="1"/>
            <a:r>
              <a:rPr lang="en-US" sz="3000" dirty="0"/>
              <a:t>Facilitates Agile ceremonies (Sprint planning, Daily Scrum, Review, Retrospective).</a:t>
            </a:r>
          </a:p>
          <a:p>
            <a:pPr lvl="1"/>
            <a:r>
              <a:rPr lang="en-US" sz="3000" dirty="0"/>
              <a:t>Manages project timeline, budget, and scope.</a:t>
            </a:r>
          </a:p>
          <a:p>
            <a:pPr lvl="1"/>
            <a:r>
              <a:rPr lang="en-US" sz="3000" dirty="0"/>
              <a:t>Ensures smooth coordination among teams.</a:t>
            </a:r>
          </a:p>
          <a:p>
            <a:pPr lvl="1"/>
            <a:r>
              <a:rPr lang="en-US" sz="3000" dirty="0"/>
              <a:t>Tracks milestones and handles change management.</a:t>
            </a:r>
          </a:p>
          <a:p>
            <a:r>
              <a:rPr lang="en-US" sz="3000" b="1" dirty="0"/>
              <a:t>Developers (Backend &amp; Frontend)</a:t>
            </a:r>
            <a:endParaRPr lang="en-US" sz="3000" dirty="0"/>
          </a:p>
          <a:p>
            <a:pPr lvl="1"/>
            <a:r>
              <a:rPr lang="en-US" sz="3000" dirty="0"/>
              <a:t>Build the core functionalities of the SMS.</a:t>
            </a:r>
          </a:p>
          <a:p>
            <a:pPr lvl="1"/>
            <a:r>
              <a:rPr lang="en-US" sz="3000" dirty="0"/>
              <a:t>Backend: admissions, attendance tracking, exam/grade management, fee modules.</a:t>
            </a:r>
          </a:p>
          <a:p>
            <a:pPr lvl="1"/>
            <a:r>
              <a:rPr lang="en-US" sz="3000" dirty="0"/>
              <a:t>Frontend: web/mobile interfaces for students, parents, and faculty.</a:t>
            </a:r>
          </a:p>
          <a:p>
            <a:pPr lvl="1"/>
            <a:r>
              <a:rPr lang="en-US" sz="3000" dirty="0"/>
              <a:t>Technologies: Java / Python / Node.js, React.js / Angular, MySQL / PostgreSQL.</a:t>
            </a:r>
          </a:p>
          <a:p>
            <a:r>
              <a:rPr lang="en-US" sz="3000" b="1" dirty="0"/>
              <a:t>UI/UX Designers</a:t>
            </a:r>
            <a:endParaRPr lang="en-US" sz="3000" dirty="0"/>
          </a:p>
          <a:p>
            <a:pPr lvl="1"/>
            <a:r>
              <a:rPr lang="en-US" sz="3000" dirty="0"/>
              <a:t>Design intuitive and user-friendly interfaces for students, parents, and administrators.</a:t>
            </a:r>
          </a:p>
          <a:p>
            <a:pPr lvl="1"/>
            <a:r>
              <a:rPr lang="en-US" sz="3000" dirty="0"/>
              <a:t>Ensure the application is visually appealing, easy to navigate, and accessible on both web and mobile platforms.</a:t>
            </a:r>
          </a:p>
          <a:p>
            <a:r>
              <a:rPr lang="en-US" sz="3000" b="1" dirty="0"/>
              <a:t>QA / Testers</a:t>
            </a:r>
            <a:endParaRPr lang="en-US" sz="3000" dirty="0"/>
          </a:p>
          <a:p>
            <a:pPr lvl="1"/>
            <a:r>
              <a:rPr lang="en-US" sz="3000" dirty="0"/>
              <a:t>Test all modules during each Sprint for functionality, performance, and security.</a:t>
            </a:r>
          </a:p>
          <a:p>
            <a:pPr lvl="1"/>
            <a:r>
              <a:rPr lang="en-US" sz="3000" dirty="0"/>
              <a:t>Ensure bug-free releases and continuous quality improvement.</a:t>
            </a:r>
          </a:p>
          <a:p>
            <a:r>
              <a:rPr lang="en-US" sz="3000" b="1" dirty="0"/>
              <a:t>IT Support &amp; Trainers</a:t>
            </a:r>
            <a:endParaRPr lang="en-US" sz="3000" dirty="0"/>
          </a:p>
          <a:p>
            <a:pPr lvl="1"/>
            <a:r>
              <a:rPr lang="en-US" sz="3000" dirty="0"/>
              <a:t>Provide post-deployment technical support.</a:t>
            </a:r>
          </a:p>
          <a:p>
            <a:pPr lvl="1"/>
            <a:r>
              <a:rPr lang="en-US" sz="3000" dirty="0"/>
              <a:t>Train faculty, admin staff, and students on how to use the SMS effectively.</a:t>
            </a:r>
          </a:p>
          <a:p>
            <a:endParaRPr lang="en-IN" sz="1800" dirty="0"/>
          </a:p>
        </p:txBody>
      </p:sp>
    </p:spTree>
    <p:extLst>
      <p:ext uri="{BB962C8B-B14F-4D97-AF65-F5344CB8AC3E}">
        <p14:creationId xmlns:p14="http://schemas.microsoft.com/office/powerpoint/2010/main" val="238754253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C26257-E0A2-759D-8F24-CFA8496A71DF}"/>
              </a:ext>
            </a:extLst>
          </p:cNvPr>
          <p:cNvSpPr>
            <a:spLocks noGrp="1"/>
          </p:cNvSpPr>
          <p:nvPr>
            <p:ph type="title"/>
          </p:nvPr>
        </p:nvSpPr>
        <p:spPr>
          <a:xfrm flipV="1">
            <a:off x="838200" y="152400"/>
            <a:ext cx="10515600" cy="212725"/>
          </a:xfrm>
        </p:spPr>
        <p:txBody>
          <a:bodyPr>
            <a:normAutofit fontScale="90000"/>
          </a:bodyPr>
          <a:lstStyle/>
          <a:p>
            <a:endParaRPr lang="en-IN"/>
          </a:p>
        </p:txBody>
      </p:sp>
      <p:sp>
        <p:nvSpPr>
          <p:cNvPr id="3" name="Content Placeholder 2">
            <a:extLst>
              <a:ext uri="{FF2B5EF4-FFF2-40B4-BE49-F238E27FC236}">
                <a16:creationId xmlns:a16="http://schemas.microsoft.com/office/drawing/2014/main" id="{3C3251DB-3977-49C3-D323-59485CD7BC84}"/>
              </a:ext>
            </a:extLst>
          </p:cNvPr>
          <p:cNvSpPr>
            <a:spLocks noGrp="1"/>
          </p:cNvSpPr>
          <p:nvPr>
            <p:ph idx="1"/>
          </p:nvPr>
        </p:nvSpPr>
        <p:spPr>
          <a:xfrm>
            <a:off x="838200" y="849086"/>
            <a:ext cx="10515600" cy="5327877"/>
          </a:xfrm>
        </p:spPr>
        <p:txBody>
          <a:bodyPr>
            <a:normAutofit fontScale="85000" lnSpcReduction="20000"/>
          </a:bodyPr>
          <a:lstStyle/>
          <a:p>
            <a:r>
              <a:rPr lang="en-US" b="1" dirty="0"/>
              <a:t>Database Administrators (DBA)</a:t>
            </a:r>
            <a:endParaRPr lang="en-US" dirty="0"/>
          </a:p>
          <a:p>
            <a:pPr lvl="1"/>
            <a:r>
              <a:rPr lang="en-US" dirty="0"/>
              <a:t>Manage SMS databases securely.</a:t>
            </a:r>
          </a:p>
          <a:p>
            <a:pPr lvl="1"/>
            <a:r>
              <a:rPr lang="en-US" dirty="0"/>
              <a:t>Optimize data storage and retrieval for scalability and performance.</a:t>
            </a:r>
          </a:p>
          <a:p>
            <a:r>
              <a:rPr lang="en-US" b="1" dirty="0"/>
              <a:t>Quality Assurance (QA) / Testers</a:t>
            </a:r>
            <a:endParaRPr lang="en-US" dirty="0"/>
          </a:p>
          <a:p>
            <a:pPr lvl="1"/>
            <a:r>
              <a:rPr lang="en-US" dirty="0"/>
              <a:t>Perform continuous testing during each Sprint.</a:t>
            </a:r>
          </a:p>
          <a:p>
            <a:pPr lvl="1"/>
            <a:r>
              <a:rPr lang="en-US" dirty="0"/>
              <a:t>Ensure the system meets functional, performance, and compliance requirements.</a:t>
            </a:r>
          </a:p>
          <a:p>
            <a:r>
              <a:rPr lang="en-US" b="1" dirty="0"/>
              <a:t>Security Specialist</a:t>
            </a:r>
            <a:endParaRPr lang="en-US" dirty="0"/>
          </a:p>
          <a:p>
            <a:pPr lvl="1"/>
            <a:r>
              <a:rPr lang="en-US" dirty="0"/>
              <a:t>Implement robust authentication and authorization (OAuth, JWT).</a:t>
            </a:r>
          </a:p>
          <a:p>
            <a:pPr lvl="1"/>
            <a:r>
              <a:rPr lang="en-US" dirty="0"/>
              <a:t>Monitor vulnerabilities and ensure secure handling of sensitive student data.</a:t>
            </a:r>
          </a:p>
          <a:p>
            <a:r>
              <a:rPr lang="en-US" b="1" dirty="0"/>
              <a:t>Cloud Engineers</a:t>
            </a:r>
            <a:endParaRPr lang="en-US" dirty="0"/>
          </a:p>
          <a:p>
            <a:pPr lvl="1"/>
            <a:r>
              <a:rPr lang="en-US" dirty="0"/>
              <a:t>Deploy SMS on AWS/Azure/Google Cloud.</a:t>
            </a:r>
          </a:p>
          <a:p>
            <a:pPr lvl="1"/>
            <a:r>
              <a:rPr lang="en-US" dirty="0"/>
              <a:t>Ensure scalability, high availability, and reliable backups.</a:t>
            </a:r>
          </a:p>
          <a:p>
            <a:r>
              <a:rPr lang="en-US" b="1" dirty="0"/>
              <a:t>IT Support &amp; Trainers</a:t>
            </a:r>
            <a:endParaRPr lang="en-US" dirty="0"/>
          </a:p>
          <a:p>
            <a:r>
              <a:rPr lang="en-US" dirty="0"/>
              <a:t>Provide post-deployment training for staff and faculty.</a:t>
            </a:r>
          </a:p>
          <a:p>
            <a:r>
              <a:rPr lang="en-US" dirty="0"/>
              <a:t>Offer continuous technical support to ensure adoption.</a:t>
            </a:r>
          </a:p>
          <a:p>
            <a:endParaRPr lang="en-IN" dirty="0"/>
          </a:p>
        </p:txBody>
      </p:sp>
    </p:spTree>
    <p:extLst>
      <p:ext uri="{BB962C8B-B14F-4D97-AF65-F5344CB8AC3E}">
        <p14:creationId xmlns:p14="http://schemas.microsoft.com/office/powerpoint/2010/main" val="100517324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5ACF66-4013-58FB-6E07-3C793560D730}"/>
              </a:ext>
            </a:extLst>
          </p:cNvPr>
          <p:cNvSpPr>
            <a:spLocks noGrp="1"/>
          </p:cNvSpPr>
          <p:nvPr>
            <p:ph type="title"/>
          </p:nvPr>
        </p:nvSpPr>
        <p:spPr>
          <a:xfrm>
            <a:off x="838200" y="-587830"/>
            <a:ext cx="10515600" cy="587829"/>
          </a:xfrm>
        </p:spPr>
        <p:txBody>
          <a:bodyPr>
            <a:normAutofit fontScale="90000"/>
          </a:bodyPr>
          <a:lstStyle/>
          <a:p>
            <a:endParaRPr lang="en-IN" dirty="0"/>
          </a:p>
        </p:txBody>
      </p:sp>
      <p:sp>
        <p:nvSpPr>
          <p:cNvPr id="3" name="Content Placeholder 2">
            <a:extLst>
              <a:ext uri="{FF2B5EF4-FFF2-40B4-BE49-F238E27FC236}">
                <a16:creationId xmlns:a16="http://schemas.microsoft.com/office/drawing/2014/main" id="{66F4564A-5379-F6BA-E297-8442766D31CB}"/>
              </a:ext>
            </a:extLst>
          </p:cNvPr>
          <p:cNvSpPr>
            <a:spLocks noGrp="1"/>
          </p:cNvSpPr>
          <p:nvPr>
            <p:ph idx="1"/>
          </p:nvPr>
        </p:nvSpPr>
        <p:spPr>
          <a:xfrm>
            <a:off x="838200" y="0"/>
            <a:ext cx="10515600" cy="6857999"/>
          </a:xfrm>
        </p:spPr>
        <p:txBody>
          <a:bodyPr>
            <a:normAutofit fontScale="62500" lnSpcReduction="20000"/>
          </a:bodyPr>
          <a:lstStyle/>
          <a:p>
            <a:r>
              <a:rPr lang="en-US" b="1" dirty="0"/>
              <a:t>Time</a:t>
            </a:r>
          </a:p>
          <a:p>
            <a:r>
              <a:rPr lang="en-US" dirty="0"/>
              <a:t>Implementation estimated within </a:t>
            </a:r>
            <a:r>
              <a:rPr lang="en-US" b="1" dirty="0"/>
              <a:t>6–8 months</a:t>
            </a:r>
            <a:r>
              <a:rPr lang="en-US" dirty="0"/>
              <a:t> (Agile sprints, ~2–3 weeks each).</a:t>
            </a:r>
          </a:p>
          <a:p>
            <a:r>
              <a:rPr lang="en-US" dirty="0"/>
              <a:t>Includes requirement gathering, development, testing, deployment, and training phases.</a:t>
            </a:r>
          </a:p>
          <a:p>
            <a:r>
              <a:rPr lang="en-IN" b="1" dirty="0"/>
              <a:t>Budget Allocation </a:t>
            </a:r>
          </a:p>
          <a:p>
            <a:r>
              <a:rPr lang="en-IN" b="1" dirty="0"/>
              <a:t>People (Human Resources) – ₹1,20,00,000 (60%)</a:t>
            </a:r>
            <a:endParaRPr lang="en-IN" dirty="0"/>
          </a:p>
          <a:p>
            <a:pPr lvl="1"/>
            <a:r>
              <a:rPr lang="en-IN" dirty="0"/>
              <a:t>Product Owner, Business Analyst, Scrum Master / Project Manager</a:t>
            </a:r>
          </a:p>
          <a:p>
            <a:pPr lvl="1"/>
            <a:r>
              <a:rPr lang="en-IN" dirty="0"/>
              <a:t>Developers (Backend &amp; Frontend), UI/UX Designers</a:t>
            </a:r>
          </a:p>
          <a:p>
            <a:pPr lvl="1"/>
            <a:r>
              <a:rPr lang="en-IN" dirty="0"/>
              <a:t>Database Administrator, QA Testers, Security Specialist, Cloud Engineer</a:t>
            </a:r>
          </a:p>
          <a:p>
            <a:pPr lvl="1"/>
            <a:r>
              <a:rPr lang="en-IN" dirty="0"/>
              <a:t>IT Support &amp; Trainers</a:t>
            </a:r>
          </a:p>
          <a:p>
            <a:r>
              <a:rPr lang="en-IN" b="1" dirty="0"/>
              <a:t>Technology &amp; Tools – ₹40,00,000 (20%)</a:t>
            </a:r>
            <a:endParaRPr lang="en-IN" dirty="0"/>
          </a:p>
          <a:p>
            <a:pPr lvl="1"/>
            <a:r>
              <a:rPr lang="en-IN" dirty="0"/>
              <a:t>Development Tools (Java, Python, Node.js, React.js, Angular)</a:t>
            </a:r>
          </a:p>
          <a:p>
            <a:pPr lvl="1"/>
            <a:r>
              <a:rPr lang="en-IN" dirty="0"/>
              <a:t>Databases (MySQL, PostgreSQL, MongoDB)</a:t>
            </a:r>
          </a:p>
          <a:p>
            <a:pPr lvl="1"/>
            <a:r>
              <a:rPr lang="en-IN" dirty="0"/>
              <a:t>Cloud Hosting (AWS, Azure, Google Cloud)</a:t>
            </a:r>
          </a:p>
          <a:p>
            <a:pPr lvl="1"/>
            <a:r>
              <a:rPr lang="en-IN" dirty="0"/>
              <a:t>Security Tools (OAuth, JWT), Jira, Confluence, Power BI, Tableau</a:t>
            </a:r>
          </a:p>
          <a:p>
            <a:r>
              <a:rPr lang="en-IN" b="1" dirty="0"/>
              <a:t>Training &amp; Knowledge Transfer – ₹20,00,000 (10%)</a:t>
            </a:r>
            <a:endParaRPr lang="en-IN" dirty="0"/>
          </a:p>
          <a:p>
            <a:pPr lvl="1"/>
            <a:r>
              <a:rPr lang="en-IN" dirty="0"/>
              <a:t>Training manuals, onboarding workshops for staff and faculty</a:t>
            </a:r>
          </a:p>
          <a:p>
            <a:pPr lvl="1"/>
            <a:r>
              <a:rPr lang="en-IN" dirty="0"/>
              <a:t>User training videos, demo sessions, and documentation</a:t>
            </a:r>
          </a:p>
          <a:p>
            <a:r>
              <a:rPr lang="en-IN" b="1" dirty="0"/>
              <a:t>Other Costs – ₹20,00,000 (10%)</a:t>
            </a:r>
            <a:endParaRPr lang="en-IN" dirty="0"/>
          </a:p>
          <a:p>
            <a:pPr lvl="1"/>
            <a:r>
              <a:rPr lang="en-IN" dirty="0"/>
              <a:t>Hardware &amp; Infrastructure (servers, backup systems, storage)</a:t>
            </a:r>
          </a:p>
          <a:p>
            <a:pPr lvl="1"/>
            <a:r>
              <a:rPr lang="en-IN" dirty="0"/>
              <a:t>Meetings, stakeholder workshops, and travel expenses</a:t>
            </a:r>
          </a:p>
          <a:p>
            <a:pPr lvl="1"/>
            <a:r>
              <a:rPr lang="en-IN" dirty="0"/>
              <a:t>Contingency / Risk buffer</a:t>
            </a:r>
            <a:endParaRPr lang="en-US" dirty="0"/>
          </a:p>
          <a:p>
            <a:r>
              <a:rPr lang="en-US" b="1" dirty="0"/>
              <a:t>Other</a:t>
            </a:r>
          </a:p>
          <a:p>
            <a:r>
              <a:rPr lang="en-US" b="1" dirty="0"/>
              <a:t>Third-Party Software Evaluation:</a:t>
            </a:r>
            <a:r>
              <a:rPr lang="en-US" dirty="0"/>
              <a:t> Comparative analysis of tools, cloud providers, and database solutions.</a:t>
            </a:r>
          </a:p>
          <a:p>
            <a:r>
              <a:rPr lang="en-US" b="1" dirty="0"/>
              <a:t>Site Visits:</a:t>
            </a:r>
            <a:r>
              <a:rPr lang="en-US" dirty="0"/>
              <a:t> Faculty/admin consultations, requirement workshops with institutions.</a:t>
            </a:r>
          </a:p>
          <a:p>
            <a:r>
              <a:rPr lang="en-US" b="1" dirty="0"/>
              <a:t>Dataquest &amp; Industry Reports:</a:t>
            </a:r>
            <a:r>
              <a:rPr lang="en-US" dirty="0"/>
              <a:t> Reference for benchmarking best practices and compliance.</a:t>
            </a:r>
          </a:p>
          <a:p>
            <a:endParaRPr lang="en-IN" dirty="0"/>
          </a:p>
        </p:txBody>
      </p:sp>
    </p:spTree>
    <p:extLst>
      <p:ext uri="{BB962C8B-B14F-4D97-AF65-F5344CB8AC3E}">
        <p14:creationId xmlns:p14="http://schemas.microsoft.com/office/powerpoint/2010/main" val="354399681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AEFBD2-239D-D9AB-F28E-E8397F860FBB}"/>
              </a:ext>
            </a:extLst>
          </p:cNvPr>
          <p:cNvSpPr>
            <a:spLocks noGrp="1"/>
          </p:cNvSpPr>
          <p:nvPr>
            <p:ph type="title"/>
          </p:nvPr>
        </p:nvSpPr>
        <p:spPr>
          <a:xfrm>
            <a:off x="838200" y="76200"/>
            <a:ext cx="10515600" cy="604837"/>
          </a:xfrm>
        </p:spPr>
        <p:txBody>
          <a:bodyPr>
            <a:normAutofit fontScale="90000"/>
          </a:bodyPr>
          <a:lstStyle/>
          <a:p>
            <a:r>
              <a:rPr lang="en-US" b="1" dirty="0"/>
              <a:t>Risks and Dependencies</a:t>
            </a:r>
            <a:endParaRPr lang="en-IN" dirty="0"/>
          </a:p>
        </p:txBody>
      </p:sp>
      <p:sp>
        <p:nvSpPr>
          <p:cNvPr id="3" name="Content Placeholder 2">
            <a:extLst>
              <a:ext uri="{FF2B5EF4-FFF2-40B4-BE49-F238E27FC236}">
                <a16:creationId xmlns:a16="http://schemas.microsoft.com/office/drawing/2014/main" id="{D8D8DAB9-FDE3-EE02-B64F-B0FF18CBE634}"/>
              </a:ext>
            </a:extLst>
          </p:cNvPr>
          <p:cNvSpPr>
            <a:spLocks noGrp="1"/>
          </p:cNvSpPr>
          <p:nvPr>
            <p:ph idx="1"/>
          </p:nvPr>
        </p:nvSpPr>
        <p:spPr>
          <a:xfrm>
            <a:off x="838200" y="555170"/>
            <a:ext cx="10515600" cy="6008915"/>
          </a:xfrm>
        </p:spPr>
        <p:txBody>
          <a:bodyPr>
            <a:normAutofit fontScale="62500" lnSpcReduction="20000"/>
          </a:bodyPr>
          <a:lstStyle/>
          <a:p>
            <a:pPr marL="0" indent="0">
              <a:buNone/>
            </a:pPr>
            <a:endParaRPr lang="en-US" b="1" dirty="0"/>
          </a:p>
          <a:p>
            <a:r>
              <a:rPr lang="en-US" b="1" dirty="0"/>
              <a:t>Existing Systems in Place:</a:t>
            </a:r>
            <a:br>
              <a:rPr lang="en-US" dirty="0"/>
            </a:br>
            <a:r>
              <a:rPr lang="en-US" dirty="0"/>
              <a:t>The institution may already be using manual methods or older software for over several years, which staff and faculty are accustomed to. Transitioning to a new SMS may face resistance as current users find the existing process “intuitive.”</a:t>
            </a:r>
          </a:p>
          <a:p>
            <a:endParaRPr lang="en-US" dirty="0"/>
          </a:p>
          <a:p>
            <a:r>
              <a:rPr lang="en-US" b="1" dirty="0"/>
              <a:t>Change Management &amp; User Adoption:</a:t>
            </a:r>
            <a:br>
              <a:rPr lang="en-US" dirty="0"/>
            </a:br>
            <a:r>
              <a:rPr lang="en-US" dirty="0"/>
              <a:t>Adapting to a new digital platform requires behavioral changes, training, and effort from staff, faculty, students, and parents. Without proper onboarding, adoption may be slow.</a:t>
            </a:r>
          </a:p>
          <a:p>
            <a:r>
              <a:rPr lang="en-US" b="1" dirty="0"/>
              <a:t>Data Migration Risks:</a:t>
            </a:r>
            <a:br>
              <a:rPr lang="en-US" dirty="0"/>
            </a:br>
            <a:r>
              <a:rPr lang="en-US" dirty="0"/>
              <a:t>Moving years of legacy student data (admissions, attendance, grades, fees) into the SMS may result in errors, inconsistencies, or incomplete transfers.</a:t>
            </a:r>
          </a:p>
          <a:p>
            <a:r>
              <a:rPr lang="en-US" b="1" dirty="0"/>
              <a:t>Cost Justification:</a:t>
            </a:r>
            <a:br>
              <a:rPr lang="en-US" dirty="0"/>
            </a:br>
            <a:r>
              <a:rPr lang="en-US" dirty="0"/>
              <a:t>Demonstrating the </a:t>
            </a:r>
            <a:r>
              <a:rPr lang="en-US" b="1" dirty="0"/>
              <a:t>return on investment (ROI)</a:t>
            </a:r>
            <a:r>
              <a:rPr lang="en-US" dirty="0"/>
              <a:t> is difficult to quantify in traditional terms. Management may find it hard to measure improvements in efficiency, accuracy, and decision-making against the system’s cost.</a:t>
            </a:r>
          </a:p>
          <a:p>
            <a:r>
              <a:rPr lang="en-US" b="1" dirty="0"/>
              <a:t>Infrastructure Dependency:</a:t>
            </a:r>
            <a:br>
              <a:rPr lang="en-US" dirty="0"/>
            </a:br>
            <a:r>
              <a:rPr lang="en-US" dirty="0"/>
              <a:t>SMS performance depends on stable internet connectivity, reliable servers, and secure cloud services. Any downtime may affect daily operations.</a:t>
            </a:r>
          </a:p>
          <a:p>
            <a:r>
              <a:rPr lang="en-US" b="1" dirty="0"/>
              <a:t>Security &amp; Privacy Risks:</a:t>
            </a:r>
            <a:br>
              <a:rPr lang="en-US" dirty="0"/>
            </a:br>
            <a:r>
              <a:rPr lang="en-US" dirty="0"/>
              <a:t>Since the SMS handles sensitive student data, poor implementation of security measures could lead to breaches, unauthorized access, or data loss.</a:t>
            </a:r>
          </a:p>
          <a:p>
            <a:r>
              <a:rPr lang="en-US" b="1" dirty="0"/>
              <a:t>Scalability Needs:</a:t>
            </a:r>
            <a:br>
              <a:rPr lang="en-US" dirty="0"/>
            </a:br>
            <a:r>
              <a:rPr lang="en-US" dirty="0"/>
              <a:t>As student numbers and institutional requirements grow, the SMS must scale accordingly. Dependency on the development team for upgrades and new features can be a challenge.</a:t>
            </a:r>
          </a:p>
          <a:p>
            <a:endParaRPr lang="en-IN" dirty="0"/>
          </a:p>
        </p:txBody>
      </p:sp>
    </p:spTree>
    <p:extLst>
      <p:ext uri="{BB962C8B-B14F-4D97-AF65-F5344CB8AC3E}">
        <p14:creationId xmlns:p14="http://schemas.microsoft.com/office/powerpoint/2010/main" val="33048353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220187-D08F-3D7D-9F84-DFE0A12FFA33}"/>
              </a:ext>
            </a:extLst>
          </p:cNvPr>
          <p:cNvSpPr>
            <a:spLocks noGrp="1"/>
          </p:cNvSpPr>
          <p:nvPr>
            <p:ph type="title"/>
          </p:nvPr>
        </p:nvSpPr>
        <p:spPr/>
        <p:txBody>
          <a:bodyPr/>
          <a:lstStyle/>
          <a:p>
            <a:r>
              <a:rPr lang="en-US" dirty="0"/>
              <a:t>Situations :</a:t>
            </a:r>
            <a:endParaRPr lang="en-IN" dirty="0"/>
          </a:p>
        </p:txBody>
      </p:sp>
      <p:sp>
        <p:nvSpPr>
          <p:cNvPr id="3" name="Content Placeholder 2">
            <a:extLst>
              <a:ext uri="{FF2B5EF4-FFF2-40B4-BE49-F238E27FC236}">
                <a16:creationId xmlns:a16="http://schemas.microsoft.com/office/drawing/2014/main" id="{DEDBDD6F-4566-60F1-E8B3-8A14CB06CAF4}"/>
              </a:ext>
            </a:extLst>
          </p:cNvPr>
          <p:cNvSpPr>
            <a:spLocks noGrp="1"/>
          </p:cNvSpPr>
          <p:nvPr>
            <p:ph idx="1"/>
          </p:nvPr>
        </p:nvSpPr>
        <p:spPr>
          <a:xfrm>
            <a:off x="838200" y="1690688"/>
            <a:ext cx="10515600" cy="5863998"/>
          </a:xfrm>
        </p:spPr>
        <p:txBody>
          <a:bodyPr>
            <a:normAutofit/>
          </a:bodyPr>
          <a:lstStyle/>
          <a:p>
            <a:r>
              <a:rPr lang="en-US" sz="2200" dirty="0"/>
              <a:t>Educational institutions often face challenges in maintaining and managing student-related information such as admissions, attendance, grades, timetables, and fees. Traditional manual methods make it difficult to handle these processes efficiently and accurately. Developing a Student Management System (SMS) can solve these challenges</a:t>
            </a:r>
          </a:p>
          <a:p>
            <a:pPr marL="0" indent="0">
              <a:buNone/>
            </a:pPr>
            <a:endParaRPr lang="en-US" sz="2200" dirty="0"/>
          </a:p>
          <a:p>
            <a:r>
              <a:rPr lang="en-US" sz="2200" dirty="0"/>
              <a:t>A Student Management System (SMS) can centralize and streamline all student data into a single platform, providing quick and secure access to administrators, faculty, students, and parents anytime, anywhere.</a:t>
            </a:r>
          </a:p>
          <a:p>
            <a:pPr marL="0" indent="0">
              <a:buNone/>
            </a:pPr>
            <a:endParaRPr lang="en-US" sz="2200" dirty="0"/>
          </a:p>
          <a:p>
            <a:r>
              <a:rPr lang="en-US" sz="2200" dirty="0"/>
              <a:t>Specific needs such as tracking attendance, managing examinations and results, generating reports, and monitoring fee status have become increasingly complex in modern education. To address these issues, an SMS has been proposed to enhance and optimize institutional processes using technology-driven solutions.</a:t>
            </a:r>
          </a:p>
          <a:p>
            <a:endParaRPr lang="en-IN" dirty="0"/>
          </a:p>
        </p:txBody>
      </p:sp>
    </p:spTree>
    <p:extLst>
      <p:ext uri="{BB962C8B-B14F-4D97-AF65-F5344CB8AC3E}">
        <p14:creationId xmlns:p14="http://schemas.microsoft.com/office/powerpoint/2010/main" val="2365556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540A06-A796-62CA-B156-E315BA6CBB49}"/>
              </a:ext>
            </a:extLst>
          </p:cNvPr>
          <p:cNvSpPr>
            <a:spLocks noGrp="1"/>
          </p:cNvSpPr>
          <p:nvPr>
            <p:ph type="title"/>
          </p:nvPr>
        </p:nvSpPr>
        <p:spPr/>
        <p:txBody>
          <a:bodyPr/>
          <a:lstStyle/>
          <a:p>
            <a:r>
              <a:rPr lang="en-IN" dirty="0"/>
              <a:t>PROBLEMS:</a:t>
            </a:r>
          </a:p>
        </p:txBody>
      </p:sp>
      <p:sp>
        <p:nvSpPr>
          <p:cNvPr id="3" name="Content Placeholder 2">
            <a:extLst>
              <a:ext uri="{FF2B5EF4-FFF2-40B4-BE49-F238E27FC236}">
                <a16:creationId xmlns:a16="http://schemas.microsoft.com/office/drawing/2014/main" id="{AC9249F8-0884-F46A-FC15-0CE4AC9B344E}"/>
              </a:ext>
            </a:extLst>
          </p:cNvPr>
          <p:cNvSpPr>
            <a:spLocks noGrp="1"/>
          </p:cNvSpPr>
          <p:nvPr>
            <p:ph idx="1"/>
          </p:nvPr>
        </p:nvSpPr>
        <p:spPr/>
        <p:txBody>
          <a:bodyPr>
            <a:normAutofit fontScale="92500" lnSpcReduction="10000"/>
          </a:bodyPr>
          <a:lstStyle/>
          <a:p>
            <a:r>
              <a:rPr lang="en-US" sz="2600" dirty="0"/>
              <a:t>Educational institutions deal with varying requirements such as admissions, examinations, attendance, and fee structures, which makes it difficult to maintain consistency across departments.</a:t>
            </a:r>
          </a:p>
          <a:p>
            <a:r>
              <a:rPr lang="en-US" sz="2600" dirty="0"/>
              <a:t>Managing large volumes of student records, including personal data, academic progress, attendance, and financial information, is a major challenge when handled manually or through disconnected systems.</a:t>
            </a:r>
          </a:p>
          <a:p>
            <a:r>
              <a:rPr lang="en-US" sz="2600" dirty="0"/>
              <a:t>Without a proper system to centralize and track student-related activities, processes become unorganized, leading to inefficiency, errors, and delays in report generation.</a:t>
            </a:r>
          </a:p>
          <a:p>
            <a:r>
              <a:rPr lang="en-US" sz="2600" dirty="0"/>
              <a:t>Data privacy and security are critical concerns, as sensitive student information such as grades, financial records, and personal details must be protected against unauthorized access or loss.</a:t>
            </a:r>
          </a:p>
          <a:p>
            <a:endParaRPr lang="en-IN" dirty="0"/>
          </a:p>
        </p:txBody>
      </p:sp>
    </p:spTree>
    <p:extLst>
      <p:ext uri="{BB962C8B-B14F-4D97-AF65-F5344CB8AC3E}">
        <p14:creationId xmlns:p14="http://schemas.microsoft.com/office/powerpoint/2010/main" val="5098642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95412D-D38C-0F22-4276-FEBBA84DC654}"/>
              </a:ext>
            </a:extLst>
          </p:cNvPr>
          <p:cNvSpPr>
            <a:spLocks noGrp="1"/>
          </p:cNvSpPr>
          <p:nvPr>
            <p:ph type="title"/>
          </p:nvPr>
        </p:nvSpPr>
        <p:spPr/>
        <p:txBody>
          <a:bodyPr/>
          <a:lstStyle/>
          <a:p>
            <a:r>
              <a:rPr lang="en-IN" dirty="0"/>
              <a:t>OPPORTUNITY</a:t>
            </a:r>
          </a:p>
        </p:txBody>
      </p:sp>
      <p:sp>
        <p:nvSpPr>
          <p:cNvPr id="4" name="Rectangle 1">
            <a:extLst>
              <a:ext uri="{FF2B5EF4-FFF2-40B4-BE49-F238E27FC236}">
                <a16:creationId xmlns:a16="http://schemas.microsoft.com/office/drawing/2014/main" id="{BB7A5D92-8D42-7953-AD73-CAF35BD02CD2}"/>
              </a:ext>
            </a:extLst>
          </p:cNvPr>
          <p:cNvSpPr>
            <a:spLocks noGrp="1" noChangeArrowheads="1"/>
          </p:cNvSpPr>
          <p:nvPr>
            <p:ph idx="1"/>
          </p:nvPr>
        </p:nvSpPr>
        <p:spPr bwMode="auto">
          <a:xfrm>
            <a:off x="169127" y="1829689"/>
            <a:ext cx="11372385" cy="37856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2000" b="0" i="0" u="none" strike="noStrike" cap="none" normalizeH="0" baseline="0" dirty="0">
                <a:ln>
                  <a:noFill/>
                </a:ln>
                <a:solidFill>
                  <a:schemeClr val="tx1"/>
                </a:solidFill>
                <a:effectLst/>
                <a:latin typeface="+mj-lt"/>
              </a:rPr>
              <a:t>There is a growing demand for centralized digital platforms like a </a:t>
            </a:r>
            <a:r>
              <a:rPr kumimoji="0" lang="en-US" altLang="en-US" sz="2000" b="1" i="0" u="none" strike="noStrike" cap="none" normalizeH="0" baseline="0" dirty="0">
                <a:ln>
                  <a:noFill/>
                </a:ln>
                <a:solidFill>
                  <a:schemeClr val="tx1"/>
                </a:solidFill>
                <a:effectLst/>
                <a:latin typeface="+mj-lt"/>
              </a:rPr>
              <a:t>Student Management System (SMS)</a:t>
            </a:r>
            <a:r>
              <a:rPr kumimoji="0" lang="en-US" altLang="en-US" sz="2000" b="0" i="0" u="none" strike="noStrike" cap="none" normalizeH="0" baseline="0" dirty="0">
                <a:ln>
                  <a:noFill/>
                </a:ln>
                <a:solidFill>
                  <a:schemeClr val="tx1"/>
                </a:solidFill>
                <a:effectLst/>
                <a:latin typeface="+mj-lt"/>
              </a:rPr>
              <a:t> to streamline institutional processes. Developing an SMS can open up opportunities for adoption in schools, colleges, and universities.</a:t>
            </a: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2000" b="0" i="0" u="none" strike="noStrike" cap="none" normalizeH="0" baseline="0" dirty="0">
              <a:ln>
                <a:noFill/>
              </a:ln>
              <a:solidFill>
                <a:schemeClr val="tx1"/>
              </a:solidFill>
              <a:effectLst/>
              <a:latin typeface="+mj-lt"/>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2000" b="0" i="0" u="none" strike="noStrike" cap="none" normalizeH="0" baseline="0" dirty="0">
                <a:ln>
                  <a:noFill/>
                </a:ln>
                <a:solidFill>
                  <a:schemeClr val="tx1"/>
                </a:solidFill>
                <a:effectLst/>
                <a:latin typeface="+mj-lt"/>
              </a:rPr>
              <a:t>Building a </a:t>
            </a:r>
            <a:r>
              <a:rPr kumimoji="0" lang="en-US" altLang="en-US" sz="2000" b="1" i="0" u="none" strike="noStrike" cap="none" normalizeH="0" baseline="0" dirty="0">
                <a:ln>
                  <a:noFill/>
                </a:ln>
                <a:solidFill>
                  <a:schemeClr val="tx1"/>
                </a:solidFill>
                <a:effectLst/>
                <a:latin typeface="+mj-lt"/>
              </a:rPr>
              <a:t>flexible and scalable SMS application</a:t>
            </a:r>
            <a:r>
              <a:rPr kumimoji="0" lang="en-US" altLang="en-US" sz="2000" b="0" i="0" u="none" strike="noStrike" cap="none" normalizeH="0" baseline="0" dirty="0">
                <a:ln>
                  <a:noFill/>
                </a:ln>
                <a:solidFill>
                  <a:schemeClr val="tx1"/>
                </a:solidFill>
                <a:effectLst/>
                <a:latin typeface="+mj-lt"/>
              </a:rPr>
              <a:t> can create opportunities to add value with features such as attendance tracking, automated report generation, fee management, and academic performance monitoring.</a:t>
            </a: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2000" b="0" i="0" u="none" strike="noStrike" cap="none" normalizeH="0" baseline="0" dirty="0">
              <a:ln>
                <a:noFill/>
              </a:ln>
              <a:solidFill>
                <a:schemeClr val="tx1"/>
              </a:solidFill>
              <a:effectLst/>
              <a:latin typeface="+mj-lt"/>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2000" b="0" i="0" u="none" strike="noStrike" cap="none" normalizeH="0" baseline="0" dirty="0">
                <a:ln>
                  <a:noFill/>
                </a:ln>
                <a:solidFill>
                  <a:schemeClr val="tx1"/>
                </a:solidFill>
                <a:effectLst/>
                <a:latin typeface="+mj-lt"/>
              </a:rPr>
              <a:t>The SMS can be tailored to meet the </a:t>
            </a:r>
            <a:r>
              <a:rPr kumimoji="0" lang="en-US" altLang="en-US" sz="2000" b="1" i="0" u="none" strike="noStrike" cap="none" normalizeH="0" baseline="0" dirty="0">
                <a:ln>
                  <a:noFill/>
                </a:ln>
                <a:solidFill>
                  <a:schemeClr val="tx1"/>
                </a:solidFill>
                <a:effectLst/>
                <a:latin typeface="+mj-lt"/>
              </a:rPr>
              <a:t>specific needs of institutions, faculty, and students</a:t>
            </a:r>
            <a:r>
              <a:rPr kumimoji="0" lang="en-US" altLang="en-US" sz="2000" b="0" i="0" u="none" strike="noStrike" cap="none" normalizeH="0" baseline="0" dirty="0">
                <a:ln>
                  <a:noFill/>
                </a:ln>
                <a:solidFill>
                  <a:schemeClr val="tx1"/>
                </a:solidFill>
                <a:effectLst/>
                <a:latin typeface="+mj-lt"/>
              </a:rPr>
              <a:t>, ensuring efficiency and improved user experiences.</a:t>
            </a: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2000" b="0" i="0" u="none" strike="noStrike" cap="none" normalizeH="0" baseline="0" dirty="0">
              <a:ln>
                <a:noFill/>
              </a:ln>
              <a:solidFill>
                <a:schemeClr val="tx1"/>
              </a:solidFill>
              <a:effectLst/>
              <a:latin typeface="+mj-lt"/>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2000" b="0" i="0" u="none" strike="noStrike" cap="none" normalizeH="0" baseline="0" dirty="0">
                <a:ln>
                  <a:noFill/>
                </a:ln>
                <a:solidFill>
                  <a:schemeClr val="tx1"/>
                </a:solidFill>
                <a:effectLst/>
                <a:latin typeface="+mj-lt"/>
              </a:rPr>
              <a:t>A centralized SMS portal provides </a:t>
            </a:r>
            <a:r>
              <a:rPr kumimoji="0" lang="en-US" altLang="en-US" sz="2000" b="1" i="0" u="none" strike="noStrike" cap="none" normalizeH="0" baseline="0" dirty="0">
                <a:ln>
                  <a:noFill/>
                </a:ln>
                <a:solidFill>
                  <a:schemeClr val="tx1"/>
                </a:solidFill>
                <a:effectLst/>
                <a:latin typeface="+mj-lt"/>
              </a:rPr>
              <a:t>real-time accessibility and transparency</a:t>
            </a:r>
            <a:r>
              <a:rPr kumimoji="0" lang="en-US" altLang="en-US" sz="2000" b="0" i="0" u="none" strike="noStrike" cap="none" normalizeH="0" baseline="0" dirty="0">
                <a:ln>
                  <a:noFill/>
                </a:ln>
                <a:solidFill>
                  <a:schemeClr val="tx1"/>
                </a:solidFill>
                <a:effectLst/>
                <a:latin typeface="+mj-lt"/>
              </a:rPr>
              <a:t>, meeting the requirements of both small institutions and large-scale education providers globally.</a:t>
            </a:r>
          </a:p>
        </p:txBody>
      </p:sp>
    </p:spTree>
    <p:extLst>
      <p:ext uri="{BB962C8B-B14F-4D97-AF65-F5344CB8AC3E}">
        <p14:creationId xmlns:p14="http://schemas.microsoft.com/office/powerpoint/2010/main" val="26446184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2530A3-C530-84DD-8074-6B311D64FEFF}"/>
              </a:ext>
            </a:extLst>
          </p:cNvPr>
          <p:cNvSpPr>
            <a:spLocks noGrp="1"/>
          </p:cNvSpPr>
          <p:nvPr>
            <p:ph type="title"/>
          </p:nvPr>
        </p:nvSpPr>
        <p:spPr/>
        <p:txBody>
          <a:bodyPr/>
          <a:lstStyle/>
          <a:p>
            <a:r>
              <a:rPr lang="en-IN" dirty="0"/>
              <a:t>PURPOSE STATEMENT</a:t>
            </a:r>
          </a:p>
        </p:txBody>
      </p:sp>
      <p:sp>
        <p:nvSpPr>
          <p:cNvPr id="3" name="Content Placeholder 2">
            <a:extLst>
              <a:ext uri="{FF2B5EF4-FFF2-40B4-BE49-F238E27FC236}">
                <a16:creationId xmlns:a16="http://schemas.microsoft.com/office/drawing/2014/main" id="{3E9FBDAE-5F80-16A5-C984-00EB41854DAF}"/>
              </a:ext>
            </a:extLst>
          </p:cNvPr>
          <p:cNvSpPr>
            <a:spLocks noGrp="1"/>
          </p:cNvSpPr>
          <p:nvPr>
            <p:ph idx="1"/>
          </p:nvPr>
        </p:nvSpPr>
        <p:spPr/>
        <p:txBody>
          <a:bodyPr>
            <a:normAutofit lnSpcReduction="10000"/>
          </a:bodyPr>
          <a:lstStyle/>
          <a:p>
            <a:r>
              <a:rPr lang="en-US" sz="2400" dirty="0"/>
              <a:t>The purpose of the Student Management System (SMS) is to provide educational institutions with a </a:t>
            </a:r>
            <a:r>
              <a:rPr lang="en-US" sz="2400" b="1" dirty="0"/>
              <a:t>centralized digital platform</a:t>
            </a:r>
            <a:r>
              <a:rPr lang="en-US" sz="2400" dirty="0"/>
              <a:t> that simplifies and automates student-related processes such as admissions, attendance, examinations, and fee management.</a:t>
            </a:r>
          </a:p>
          <a:p>
            <a:endParaRPr lang="en-US" sz="2400" dirty="0"/>
          </a:p>
          <a:p>
            <a:r>
              <a:rPr lang="en-US" sz="2400" dirty="0"/>
              <a:t>It aims to enhance the </a:t>
            </a:r>
            <a:r>
              <a:rPr lang="en-US" sz="2400" b="1" dirty="0"/>
              <a:t>accuracy, accessibility, and efficiency</a:t>
            </a:r>
            <a:r>
              <a:rPr lang="en-US" sz="2400" dirty="0"/>
              <a:t> of student information management, ensuring that administrators, faculty, students, and parents can easily access and update records.</a:t>
            </a:r>
          </a:p>
          <a:p>
            <a:endParaRPr lang="en-US" sz="2400" dirty="0"/>
          </a:p>
          <a:p>
            <a:r>
              <a:rPr lang="en-US" sz="2400" dirty="0"/>
              <a:t>The SMS supports </a:t>
            </a:r>
            <a:r>
              <a:rPr lang="en-US" sz="2400" b="1" dirty="0"/>
              <a:t>structured data management, improves communication, and ensures transparency</a:t>
            </a:r>
            <a:r>
              <a:rPr lang="en-US" sz="2400" dirty="0"/>
              <a:t>, enabling institutions to focus more on academic growth and student success while reducing administrative workload.</a:t>
            </a:r>
          </a:p>
          <a:p>
            <a:endParaRPr lang="en-IN" sz="2400" dirty="0"/>
          </a:p>
        </p:txBody>
      </p:sp>
    </p:spTree>
    <p:extLst>
      <p:ext uri="{BB962C8B-B14F-4D97-AF65-F5344CB8AC3E}">
        <p14:creationId xmlns:p14="http://schemas.microsoft.com/office/powerpoint/2010/main" val="11294353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BD5609-AEE3-E747-AD44-9B00DA5FD781}"/>
              </a:ext>
            </a:extLst>
          </p:cNvPr>
          <p:cNvSpPr>
            <a:spLocks noGrp="1"/>
          </p:cNvSpPr>
          <p:nvPr>
            <p:ph type="title"/>
          </p:nvPr>
        </p:nvSpPr>
        <p:spPr/>
        <p:txBody>
          <a:bodyPr/>
          <a:lstStyle/>
          <a:p>
            <a:r>
              <a:rPr lang="en-IN" dirty="0"/>
              <a:t>PROJECT OBJECTIVES </a:t>
            </a:r>
          </a:p>
        </p:txBody>
      </p:sp>
      <p:sp>
        <p:nvSpPr>
          <p:cNvPr id="3" name="Content Placeholder 2">
            <a:extLst>
              <a:ext uri="{FF2B5EF4-FFF2-40B4-BE49-F238E27FC236}">
                <a16:creationId xmlns:a16="http://schemas.microsoft.com/office/drawing/2014/main" id="{279CABBA-E0BF-5226-4DE1-788A6616A695}"/>
              </a:ext>
            </a:extLst>
          </p:cNvPr>
          <p:cNvSpPr>
            <a:spLocks noGrp="1"/>
          </p:cNvSpPr>
          <p:nvPr>
            <p:ph idx="1"/>
          </p:nvPr>
        </p:nvSpPr>
        <p:spPr>
          <a:xfrm>
            <a:off x="838200" y="1690687"/>
            <a:ext cx="10515600" cy="4916941"/>
          </a:xfrm>
        </p:spPr>
        <p:txBody>
          <a:bodyPr>
            <a:normAutofit fontScale="85000" lnSpcReduction="10000"/>
          </a:bodyPr>
          <a:lstStyle/>
          <a:p>
            <a:r>
              <a:rPr lang="en-US" sz="2600" dirty="0"/>
              <a:t>Ensure the SMS provides a </a:t>
            </a:r>
            <a:r>
              <a:rPr lang="en-US" sz="2600" b="1" dirty="0"/>
              <a:t>centralized and structured platform</a:t>
            </a:r>
            <a:r>
              <a:rPr lang="en-US" sz="2600" dirty="0"/>
              <a:t> to manage student information, including admissions, attendance, grades, timetables, and fee records.</a:t>
            </a:r>
          </a:p>
          <a:p>
            <a:endParaRPr lang="en-US" sz="2600" dirty="0"/>
          </a:p>
          <a:p>
            <a:r>
              <a:rPr lang="en-US" sz="2600" dirty="0"/>
              <a:t>Define clear workflows for </a:t>
            </a:r>
            <a:r>
              <a:rPr lang="en-US" sz="2600" b="1" dirty="0"/>
              <a:t>data entry, storage, and retrieval</a:t>
            </a:r>
            <a:r>
              <a:rPr lang="en-US" sz="2600" dirty="0"/>
              <a:t> to ensure accurate, organized, and timely access to student information.</a:t>
            </a:r>
          </a:p>
          <a:p>
            <a:endParaRPr lang="en-US" sz="2600" dirty="0"/>
          </a:p>
          <a:p>
            <a:r>
              <a:rPr lang="en-US" sz="2600" dirty="0"/>
              <a:t>Build a </a:t>
            </a:r>
            <a:r>
              <a:rPr lang="en-US" sz="2600" b="1" dirty="0"/>
              <a:t>scalable and reliable technology infrastructure</a:t>
            </a:r>
            <a:r>
              <a:rPr lang="en-US" sz="2600" dirty="0"/>
              <a:t> that supports continuous updates, large student databases, and smooth access across web and mobile platforms.</a:t>
            </a:r>
          </a:p>
          <a:p>
            <a:endParaRPr lang="en-US" sz="2600" dirty="0"/>
          </a:p>
          <a:p>
            <a:r>
              <a:rPr lang="en-US" sz="2600" dirty="0"/>
              <a:t>Provide </a:t>
            </a:r>
            <a:r>
              <a:rPr lang="en-US" sz="2600" b="1" dirty="0"/>
              <a:t>reporting and analytics features</a:t>
            </a:r>
            <a:r>
              <a:rPr lang="en-US" sz="2600" dirty="0"/>
              <a:t> to help administrators, faculty, and parents monitor student performance, attendance, fee status, and overall progress.</a:t>
            </a:r>
          </a:p>
          <a:p>
            <a:endParaRPr lang="en-US" sz="2600" dirty="0"/>
          </a:p>
          <a:p>
            <a:r>
              <a:rPr lang="en-US" sz="2600" dirty="0"/>
              <a:t>Offer </a:t>
            </a:r>
            <a:r>
              <a:rPr lang="en-US" sz="2600" b="1" dirty="0"/>
              <a:t>customizable modules</a:t>
            </a:r>
            <a:r>
              <a:rPr lang="en-US" sz="2600" dirty="0"/>
              <a:t> that can be tailored to meet the specific needs of educational institutions, departments, and stakeholders</a:t>
            </a:r>
            <a:r>
              <a:rPr lang="en-US" dirty="0"/>
              <a:t>.</a:t>
            </a:r>
          </a:p>
          <a:p>
            <a:endParaRPr lang="en-IN" dirty="0"/>
          </a:p>
        </p:txBody>
      </p:sp>
    </p:spTree>
    <p:extLst>
      <p:ext uri="{BB962C8B-B14F-4D97-AF65-F5344CB8AC3E}">
        <p14:creationId xmlns:p14="http://schemas.microsoft.com/office/powerpoint/2010/main" val="20900632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0AF582-2C75-FF4C-9BAC-B3157B674AF1}"/>
              </a:ext>
            </a:extLst>
          </p:cNvPr>
          <p:cNvSpPr>
            <a:spLocks noGrp="1"/>
          </p:cNvSpPr>
          <p:nvPr>
            <p:ph type="title"/>
          </p:nvPr>
        </p:nvSpPr>
        <p:spPr/>
        <p:txBody>
          <a:bodyPr/>
          <a:lstStyle/>
          <a:p>
            <a:r>
              <a:rPr lang="en-IN" b="1" dirty="0"/>
              <a:t>SUCCESS CRITERIA</a:t>
            </a:r>
            <a:br>
              <a:rPr lang="en-IN" b="1" dirty="0"/>
            </a:br>
            <a:endParaRPr lang="en-IN" dirty="0"/>
          </a:p>
        </p:txBody>
      </p:sp>
      <p:sp>
        <p:nvSpPr>
          <p:cNvPr id="4" name="Rectangle 1">
            <a:extLst>
              <a:ext uri="{FF2B5EF4-FFF2-40B4-BE49-F238E27FC236}">
                <a16:creationId xmlns:a16="http://schemas.microsoft.com/office/drawing/2014/main" id="{2EB421AD-4C13-3B4B-8EF0-ED43AA6E9C41}"/>
              </a:ext>
            </a:extLst>
          </p:cNvPr>
          <p:cNvSpPr>
            <a:spLocks noGrp="1" noChangeArrowheads="1"/>
          </p:cNvSpPr>
          <p:nvPr>
            <p:ph idx="1"/>
          </p:nvPr>
        </p:nvSpPr>
        <p:spPr bwMode="auto">
          <a:xfrm>
            <a:off x="87086" y="1600638"/>
            <a:ext cx="12006943" cy="48013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dirty="0">
                <a:ln>
                  <a:noFill/>
                </a:ln>
                <a:solidFill>
                  <a:schemeClr val="tx1"/>
                </a:solidFill>
                <a:effectLst/>
                <a:latin typeface="Arial" panose="020B0604020202020204" pitchFamily="34" charset="0"/>
              </a:rPr>
              <a:t>Successful delivery of a </a:t>
            </a:r>
            <a:r>
              <a:rPr kumimoji="0" lang="en-US" altLang="en-US" sz="1800" b="1" i="0" u="none" strike="noStrike" cap="none" normalizeH="0" baseline="0" dirty="0">
                <a:ln>
                  <a:noFill/>
                </a:ln>
                <a:solidFill>
                  <a:schemeClr val="tx1"/>
                </a:solidFill>
                <a:effectLst/>
                <a:latin typeface="Arial" panose="020B0604020202020204" pitchFamily="34" charset="0"/>
              </a:rPr>
              <a:t>centralized SMS portal</a:t>
            </a:r>
            <a:r>
              <a:rPr kumimoji="0" lang="en-US" altLang="en-US" sz="1800" b="0" i="0" u="none" strike="noStrike" cap="none" normalizeH="0" baseline="0" dirty="0">
                <a:ln>
                  <a:noFill/>
                </a:ln>
                <a:solidFill>
                  <a:schemeClr val="tx1"/>
                </a:solidFill>
                <a:effectLst/>
                <a:latin typeface="Arial" panose="020B0604020202020204" pitchFamily="34" charset="0"/>
              </a:rPr>
              <a:t> that allows administrators, faculty, students, and parents to easily access and manage admissions, attendance, grades, timetables, and fee records.</a:t>
            </a: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dirty="0">
                <a:ln>
                  <a:noFill/>
                </a:ln>
                <a:solidFill>
                  <a:schemeClr val="tx1"/>
                </a:solidFill>
                <a:effectLst/>
                <a:latin typeface="Arial" panose="020B0604020202020204" pitchFamily="34" charset="0"/>
              </a:rPr>
              <a:t>Provide a </a:t>
            </a:r>
            <a:r>
              <a:rPr kumimoji="0" lang="en-US" altLang="en-US" sz="1800" b="1" i="0" u="none" strike="noStrike" cap="none" normalizeH="0" baseline="0" dirty="0">
                <a:ln>
                  <a:noFill/>
                </a:ln>
                <a:solidFill>
                  <a:schemeClr val="tx1"/>
                </a:solidFill>
                <a:effectLst/>
                <a:latin typeface="Arial" panose="020B0604020202020204" pitchFamily="34" charset="0"/>
              </a:rPr>
              <a:t>seamless user experience</a:t>
            </a:r>
            <a:r>
              <a:rPr kumimoji="0" lang="en-US" altLang="en-US" sz="1800" b="0" i="0" u="none" strike="noStrike" cap="none" normalizeH="0" baseline="0" dirty="0">
                <a:ln>
                  <a:noFill/>
                </a:ln>
                <a:solidFill>
                  <a:schemeClr val="tx1"/>
                </a:solidFill>
                <a:effectLst/>
                <a:latin typeface="Arial" panose="020B0604020202020204" pitchFamily="34" charset="0"/>
              </a:rPr>
              <a:t> with minimal technical errors, ensuring smooth navigation, accessibility, and performance across web and mobile platforms.</a:t>
            </a: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dirty="0">
                <a:ln>
                  <a:noFill/>
                </a:ln>
                <a:solidFill>
                  <a:schemeClr val="tx1"/>
                </a:solidFill>
                <a:effectLst/>
                <a:latin typeface="Arial" panose="020B0604020202020204" pitchFamily="34" charset="0"/>
              </a:rPr>
              <a:t>Enable </a:t>
            </a:r>
            <a:r>
              <a:rPr kumimoji="0" lang="en-US" altLang="en-US" sz="1800" b="1" i="0" u="none" strike="noStrike" cap="none" normalizeH="0" baseline="0" dirty="0">
                <a:ln>
                  <a:noFill/>
                </a:ln>
                <a:solidFill>
                  <a:schemeClr val="tx1"/>
                </a:solidFill>
                <a:effectLst/>
                <a:latin typeface="Arial" panose="020B0604020202020204" pitchFamily="34" charset="0"/>
              </a:rPr>
              <a:t>real-time reporting and analytics</a:t>
            </a:r>
            <a:r>
              <a:rPr kumimoji="0" lang="en-US" altLang="en-US" sz="1800" b="0" i="0" u="none" strike="noStrike" cap="none" normalizeH="0" baseline="0" dirty="0">
                <a:ln>
                  <a:noFill/>
                </a:ln>
                <a:solidFill>
                  <a:schemeClr val="tx1"/>
                </a:solidFill>
                <a:effectLst/>
                <a:latin typeface="Arial" panose="020B0604020202020204" pitchFamily="34" charset="0"/>
              </a:rPr>
              <a:t> that accurately reflect student performance, attendance patterns, and financial records.</a:t>
            </a: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dirty="0">
                <a:ln>
                  <a:noFill/>
                </a:ln>
                <a:solidFill>
                  <a:schemeClr val="tx1"/>
                </a:solidFill>
                <a:effectLst/>
                <a:latin typeface="Arial" panose="020B0604020202020204" pitchFamily="34" charset="0"/>
              </a:rPr>
              <a:t>Ensure </a:t>
            </a:r>
            <a:r>
              <a:rPr kumimoji="0" lang="en-US" altLang="en-US" sz="1800" b="1" i="0" u="none" strike="noStrike" cap="none" normalizeH="0" baseline="0" dirty="0">
                <a:ln>
                  <a:noFill/>
                </a:ln>
                <a:solidFill>
                  <a:schemeClr val="tx1"/>
                </a:solidFill>
                <a:effectLst/>
                <a:latin typeface="Arial" panose="020B0604020202020204" pitchFamily="34" charset="0"/>
              </a:rPr>
              <a:t>scalability and reliability</a:t>
            </a:r>
            <a:r>
              <a:rPr kumimoji="0" lang="en-US" altLang="en-US" sz="1800" b="0" i="0" u="none" strike="noStrike" cap="none" normalizeH="0" baseline="0" dirty="0">
                <a:ln>
                  <a:noFill/>
                </a:ln>
                <a:solidFill>
                  <a:schemeClr val="tx1"/>
                </a:solidFill>
                <a:effectLst/>
                <a:latin typeface="Arial" panose="020B0604020202020204" pitchFamily="34" charset="0"/>
              </a:rPr>
              <a:t> of the system to handle increasing numbers of students and departments without compromising speed or accuracy.</a:t>
            </a: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dirty="0">
                <a:ln>
                  <a:noFill/>
                </a:ln>
                <a:solidFill>
                  <a:schemeClr val="tx1"/>
                </a:solidFill>
                <a:effectLst/>
                <a:latin typeface="Arial" panose="020B0604020202020204" pitchFamily="34" charset="0"/>
              </a:rPr>
              <a:t>Deliver </a:t>
            </a:r>
            <a:r>
              <a:rPr kumimoji="0" lang="en-US" altLang="en-US" sz="1800" b="1" i="0" u="none" strike="noStrike" cap="none" normalizeH="0" baseline="0" dirty="0">
                <a:ln>
                  <a:noFill/>
                </a:ln>
                <a:solidFill>
                  <a:schemeClr val="tx1"/>
                </a:solidFill>
                <a:effectLst/>
                <a:latin typeface="Arial" panose="020B0604020202020204" pitchFamily="34" charset="0"/>
              </a:rPr>
              <a:t>customizable and flexible modules</a:t>
            </a:r>
            <a:r>
              <a:rPr kumimoji="0" lang="en-US" altLang="en-US" sz="1800" b="0" i="0" u="none" strike="noStrike" cap="none" normalizeH="0" baseline="0" dirty="0">
                <a:ln>
                  <a:noFill/>
                </a:ln>
                <a:solidFill>
                  <a:schemeClr val="tx1"/>
                </a:solidFill>
                <a:effectLst/>
                <a:latin typeface="Arial" panose="020B0604020202020204" pitchFamily="34" charset="0"/>
              </a:rPr>
              <a:t> that can adapt to different institutional needs while maintaining quality, efficiency, and consistency.</a:t>
            </a: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dirty="0">
                <a:ln>
                  <a:noFill/>
                </a:ln>
                <a:solidFill>
                  <a:schemeClr val="tx1"/>
                </a:solidFill>
                <a:effectLst/>
                <a:latin typeface="Arial" panose="020B0604020202020204" pitchFamily="34" charset="0"/>
              </a:rPr>
              <a:t>Build </a:t>
            </a:r>
            <a:r>
              <a:rPr kumimoji="0" lang="en-US" altLang="en-US" sz="1800" b="1" i="0" u="none" strike="noStrike" cap="none" normalizeH="0" baseline="0" dirty="0">
                <a:ln>
                  <a:noFill/>
                </a:ln>
                <a:solidFill>
                  <a:schemeClr val="tx1"/>
                </a:solidFill>
                <a:effectLst/>
                <a:latin typeface="Arial" panose="020B0604020202020204" pitchFamily="34" charset="0"/>
              </a:rPr>
              <a:t>trust and transparency</a:t>
            </a:r>
            <a:r>
              <a:rPr kumimoji="0" lang="en-US" altLang="en-US" sz="1800" b="0" i="0" u="none" strike="noStrike" cap="none" normalizeH="0" baseline="0" dirty="0">
                <a:ln>
                  <a:noFill/>
                </a:ln>
                <a:solidFill>
                  <a:schemeClr val="tx1"/>
                </a:solidFill>
                <a:effectLst/>
                <a:latin typeface="Arial" panose="020B0604020202020204" pitchFamily="34" charset="0"/>
              </a:rPr>
              <a:t> by providing secure, accurate, and timely student information, thereby improving overall stakeholder satisfaction.</a:t>
            </a:r>
          </a:p>
        </p:txBody>
      </p:sp>
    </p:spTree>
    <p:extLst>
      <p:ext uri="{BB962C8B-B14F-4D97-AF65-F5344CB8AC3E}">
        <p14:creationId xmlns:p14="http://schemas.microsoft.com/office/powerpoint/2010/main" val="13737186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9CEF09-268B-1E2E-80B4-5BFD9255EE20}"/>
              </a:ext>
            </a:extLst>
          </p:cNvPr>
          <p:cNvSpPr>
            <a:spLocks noGrp="1"/>
          </p:cNvSpPr>
          <p:nvPr>
            <p:ph type="title"/>
          </p:nvPr>
        </p:nvSpPr>
        <p:spPr>
          <a:xfrm flipV="1">
            <a:off x="838200" y="-437604"/>
            <a:ext cx="10515600" cy="45719"/>
          </a:xfrm>
        </p:spPr>
        <p:txBody>
          <a:bodyPr>
            <a:normAutofit fontScale="90000"/>
          </a:bodyPr>
          <a:lstStyle/>
          <a:p>
            <a:endParaRPr lang="en-IN" dirty="0"/>
          </a:p>
        </p:txBody>
      </p:sp>
      <p:sp>
        <p:nvSpPr>
          <p:cNvPr id="4" name="Rectangle 1">
            <a:extLst>
              <a:ext uri="{FF2B5EF4-FFF2-40B4-BE49-F238E27FC236}">
                <a16:creationId xmlns:a16="http://schemas.microsoft.com/office/drawing/2014/main" id="{B0BD774D-BFCA-7C97-204C-BAA25B992729}"/>
              </a:ext>
            </a:extLst>
          </p:cNvPr>
          <p:cNvSpPr>
            <a:spLocks noGrp="1" noChangeArrowheads="1"/>
          </p:cNvSpPr>
          <p:nvPr>
            <p:ph idx="1"/>
          </p:nvPr>
        </p:nvSpPr>
        <p:spPr bwMode="auto">
          <a:xfrm>
            <a:off x="838200" y="2108468"/>
            <a:ext cx="11223171" cy="37856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2000" b="1" i="0" u="none" strike="noStrike" cap="none" normalizeH="0" baseline="0" dirty="0">
                <a:ln>
                  <a:noFill/>
                </a:ln>
                <a:solidFill>
                  <a:schemeClr val="tx1"/>
                </a:solidFill>
                <a:effectLst/>
                <a:latin typeface="Arial" panose="020B0604020202020204" pitchFamily="34" charset="0"/>
              </a:rPr>
              <a:t>Data Accuracy</a:t>
            </a:r>
            <a:r>
              <a:rPr kumimoji="0" lang="en-US" altLang="en-US" sz="2000" b="0" i="0" u="none" strike="noStrike" cap="none" normalizeH="0" baseline="0" dirty="0">
                <a:ln>
                  <a:noFill/>
                </a:ln>
                <a:solidFill>
                  <a:schemeClr val="tx1"/>
                </a:solidFill>
                <a:effectLst/>
                <a:latin typeface="Arial" panose="020B0604020202020204" pitchFamily="34" charset="0"/>
              </a:rPr>
              <a:t> – At least </a:t>
            </a:r>
            <a:r>
              <a:rPr kumimoji="0" lang="en-US" altLang="en-US" sz="2000" b="1" i="0" u="none" strike="noStrike" cap="none" normalizeH="0" baseline="0" dirty="0">
                <a:ln>
                  <a:noFill/>
                </a:ln>
                <a:solidFill>
                  <a:schemeClr val="tx1"/>
                </a:solidFill>
                <a:effectLst/>
                <a:latin typeface="Arial" panose="020B0604020202020204" pitchFamily="34" charset="0"/>
              </a:rPr>
              <a:t>95% reduction</a:t>
            </a:r>
            <a:r>
              <a:rPr kumimoji="0" lang="en-US" altLang="en-US" sz="2000" b="0" i="0" u="none" strike="noStrike" cap="none" normalizeH="0" baseline="0" dirty="0">
                <a:ln>
                  <a:noFill/>
                </a:ln>
                <a:solidFill>
                  <a:schemeClr val="tx1"/>
                </a:solidFill>
                <a:effectLst/>
                <a:latin typeface="Arial" panose="020B0604020202020204" pitchFamily="34" charset="0"/>
              </a:rPr>
              <a:t> in manual errors across student records.</a:t>
            </a: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20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2000" b="1" i="0" u="none" strike="noStrike" cap="none" normalizeH="0" baseline="0" dirty="0">
                <a:ln>
                  <a:noFill/>
                </a:ln>
                <a:solidFill>
                  <a:schemeClr val="tx1"/>
                </a:solidFill>
                <a:effectLst/>
                <a:latin typeface="Arial" panose="020B0604020202020204" pitchFamily="34" charset="0"/>
              </a:rPr>
              <a:t>Efficiency</a:t>
            </a:r>
            <a:r>
              <a:rPr kumimoji="0" lang="en-US" altLang="en-US" sz="2000" b="0" i="0" u="none" strike="noStrike" cap="none" normalizeH="0" baseline="0" dirty="0">
                <a:ln>
                  <a:noFill/>
                </a:ln>
                <a:solidFill>
                  <a:schemeClr val="tx1"/>
                </a:solidFill>
                <a:effectLst/>
                <a:latin typeface="Arial" panose="020B0604020202020204" pitchFamily="34" charset="0"/>
              </a:rPr>
              <a:t> – Reduce administrative processing time (admissions, attendance, reports) by </a:t>
            </a:r>
            <a:r>
              <a:rPr kumimoji="0" lang="en-US" altLang="en-US" sz="2000" b="1" i="0" u="none" strike="noStrike" cap="none" normalizeH="0" baseline="0" dirty="0">
                <a:ln>
                  <a:noFill/>
                </a:ln>
                <a:solidFill>
                  <a:schemeClr val="tx1"/>
                </a:solidFill>
                <a:effectLst/>
                <a:latin typeface="Arial" panose="020B0604020202020204" pitchFamily="34" charset="0"/>
              </a:rPr>
              <a:t>60% or more</a:t>
            </a:r>
            <a:r>
              <a:rPr kumimoji="0" lang="en-US" altLang="en-US" sz="2000" b="0" i="0" u="none" strike="noStrike" cap="none" normalizeH="0" baseline="0" dirty="0">
                <a:ln>
                  <a:noFill/>
                </a:ln>
                <a:solidFill>
                  <a:schemeClr val="tx1"/>
                </a:solidFill>
                <a:effectLst/>
                <a:latin typeface="Arial" panose="020B0604020202020204" pitchFamily="34" charset="0"/>
              </a:rPr>
              <a:t>.</a:t>
            </a: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20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2000" b="1" i="0" u="none" strike="noStrike" cap="none" normalizeH="0" baseline="0" dirty="0">
                <a:ln>
                  <a:noFill/>
                </a:ln>
                <a:solidFill>
                  <a:schemeClr val="tx1"/>
                </a:solidFill>
                <a:effectLst/>
                <a:latin typeface="Arial" panose="020B0604020202020204" pitchFamily="34" charset="0"/>
              </a:rPr>
              <a:t>User Adoption Rate</a:t>
            </a:r>
            <a:r>
              <a:rPr kumimoji="0" lang="en-US" altLang="en-US" sz="2000" b="0" i="0" u="none" strike="noStrike" cap="none" normalizeH="0" baseline="0" dirty="0">
                <a:ln>
                  <a:noFill/>
                </a:ln>
                <a:solidFill>
                  <a:schemeClr val="tx1"/>
                </a:solidFill>
                <a:effectLst/>
                <a:latin typeface="Arial" panose="020B0604020202020204" pitchFamily="34" charset="0"/>
              </a:rPr>
              <a:t> – At least </a:t>
            </a:r>
            <a:r>
              <a:rPr kumimoji="0" lang="en-US" altLang="en-US" sz="2000" b="1" i="0" u="none" strike="noStrike" cap="none" normalizeH="0" baseline="0" dirty="0">
                <a:ln>
                  <a:noFill/>
                </a:ln>
                <a:solidFill>
                  <a:schemeClr val="tx1"/>
                </a:solidFill>
                <a:effectLst/>
                <a:latin typeface="Arial" panose="020B0604020202020204" pitchFamily="34" charset="0"/>
              </a:rPr>
              <a:t>85% of faculty and students</a:t>
            </a:r>
            <a:r>
              <a:rPr kumimoji="0" lang="en-US" altLang="en-US" sz="2000" b="0" i="0" u="none" strike="noStrike" cap="none" normalizeH="0" baseline="0" dirty="0">
                <a:ln>
                  <a:noFill/>
                </a:ln>
                <a:solidFill>
                  <a:schemeClr val="tx1"/>
                </a:solidFill>
                <a:effectLst/>
                <a:latin typeface="Arial" panose="020B0604020202020204" pitchFamily="34" charset="0"/>
              </a:rPr>
              <a:t> should actively use the platform within the first academic year.</a:t>
            </a: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20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2000" b="1" i="0" u="none" strike="noStrike" cap="none" normalizeH="0" baseline="0" dirty="0">
                <a:ln>
                  <a:noFill/>
                </a:ln>
                <a:solidFill>
                  <a:schemeClr val="tx1"/>
                </a:solidFill>
                <a:effectLst/>
                <a:latin typeface="Arial" panose="020B0604020202020204" pitchFamily="34" charset="0"/>
              </a:rPr>
              <a:t>Parent Engagement</a:t>
            </a:r>
            <a:r>
              <a:rPr kumimoji="0" lang="en-US" altLang="en-US" sz="2000" b="0" i="0" u="none" strike="noStrike" cap="none" normalizeH="0" baseline="0" dirty="0">
                <a:ln>
                  <a:noFill/>
                </a:ln>
                <a:solidFill>
                  <a:schemeClr val="tx1"/>
                </a:solidFill>
                <a:effectLst/>
                <a:latin typeface="Arial" panose="020B0604020202020204" pitchFamily="34" charset="0"/>
              </a:rPr>
              <a:t> – Minimum </a:t>
            </a:r>
            <a:r>
              <a:rPr kumimoji="0" lang="en-US" altLang="en-US" sz="2000" b="1" i="0" u="none" strike="noStrike" cap="none" normalizeH="0" baseline="0" dirty="0">
                <a:ln>
                  <a:noFill/>
                </a:ln>
                <a:solidFill>
                  <a:schemeClr val="tx1"/>
                </a:solidFill>
                <a:effectLst/>
                <a:latin typeface="Arial" panose="020B0604020202020204" pitchFamily="34" charset="0"/>
              </a:rPr>
              <a:t>80% of parents</a:t>
            </a:r>
            <a:r>
              <a:rPr kumimoji="0" lang="en-US" altLang="en-US" sz="2000" b="0" i="0" u="none" strike="noStrike" cap="none" normalizeH="0" baseline="0" dirty="0">
                <a:ln>
                  <a:noFill/>
                </a:ln>
                <a:solidFill>
                  <a:schemeClr val="tx1"/>
                </a:solidFill>
                <a:effectLst/>
                <a:latin typeface="Arial" panose="020B0604020202020204" pitchFamily="34" charset="0"/>
              </a:rPr>
              <a:t> should regularly access attendance, grades, and fee updates.</a:t>
            </a: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20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2000" b="1" i="0" u="none" strike="noStrike" cap="none" normalizeH="0" baseline="0" dirty="0">
                <a:ln>
                  <a:noFill/>
                </a:ln>
                <a:solidFill>
                  <a:schemeClr val="tx1"/>
                </a:solidFill>
                <a:effectLst/>
                <a:latin typeface="Arial" panose="020B0604020202020204" pitchFamily="34" charset="0"/>
              </a:rPr>
              <a:t>System Availability</a:t>
            </a:r>
            <a:r>
              <a:rPr kumimoji="0" lang="en-US" altLang="en-US" sz="2000" b="0" i="0" u="none" strike="noStrike" cap="none" normalizeH="0" baseline="0" dirty="0">
                <a:ln>
                  <a:noFill/>
                </a:ln>
                <a:solidFill>
                  <a:schemeClr val="tx1"/>
                </a:solidFill>
                <a:effectLst/>
                <a:latin typeface="Arial" panose="020B0604020202020204" pitchFamily="34" charset="0"/>
              </a:rPr>
              <a:t> – Maintain </a:t>
            </a:r>
            <a:r>
              <a:rPr kumimoji="0" lang="en-US" altLang="en-US" sz="2000" b="1" i="0" u="none" strike="noStrike" cap="none" normalizeH="0" baseline="0" dirty="0">
                <a:ln>
                  <a:noFill/>
                </a:ln>
                <a:solidFill>
                  <a:schemeClr val="tx1"/>
                </a:solidFill>
                <a:effectLst/>
                <a:latin typeface="Arial" panose="020B0604020202020204" pitchFamily="34" charset="0"/>
              </a:rPr>
              <a:t>99% uptime</a:t>
            </a:r>
            <a:r>
              <a:rPr kumimoji="0" lang="en-US" altLang="en-US" sz="2000" b="0" i="0" u="none" strike="noStrike" cap="none" normalizeH="0" baseline="0" dirty="0">
                <a:ln>
                  <a:noFill/>
                </a:ln>
                <a:solidFill>
                  <a:schemeClr val="tx1"/>
                </a:solidFill>
                <a:effectLst/>
                <a:latin typeface="Arial" panose="020B0604020202020204" pitchFamily="34" charset="0"/>
              </a:rPr>
              <a:t> to ensure uninterrupted access to student data.</a:t>
            </a:r>
          </a:p>
        </p:txBody>
      </p:sp>
    </p:spTree>
    <p:extLst>
      <p:ext uri="{BB962C8B-B14F-4D97-AF65-F5344CB8AC3E}">
        <p14:creationId xmlns:p14="http://schemas.microsoft.com/office/powerpoint/2010/main" val="40977243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94469C-878D-CFFA-8EB7-DF6183A56036}"/>
              </a:ext>
            </a:extLst>
          </p:cNvPr>
          <p:cNvSpPr>
            <a:spLocks noGrp="1"/>
          </p:cNvSpPr>
          <p:nvPr>
            <p:ph type="title"/>
          </p:nvPr>
        </p:nvSpPr>
        <p:spPr>
          <a:xfrm>
            <a:off x="838200" y="-642256"/>
            <a:ext cx="10515600" cy="1807028"/>
          </a:xfrm>
        </p:spPr>
        <p:txBody>
          <a:bodyPr/>
          <a:lstStyle/>
          <a:p>
            <a:r>
              <a:rPr lang="en-IN" dirty="0"/>
              <a:t>METHODS AND APPROACHES</a:t>
            </a:r>
          </a:p>
        </p:txBody>
      </p:sp>
      <p:sp>
        <p:nvSpPr>
          <p:cNvPr id="3" name="Content Placeholder 2">
            <a:extLst>
              <a:ext uri="{FF2B5EF4-FFF2-40B4-BE49-F238E27FC236}">
                <a16:creationId xmlns:a16="http://schemas.microsoft.com/office/drawing/2014/main" id="{36428C8A-A0B0-DD0D-47AE-B1D60AC64F51}"/>
              </a:ext>
            </a:extLst>
          </p:cNvPr>
          <p:cNvSpPr>
            <a:spLocks noGrp="1"/>
          </p:cNvSpPr>
          <p:nvPr>
            <p:ph idx="1"/>
          </p:nvPr>
        </p:nvSpPr>
        <p:spPr>
          <a:xfrm>
            <a:off x="838200" y="598714"/>
            <a:ext cx="10515600" cy="5578249"/>
          </a:xfrm>
        </p:spPr>
        <p:txBody>
          <a:bodyPr>
            <a:normAutofit fontScale="25000" lnSpcReduction="20000"/>
          </a:bodyPr>
          <a:lstStyle/>
          <a:p>
            <a:r>
              <a:rPr lang="en-US" sz="7200" dirty="0"/>
              <a:t>Agile Scrum methodology is used to develop the </a:t>
            </a:r>
            <a:r>
              <a:rPr lang="en-US" sz="7200" b="1" dirty="0"/>
              <a:t>Student Management System (SMS)</a:t>
            </a:r>
            <a:r>
              <a:rPr lang="en-US" sz="7200" dirty="0"/>
              <a:t>. Unlike Waterfall, Agile is an </a:t>
            </a:r>
            <a:r>
              <a:rPr lang="en-US" sz="7200" b="1" dirty="0"/>
              <a:t>iterative and incremental approach</a:t>
            </a:r>
            <a:r>
              <a:rPr lang="en-US" sz="7200" dirty="0"/>
              <a:t> where development is divided into short cycles (Sprints), ensuring flexibility, faster delivery, and continuous feedback from stakeholders.</a:t>
            </a:r>
          </a:p>
          <a:p>
            <a:r>
              <a:rPr lang="en-US" sz="7200" b="1" dirty="0"/>
              <a:t>1. Requirement Gathering &amp; Backlog Creation</a:t>
            </a:r>
          </a:p>
          <a:p>
            <a:r>
              <a:rPr lang="en-US" sz="7200" dirty="0"/>
              <a:t>Collect requirements from stakeholders (students, faculty, admin, project sponsor).</a:t>
            </a:r>
          </a:p>
          <a:p>
            <a:r>
              <a:rPr lang="en-US" sz="7200" dirty="0"/>
              <a:t>Techniques used: workshops, interviews, brainstorming, and user stories.</a:t>
            </a:r>
          </a:p>
          <a:p>
            <a:r>
              <a:rPr lang="en-US" sz="7200" dirty="0"/>
              <a:t>Document all requirements in the </a:t>
            </a:r>
            <a:r>
              <a:rPr lang="en-US" sz="7200" b="1" dirty="0"/>
              <a:t>Product Backlog</a:t>
            </a:r>
            <a:r>
              <a:rPr lang="en-US" sz="7200" dirty="0"/>
              <a:t>, prioritized by business value.</a:t>
            </a:r>
          </a:p>
          <a:p>
            <a:pPr marL="0" indent="0">
              <a:buNone/>
            </a:pPr>
            <a:endParaRPr lang="en-US" sz="7200" dirty="0"/>
          </a:p>
          <a:p>
            <a:r>
              <a:rPr lang="en-US" sz="7200" b="1" dirty="0"/>
              <a:t>2. Sprint Planning</a:t>
            </a:r>
          </a:p>
          <a:p>
            <a:r>
              <a:rPr lang="en-US" sz="7200" dirty="0"/>
              <a:t>Product Owner selects the highest-priority items from the Product Backlog.</a:t>
            </a:r>
          </a:p>
          <a:p>
            <a:r>
              <a:rPr lang="en-US" sz="7200" dirty="0"/>
              <a:t>The team defines the </a:t>
            </a:r>
            <a:r>
              <a:rPr lang="en-US" sz="7200" b="1" dirty="0"/>
              <a:t>Sprint Goal</a:t>
            </a:r>
            <a:r>
              <a:rPr lang="en-US" sz="7200" dirty="0"/>
              <a:t> and moves tasks into the </a:t>
            </a:r>
            <a:r>
              <a:rPr lang="en-US" sz="7200" b="1" dirty="0"/>
              <a:t>Sprint Backlog</a:t>
            </a:r>
            <a:r>
              <a:rPr lang="en-US" sz="7200" dirty="0"/>
              <a:t>.</a:t>
            </a:r>
          </a:p>
          <a:p>
            <a:r>
              <a:rPr lang="en-US" sz="7200" dirty="0"/>
              <a:t>Sprint duration: typically </a:t>
            </a:r>
            <a:r>
              <a:rPr lang="en-US" sz="7200" b="1" dirty="0"/>
              <a:t>2–4 weeks</a:t>
            </a:r>
            <a:r>
              <a:rPr lang="en-US" sz="7200" dirty="0"/>
              <a:t>.</a:t>
            </a:r>
          </a:p>
          <a:p>
            <a:pPr marL="0" indent="0">
              <a:buNone/>
            </a:pPr>
            <a:endParaRPr lang="en-US" sz="7200" dirty="0"/>
          </a:p>
          <a:p>
            <a:r>
              <a:rPr lang="en-US" sz="7200" b="1" dirty="0"/>
              <a:t>3. Design &amp; Development (Incremental)</a:t>
            </a:r>
          </a:p>
          <a:p>
            <a:r>
              <a:rPr lang="en-US" sz="7200" dirty="0"/>
              <a:t>During each Sprint, the team designs and develops specific SMS features such as:</a:t>
            </a:r>
          </a:p>
          <a:p>
            <a:pPr lvl="1"/>
            <a:r>
              <a:rPr lang="en-US" sz="7200" dirty="0"/>
              <a:t>Admissions module</a:t>
            </a:r>
          </a:p>
          <a:p>
            <a:pPr lvl="1"/>
            <a:r>
              <a:rPr lang="en-US" sz="7200" dirty="0"/>
              <a:t>Attendance tracking</a:t>
            </a:r>
          </a:p>
          <a:p>
            <a:pPr lvl="1"/>
            <a:r>
              <a:rPr lang="en-US" sz="7200" dirty="0"/>
              <a:t>Exam &amp; grading system</a:t>
            </a:r>
          </a:p>
          <a:p>
            <a:pPr lvl="1"/>
            <a:r>
              <a:rPr lang="en-US" sz="7200" dirty="0"/>
              <a:t>Fee management</a:t>
            </a:r>
          </a:p>
          <a:p>
            <a:pPr lvl="1"/>
            <a:r>
              <a:rPr lang="en-US" sz="7200" dirty="0"/>
              <a:t>Reports &amp; analytics</a:t>
            </a:r>
          </a:p>
          <a:p>
            <a:r>
              <a:rPr lang="en-US" sz="7200" dirty="0"/>
              <a:t>Each feature is built, tested, and delivered incrementally.</a:t>
            </a:r>
          </a:p>
          <a:p>
            <a:endParaRPr lang="en-IN" sz="2000" dirty="0"/>
          </a:p>
        </p:txBody>
      </p:sp>
    </p:spTree>
    <p:extLst>
      <p:ext uri="{BB962C8B-B14F-4D97-AF65-F5344CB8AC3E}">
        <p14:creationId xmlns:p14="http://schemas.microsoft.com/office/powerpoint/2010/main" val="307579090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2129</Words>
  <Application>Microsoft Office PowerPoint</Application>
  <PresentationFormat>Widescreen</PresentationFormat>
  <Paragraphs>183</Paragraphs>
  <Slides>15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15</vt:i4>
      </vt:variant>
    </vt:vector>
  </HeadingPairs>
  <TitlesOfParts>
    <vt:vector size="19" baseType="lpstr">
      <vt:lpstr>Arial</vt:lpstr>
      <vt:lpstr>Calibri</vt:lpstr>
      <vt:lpstr>Calibri Light</vt:lpstr>
      <vt:lpstr>Office Theme</vt:lpstr>
      <vt:lpstr> SMS Project </vt:lpstr>
      <vt:lpstr>Situations :</vt:lpstr>
      <vt:lpstr>PROBLEMS:</vt:lpstr>
      <vt:lpstr>OPPORTUNITY</vt:lpstr>
      <vt:lpstr>PURPOSE STATEMENT</vt:lpstr>
      <vt:lpstr>PROJECT OBJECTIVES </vt:lpstr>
      <vt:lpstr>SUCCESS CRITERIA </vt:lpstr>
      <vt:lpstr>PowerPoint Presentation</vt:lpstr>
      <vt:lpstr>METHODS AND APPROACHES</vt:lpstr>
      <vt:lpstr>PowerPoint Presentation</vt:lpstr>
      <vt:lpstr>PowerPoint Presentation</vt:lpstr>
      <vt:lpstr>RESOURCES </vt:lpstr>
      <vt:lpstr>PowerPoint Presentation</vt:lpstr>
      <vt:lpstr>PowerPoint Presentation</vt:lpstr>
      <vt:lpstr>Risks and Dependencies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MANISH PANDEY</dc:creator>
  <cp:lastModifiedBy>MANISH PANDEY</cp:lastModifiedBy>
  <cp:revision>1</cp:revision>
  <dcterms:created xsi:type="dcterms:W3CDTF">2025-09-28T17:47:53Z</dcterms:created>
  <dcterms:modified xsi:type="dcterms:W3CDTF">2025-09-28T17:47:53Z</dcterms:modified>
</cp:coreProperties>
</file>