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8"/>
  </p:notesMasterIdLst>
  <p:handoutMasterIdLst>
    <p:handoutMasterId r:id="rId19"/>
  </p:handoutMasterIdLst>
  <p:sldIdLst>
    <p:sldId id="256" r:id="rId5"/>
    <p:sldId id="258" r:id="rId6"/>
    <p:sldId id="286" r:id="rId7"/>
    <p:sldId id="287" r:id="rId8"/>
    <p:sldId id="288" r:id="rId9"/>
    <p:sldId id="289" r:id="rId10"/>
    <p:sldId id="290" r:id="rId11"/>
    <p:sldId id="291" r:id="rId12"/>
    <p:sldId id="294" r:id="rId13"/>
    <p:sldId id="296" r:id="rId14"/>
    <p:sldId id="292" r:id="rId15"/>
    <p:sldId id="293" r:id="rId16"/>
    <p:sldId id="28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8/8/2025</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8/8/2025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p:txBody>
          <a:bodyPr/>
          <a:lstStyle/>
          <a:p>
            <a:r>
              <a:rPr lang="en-US" dirty="0"/>
              <a:t>SMART CRM APP</a:t>
            </a:r>
          </a:p>
        </p:txBody>
      </p:sp>
      <p:sp>
        <p:nvSpPr>
          <p:cNvPr id="3" name="Subtitle 2">
            <a:extLst>
              <a:ext uri="{FF2B5EF4-FFF2-40B4-BE49-F238E27FC236}">
                <a16:creationId xmlns:a16="http://schemas.microsoft.com/office/drawing/2014/main" id="{0D537F64-4C96-4AA8-BB21-E8053A3186DD}"/>
              </a:ext>
            </a:extLst>
          </p:cNvPr>
          <p:cNvSpPr>
            <a:spLocks noGrp="1"/>
          </p:cNvSpPr>
          <p:nvPr>
            <p:ph type="subTitle" idx="1"/>
          </p:nvPr>
        </p:nvSpPr>
        <p:spPr>
          <a:xfrm>
            <a:off x="2957431" y="5027894"/>
            <a:ext cx="7077456" cy="868680"/>
          </a:xfrm>
        </p:spPr>
        <p:txBody>
          <a:bodyPr/>
          <a:lstStyle/>
          <a:p>
            <a:pPr marL="0" indent="0">
              <a:buNone/>
            </a:pPr>
            <a:r>
              <a:rPr lang="en-US" dirty="0"/>
              <a:t>By : Aditya Singh 			08/08/2025</a:t>
            </a:r>
          </a:p>
        </p:txBody>
      </p:sp>
    </p:spTree>
    <p:extLst>
      <p:ext uri="{BB962C8B-B14F-4D97-AF65-F5344CB8AC3E}">
        <p14:creationId xmlns:p14="http://schemas.microsoft.com/office/powerpoint/2010/main" val="394693459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Resources: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235077" cy="4093243"/>
          </a:xfrm>
        </p:spPr>
        <p:txBody>
          <a:bodyPr/>
          <a:lstStyle/>
          <a:p>
            <a:pPr marL="0" indent="0">
              <a:buNone/>
            </a:pPr>
            <a:r>
              <a:rPr lang="en-US" b="1" dirty="0"/>
              <a:t>BUDGET: 50L</a:t>
            </a:r>
          </a:p>
          <a:p>
            <a:pPr marL="0" indent="0">
              <a:buNone/>
            </a:pPr>
            <a:r>
              <a:rPr lang="en-US" b="1" dirty="0"/>
              <a:t>	Business Analyst: 20L</a:t>
            </a:r>
          </a:p>
          <a:p>
            <a:pPr marL="0" indent="0">
              <a:buNone/>
            </a:pPr>
            <a:r>
              <a:rPr lang="en-US" b="1" dirty="0"/>
              <a:t>	Development Team: 15L</a:t>
            </a:r>
          </a:p>
          <a:p>
            <a:pPr marL="0" indent="0">
              <a:buNone/>
            </a:pPr>
            <a:r>
              <a:rPr lang="en-US" b="1" dirty="0"/>
              <a:t>	Testing Team: 10L</a:t>
            </a:r>
          </a:p>
          <a:p>
            <a:pPr marL="0" indent="0">
              <a:buNone/>
            </a:pPr>
            <a:r>
              <a:rPr lang="en-US" b="1" dirty="0"/>
              <a:t>	Deployment Team: 5L</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10</a:t>
            </a:fld>
            <a:endParaRPr lang="en-US" dirty="0"/>
          </a:p>
        </p:txBody>
      </p:sp>
    </p:spTree>
    <p:extLst>
      <p:ext uri="{BB962C8B-B14F-4D97-AF65-F5344CB8AC3E}">
        <p14:creationId xmlns:p14="http://schemas.microsoft.com/office/powerpoint/2010/main" val="1691760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978729"/>
          </a:xfrm>
        </p:spPr>
        <p:txBody>
          <a:bodyPr/>
          <a:lstStyle/>
          <a:p>
            <a:r>
              <a:rPr lang="en-US" dirty="0"/>
              <a:t>Risk</a:t>
            </a:r>
            <a:br>
              <a:rPr lang="en-US" dirty="0"/>
            </a:br>
            <a:endParaRPr lang="en-US" dirty="0"/>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7510781" cy="4093243"/>
          </a:xfrm>
        </p:spPr>
        <p:txBody>
          <a:bodyPr/>
          <a:lstStyle/>
          <a:p>
            <a:r>
              <a:rPr lang="en-US" b="1" dirty="0"/>
              <a:t>Miscommunication:</a:t>
            </a:r>
            <a:r>
              <a:rPr lang="en-US" dirty="0"/>
              <a:t> Needs clear training and PM oversight</a:t>
            </a:r>
          </a:p>
          <a:p>
            <a:r>
              <a:rPr lang="en-US" b="1" dirty="0"/>
              <a:t>Incomplete Requirement Gathering:</a:t>
            </a:r>
            <a:r>
              <a:rPr lang="en-US" dirty="0"/>
              <a:t> More stakeholder engagement</a:t>
            </a:r>
          </a:p>
          <a:p>
            <a:r>
              <a:rPr lang="en-US" b="1" dirty="0"/>
              <a:t>Resource Risk:</a:t>
            </a:r>
            <a:r>
              <a:rPr lang="en-US" dirty="0"/>
              <a:t> Sudden unavailability or turnover</a:t>
            </a:r>
          </a:p>
          <a:p>
            <a:r>
              <a:rPr lang="en-US" b="1" dirty="0"/>
              <a:t>Technical Risk:</a:t>
            </a:r>
            <a:r>
              <a:rPr lang="en-US" dirty="0"/>
              <a:t> Skill gaps, data security, legacy systems</a:t>
            </a:r>
          </a:p>
          <a:p>
            <a:r>
              <a:rPr lang="en-US" b="1" dirty="0"/>
              <a:t>Financial Risk:</a:t>
            </a:r>
            <a:r>
              <a:rPr lang="en-US" dirty="0"/>
              <a:t> Overbudgeting, low ROI</a:t>
            </a:r>
          </a:p>
          <a:p>
            <a:r>
              <a:rPr lang="en-US" b="1" dirty="0"/>
              <a:t>Time Risk:</a:t>
            </a:r>
            <a:r>
              <a:rPr lang="en-US" dirty="0"/>
              <a:t> Delays, adoption issues</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11</a:t>
            </a:fld>
            <a:endParaRPr lang="en-US" dirty="0"/>
          </a:p>
        </p:txBody>
      </p:sp>
    </p:spTree>
    <p:extLst>
      <p:ext uri="{BB962C8B-B14F-4D97-AF65-F5344CB8AC3E}">
        <p14:creationId xmlns:p14="http://schemas.microsoft.com/office/powerpoint/2010/main" val="177021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35531"/>
          </a:xfrm>
        </p:spPr>
        <p:txBody>
          <a:bodyPr/>
          <a:lstStyle/>
          <a:p>
            <a:r>
              <a:rPr lang="en-US" dirty="0"/>
              <a:t>Dependencies: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7915730" cy="4324841"/>
          </a:xfrm>
        </p:spPr>
        <p:txBody>
          <a:bodyPr/>
          <a:lstStyle/>
          <a:p>
            <a:r>
              <a:rPr lang="en-US" b="1" dirty="0"/>
              <a:t>Third-party Vendors for tools/features: </a:t>
            </a:r>
            <a:r>
              <a:rPr lang="en-US" dirty="0"/>
              <a:t>The success of some features depends on third-party vendors providing stable tools, APIs, or integrations, which must be evaluated for reliability and long-term support.</a:t>
            </a:r>
            <a:endParaRPr lang="en-US" b="1" dirty="0"/>
          </a:p>
          <a:p>
            <a:r>
              <a:rPr lang="en-US" b="1" dirty="0"/>
              <a:t>Internal Team Collaboration: </a:t>
            </a:r>
            <a:r>
              <a:rPr lang="en-US" dirty="0"/>
              <a:t>Seamless collaboration between internal team members across departments is essential to ensure smooth execution of project tasks and timely decision-making.</a:t>
            </a:r>
            <a:endParaRPr lang="en-US" b="1" dirty="0"/>
          </a:p>
          <a:p>
            <a:r>
              <a:rPr lang="en-US" b="1" dirty="0"/>
              <a:t>Resource Availability: </a:t>
            </a:r>
            <a:r>
              <a:rPr lang="en-US" dirty="0"/>
              <a:t>Limited or delayed availability of key resources such as developers, testers, or SMEs can impact sprint progress and overall project timelines.</a:t>
            </a:r>
            <a:endParaRPr lang="en-US" b="1" dirty="0"/>
          </a:p>
          <a:p>
            <a:r>
              <a:rPr lang="en-US" b="1" dirty="0"/>
              <a:t>Knowledge Transfer: </a:t>
            </a:r>
            <a:r>
              <a:rPr lang="en-US" dirty="0"/>
              <a:t>Effective knowledge transfer is crucial when onboarding new team members or transitioning tasks to avoid miscommunication and maintain productivity.</a:t>
            </a:r>
            <a:endParaRPr lang="en-US" b="1" dirty="0"/>
          </a:p>
          <a:p>
            <a:r>
              <a:rPr lang="en-US" b="1" dirty="0"/>
              <a:t>Task Sequence/Timeliness: </a:t>
            </a:r>
            <a:r>
              <a:rPr lang="en-US" dirty="0"/>
              <a:t>Each task must be completed in a defined sequence and within scheduled timeframes to prevent bottlenecks that can delay downstream processes or deliverables.</a:t>
            </a:r>
            <a:endParaRPr lang="en-US" b="1" dirty="0"/>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12</a:t>
            </a:fld>
            <a:endParaRPr lang="en-US" dirty="0"/>
          </a:p>
        </p:txBody>
      </p:sp>
    </p:spTree>
    <p:extLst>
      <p:ext uri="{BB962C8B-B14F-4D97-AF65-F5344CB8AC3E}">
        <p14:creationId xmlns:p14="http://schemas.microsoft.com/office/powerpoint/2010/main" val="343762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p:txBody>
          <a:bodyPr/>
          <a:lstStyle/>
          <a:p>
            <a:endParaRPr lang="en-US" dirty="0"/>
          </a:p>
        </p:txBody>
      </p:sp>
      <p:sp>
        <p:nvSpPr>
          <p:cNvPr id="2" name="Slide Number Placeholder 1">
            <a:extLst>
              <a:ext uri="{FF2B5EF4-FFF2-40B4-BE49-F238E27FC236}">
                <a16:creationId xmlns:a16="http://schemas.microsoft.com/office/drawing/2014/main" id="{6D90B5C6-1CB0-445E-99D1-8E2FE8C59B50}"/>
              </a:ext>
            </a:extLst>
          </p:cNvPr>
          <p:cNvSpPr>
            <a:spLocks noGrp="1"/>
          </p:cNvSpPr>
          <p:nvPr>
            <p:ph type="sldNum" sz="quarter" idx="12"/>
          </p:nvPr>
        </p:nvSpPr>
        <p:spPr/>
        <p:txBody>
          <a:bodyPr/>
          <a:lstStyle/>
          <a:p>
            <a:fld id="{C263D6C4-4840-40CC-AC84-17E24B3B7BDE}" type="slidenum">
              <a:rPr lang="en-US" smtClean="0"/>
              <a:pPr/>
              <a:t>13</a:t>
            </a:fld>
            <a:endParaRPr lang="en-US" dirty="0"/>
          </a:p>
        </p:txBody>
      </p:sp>
      <p:sp>
        <p:nvSpPr>
          <p:cNvPr id="3" name="Text Placeholder 2">
            <a:extLst>
              <a:ext uri="{FF2B5EF4-FFF2-40B4-BE49-F238E27FC236}">
                <a16:creationId xmlns:a16="http://schemas.microsoft.com/office/drawing/2014/main" id="{06554A61-D199-469B-AB0C-B68F82B5059F}"/>
              </a:ext>
            </a:extLst>
          </p:cNvPr>
          <p:cNvSpPr>
            <a:spLocks noGrp="1"/>
          </p:cNvSpPr>
          <p:nvPr>
            <p:ph type="body" sz="quarter" idx="13"/>
          </p:nvPr>
        </p:nvSpPr>
        <p:spPr/>
        <p:txBody>
          <a:bodyPr/>
          <a:lstStyle/>
          <a:p>
            <a:r>
              <a:rPr lang="en-US" u="sng" dirty="0"/>
              <a:t>THANK YOU</a:t>
            </a:r>
          </a:p>
        </p:txBody>
      </p:sp>
    </p:spTree>
    <p:extLst>
      <p:ext uri="{BB962C8B-B14F-4D97-AF65-F5344CB8AC3E}">
        <p14:creationId xmlns:p14="http://schemas.microsoft.com/office/powerpoint/2010/main" val="59582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Situation:</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5"/>
            <a:ext cx="7758974" cy="4093243"/>
          </a:xfrm>
        </p:spPr>
        <p:txBody>
          <a:bodyPr/>
          <a:lstStyle/>
          <a:p>
            <a:r>
              <a:rPr lang="en-US" b="1" dirty="0"/>
              <a:t>User Registration: </a:t>
            </a:r>
            <a:r>
              <a:rPr lang="en-US" dirty="0"/>
              <a:t>Allows users to create an account using their name, email, phone number, and password to access the application.</a:t>
            </a:r>
            <a:endParaRPr lang="en-US" b="1" dirty="0"/>
          </a:p>
          <a:p>
            <a:r>
              <a:rPr lang="en-US" b="1" dirty="0"/>
              <a:t>Requirement Uploading: </a:t>
            </a:r>
            <a:r>
              <a:rPr lang="en-US" dirty="0"/>
              <a:t>Enables users to upload project or task requirements for shared access and collaboration.</a:t>
            </a:r>
            <a:endParaRPr lang="en-US" b="1" dirty="0"/>
          </a:p>
          <a:p>
            <a:r>
              <a:rPr lang="en-US" b="1" dirty="0"/>
              <a:t>Task Management and Pipeline View: </a:t>
            </a:r>
            <a:r>
              <a:rPr lang="en-US" dirty="0"/>
              <a:t>Lets users view and manage assigned tasks along with tracking their sales or project pipeline.</a:t>
            </a:r>
            <a:endParaRPr lang="en-US" b="1" dirty="0"/>
          </a:p>
          <a:p>
            <a:r>
              <a:rPr lang="en-US" b="1" dirty="0"/>
              <a:t>Manage Meetings and Communication: </a:t>
            </a:r>
            <a:r>
              <a:rPr lang="en-US" dirty="0"/>
              <a:t>Facilitates scheduling and managing meetings with clients or team members for effective communication.</a:t>
            </a:r>
            <a:endParaRPr lang="en-US" b="1" dirty="0"/>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2</a:t>
            </a:fld>
            <a:endParaRPr lang="en-US" dirty="0"/>
          </a:p>
        </p:txBody>
      </p:sp>
    </p:spTree>
    <p:extLst>
      <p:ext uri="{BB962C8B-B14F-4D97-AF65-F5344CB8AC3E}">
        <p14:creationId xmlns:p14="http://schemas.microsoft.com/office/powerpoint/2010/main" val="373348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Problem:</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5"/>
            <a:ext cx="7758974" cy="4093243"/>
          </a:xfrm>
        </p:spPr>
        <p:txBody>
          <a:bodyPr/>
          <a:lstStyle/>
          <a:p>
            <a:r>
              <a:rPr lang="en-US" b="1" dirty="0"/>
              <a:t>Duplication of Requirements:</a:t>
            </a:r>
            <a:r>
              <a:rPr lang="en-US" dirty="0"/>
              <a:t> Users frequently upload the same requirements, leading to inefficiency and wasted effort.</a:t>
            </a:r>
            <a:endParaRPr lang="en-US" b="1" dirty="0"/>
          </a:p>
          <a:p>
            <a:r>
              <a:rPr lang="en-US" b="1" dirty="0"/>
              <a:t>Limited Contact Visibility:</a:t>
            </a:r>
            <a:r>
              <a:rPr lang="en-US" dirty="0"/>
              <a:t> Employees cannot access contact details of their colleagues, hindering internal communication.</a:t>
            </a:r>
            <a:endParaRPr lang="en-US" b="1" dirty="0"/>
          </a:p>
          <a:p>
            <a:r>
              <a:rPr lang="en-US" b="1" dirty="0"/>
              <a:t>No Case Tracking System:</a:t>
            </a:r>
            <a:r>
              <a:rPr lang="en-US" dirty="0"/>
              <a:t> The app lacks visibility into case progress, making it difficult for users to monitor status updates.</a:t>
            </a:r>
            <a:endParaRPr lang="en-US" b="1" dirty="0"/>
          </a:p>
          <a:p>
            <a:r>
              <a:rPr lang="en-US" b="1" dirty="0"/>
              <a:t>Missing Employee Performance Reports:</a:t>
            </a:r>
            <a:r>
              <a:rPr lang="en-US" dirty="0"/>
              <a:t> There is no built-in feature to generate reports on employee productivity or task completion.</a:t>
            </a:r>
            <a:endParaRPr lang="en-US" b="1" dirty="0"/>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3</a:t>
            </a:fld>
            <a:endParaRPr lang="en-US" dirty="0"/>
          </a:p>
        </p:txBody>
      </p:sp>
    </p:spTree>
    <p:extLst>
      <p:ext uri="{BB962C8B-B14F-4D97-AF65-F5344CB8AC3E}">
        <p14:creationId xmlns:p14="http://schemas.microsoft.com/office/powerpoint/2010/main" val="964483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Opportunity:</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5"/>
            <a:ext cx="7758974" cy="4093243"/>
          </a:xfrm>
        </p:spPr>
        <p:txBody>
          <a:bodyPr/>
          <a:lstStyle/>
          <a:p>
            <a:r>
              <a:rPr lang="en-US" b="1" dirty="0"/>
              <a:t>Time-Saving by Eliminating Duplicates→ </a:t>
            </a:r>
            <a:r>
              <a:rPr lang="en-US" dirty="0"/>
              <a:t>Avoiding repeated uploads saves employee time and streamlines task execution.</a:t>
            </a:r>
          </a:p>
          <a:p>
            <a:r>
              <a:rPr lang="en-US" b="1" dirty="0"/>
              <a:t>Improved Communication Between Employees→ </a:t>
            </a:r>
            <a:r>
              <a:rPr lang="en-US" dirty="0"/>
              <a:t>Easy access to contact information enhances collaboration and issue resolution.</a:t>
            </a:r>
          </a:p>
          <a:p>
            <a:r>
              <a:rPr lang="en-US" b="1" dirty="0"/>
              <a:t>Transparency in Case Tracking→ </a:t>
            </a:r>
            <a:r>
              <a:rPr lang="en-US" dirty="0"/>
              <a:t>Employees can monitor the real-time status of their cases, ensuring accountability.</a:t>
            </a:r>
          </a:p>
          <a:p>
            <a:r>
              <a:rPr lang="en-US" b="1" dirty="0"/>
              <a:t>Performance Reporting and Monitoring→ </a:t>
            </a:r>
            <a:r>
              <a:rPr lang="en-US" dirty="0"/>
              <a:t>Automated reports help evaluate employee productivity and support informed decisions.</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4</a:t>
            </a:fld>
            <a:endParaRPr lang="en-US" dirty="0"/>
          </a:p>
        </p:txBody>
      </p:sp>
    </p:spTree>
    <p:extLst>
      <p:ext uri="{BB962C8B-B14F-4D97-AF65-F5344CB8AC3E}">
        <p14:creationId xmlns:p14="http://schemas.microsoft.com/office/powerpoint/2010/main" val="3773101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Goal:</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5"/>
            <a:ext cx="7758974" cy="4093243"/>
          </a:xfrm>
        </p:spPr>
        <p:txBody>
          <a:bodyPr/>
          <a:lstStyle/>
          <a:p>
            <a:r>
              <a:rPr lang="en-US" sz="1800" dirty="0"/>
              <a:t>The goal of this is to increase the efficiency of employees and provide maximum satisfaction to the client. It also helps to track the client’s past behavior so it will be easy to analyze the existing client. It also helps to generate reports and do analysis.</a:t>
            </a:r>
            <a:r>
              <a:rPr lang="en-US" dirty="0"/>
              <a:t> </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5</a:t>
            </a:fld>
            <a:endParaRPr lang="en-US" dirty="0"/>
          </a:p>
        </p:txBody>
      </p:sp>
    </p:spTree>
    <p:extLst>
      <p:ext uri="{BB962C8B-B14F-4D97-AF65-F5344CB8AC3E}">
        <p14:creationId xmlns:p14="http://schemas.microsoft.com/office/powerpoint/2010/main" val="1922529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Objectives: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5"/>
            <a:ext cx="7758974" cy="4093243"/>
          </a:xfrm>
        </p:spPr>
        <p:txBody>
          <a:bodyPr/>
          <a:lstStyle/>
          <a:p>
            <a:r>
              <a:rPr lang="en-US" b="1" dirty="0"/>
              <a:t>Free Flow of Communication→ </a:t>
            </a:r>
            <a:r>
              <a:rPr lang="en-US" dirty="0"/>
              <a:t>Enables seamless interaction among team members to resolve queries and share updates instantly.</a:t>
            </a:r>
          </a:p>
          <a:p>
            <a:r>
              <a:rPr lang="en-US" b="1" dirty="0"/>
              <a:t>Transparent Requirement Management→ </a:t>
            </a:r>
            <a:r>
              <a:rPr lang="en-US" dirty="0"/>
              <a:t>Ensures all stakeholders can access, track, and update requirements in real-time.</a:t>
            </a:r>
          </a:p>
          <a:p>
            <a:r>
              <a:rPr lang="en-US" b="1" dirty="0"/>
              <a:t>Performance Tracking→ </a:t>
            </a:r>
            <a:r>
              <a:rPr lang="en-US" dirty="0"/>
              <a:t>Monitors employee contributions and progress through measurable KPIs and reports.</a:t>
            </a:r>
          </a:p>
          <a:p>
            <a:r>
              <a:rPr lang="en-US" b="1" dirty="0"/>
              <a:t>Efficient Time Management→ </a:t>
            </a:r>
            <a:r>
              <a:rPr lang="en-US" dirty="0"/>
              <a:t>Reduces delays by streamlining workflows and prioritizing tasks effectively.</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6</a:t>
            </a:fld>
            <a:endParaRPr lang="en-US" dirty="0"/>
          </a:p>
        </p:txBody>
      </p:sp>
    </p:spTree>
    <p:extLst>
      <p:ext uri="{BB962C8B-B14F-4D97-AF65-F5344CB8AC3E}">
        <p14:creationId xmlns:p14="http://schemas.microsoft.com/office/powerpoint/2010/main" val="3361613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Success Criteria:</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5"/>
            <a:ext cx="7758974" cy="4285085"/>
          </a:xfrm>
        </p:spPr>
        <p:txBody>
          <a:bodyPr/>
          <a:lstStyle/>
          <a:p>
            <a:r>
              <a:rPr lang="en-US" b="1" dirty="0"/>
              <a:t>No Duplicate Requirements: </a:t>
            </a:r>
            <a:r>
              <a:rPr lang="en-US" dirty="0"/>
              <a:t>The system will intelligently detect and prompt users when a similar requirement has already been uploaded, ensuring that data duplication is minimized and employee time is not wasted.</a:t>
            </a:r>
            <a:endParaRPr lang="en-US" b="1" dirty="0"/>
          </a:p>
          <a:p>
            <a:r>
              <a:rPr lang="en-US" b="1" dirty="0"/>
              <a:t>Easy User Information Management: </a:t>
            </a:r>
            <a:r>
              <a:rPr lang="en-US" dirty="0"/>
              <a:t>All user profiles and contact details will be centrally accessible and manageable, allowing employees to easily find and connect with their colleagues when needed.</a:t>
            </a:r>
            <a:endParaRPr lang="en-US" b="1" dirty="0"/>
          </a:p>
          <a:p>
            <a:r>
              <a:rPr lang="en-US" b="1" dirty="0"/>
              <a:t>Auto Report Generation: </a:t>
            </a:r>
            <a:r>
              <a:rPr lang="en-US" dirty="0"/>
              <a:t>The system will automatically generate performance and task completion reports, reducing manual effort and providing management with real-time insights.</a:t>
            </a:r>
            <a:endParaRPr lang="en-US" b="1" dirty="0"/>
          </a:p>
          <a:p>
            <a:r>
              <a:rPr lang="en-US" b="1" dirty="0"/>
              <a:t>Built-in Calling Feature: </a:t>
            </a:r>
            <a:r>
              <a:rPr lang="en-US" dirty="0"/>
              <a:t>Integrated telephony within the app will enable direct voice communication between employees, eliminating the need for external communication tools.</a:t>
            </a:r>
            <a:endParaRPr lang="en-US" b="1" dirty="0"/>
          </a:p>
          <a:p>
            <a:r>
              <a:rPr lang="en-US" b="1" dirty="0"/>
              <a:t>Trackable Case Progress: </a:t>
            </a:r>
            <a:r>
              <a:rPr lang="en-US" dirty="0"/>
              <a:t>Employees will be able to track the real-time status and movement of their assigned cases, promoting process transparency and better planning.</a:t>
            </a:r>
            <a:endParaRPr lang="en-US" b="1" dirty="0"/>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7</a:t>
            </a:fld>
            <a:endParaRPr lang="en-US" dirty="0"/>
          </a:p>
        </p:txBody>
      </p:sp>
    </p:spTree>
    <p:extLst>
      <p:ext uri="{BB962C8B-B14F-4D97-AF65-F5344CB8AC3E}">
        <p14:creationId xmlns:p14="http://schemas.microsoft.com/office/powerpoint/2010/main" val="1407253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Methods and Approaches: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235077" cy="4689690"/>
          </a:xfrm>
        </p:spPr>
        <p:txBody>
          <a:bodyPr/>
          <a:lstStyle/>
          <a:p>
            <a:r>
              <a:rPr lang="en-US" b="1" dirty="0"/>
              <a:t>Scrum:</a:t>
            </a:r>
            <a:r>
              <a:rPr lang="en-US" dirty="0"/>
              <a:t> In this project, we used Agile methodology that helps to change the requirement according to the situation and demand of the client. For this methodology we choose Scrum.</a:t>
            </a:r>
          </a:p>
          <a:p>
            <a:r>
              <a:rPr lang="en-US" b="1" dirty="0"/>
              <a:t>Roles in Scrum </a:t>
            </a:r>
          </a:p>
          <a:p>
            <a:r>
              <a:rPr lang="en-US" b="1" dirty="0"/>
              <a:t>User Story:  </a:t>
            </a:r>
            <a:r>
              <a:rPr lang="en-US" dirty="0"/>
              <a:t>In this method we have to prepare user stories and decide the acceptance criteria business value and complexity point.</a:t>
            </a:r>
          </a:p>
          <a:p>
            <a:r>
              <a:rPr lang="en-US" b="1" dirty="0"/>
              <a:t>Product Backlog: </a:t>
            </a:r>
            <a:r>
              <a:rPr lang="en-US" dirty="0"/>
              <a:t>In product, we prepare the list of features and requirement planned in a product to be completed.</a:t>
            </a:r>
            <a:r>
              <a:rPr lang="en-US" b="1" dirty="0"/>
              <a:t> </a:t>
            </a:r>
          </a:p>
          <a:p>
            <a:r>
              <a:rPr lang="en-US" b="1" dirty="0"/>
              <a:t>Sprint Backlog: </a:t>
            </a:r>
            <a:r>
              <a:rPr lang="en-US" dirty="0"/>
              <a:t>The sprit backlog consist the list of product backlog that are planned to be completed in current sprint.</a:t>
            </a:r>
          </a:p>
          <a:p>
            <a:r>
              <a:rPr lang="en-US" b="1" dirty="0"/>
              <a:t>Sprint Planning:</a:t>
            </a:r>
            <a:r>
              <a:rPr lang="en-US" dirty="0"/>
              <a:t> In this sprint planning we decide the sprint goal and determine the product backlog to be completed.</a:t>
            </a:r>
          </a:p>
          <a:p>
            <a:r>
              <a:rPr lang="en-US" b="1" dirty="0"/>
              <a:t>Sprint review: </a:t>
            </a:r>
            <a:r>
              <a:rPr lang="en-US" dirty="0"/>
              <a:t>The scrum team meets once a week to discuss on how many sprint completed and how much are remaining.</a:t>
            </a:r>
          </a:p>
          <a:p>
            <a:r>
              <a:rPr lang="en-US" b="1" dirty="0"/>
              <a:t>Sprint retrospective:</a:t>
            </a:r>
            <a:r>
              <a:rPr lang="en-US" dirty="0"/>
              <a:t> After completion of the sprint, the scrum team review the work and find how it is going, what are the challenges they faced and to solve that challenges.</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8</a:t>
            </a:fld>
            <a:endParaRPr lang="en-US" dirty="0"/>
          </a:p>
        </p:txBody>
      </p:sp>
    </p:spTree>
    <p:extLst>
      <p:ext uri="{BB962C8B-B14F-4D97-AF65-F5344CB8AC3E}">
        <p14:creationId xmlns:p14="http://schemas.microsoft.com/office/powerpoint/2010/main" val="1931722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Resources: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235077" cy="4093243"/>
          </a:xfrm>
        </p:spPr>
        <p:txBody>
          <a:bodyPr/>
          <a:lstStyle/>
          <a:p>
            <a:pPr marL="0" indent="0">
              <a:buNone/>
            </a:pPr>
            <a:r>
              <a:rPr lang="en-US" b="1" dirty="0"/>
              <a:t>People:</a:t>
            </a:r>
          </a:p>
          <a:p>
            <a:pPr marL="0" indent="0">
              <a:buNone/>
            </a:pPr>
            <a:r>
              <a:rPr lang="en-US" dirty="0"/>
              <a:t>        Business Analyst</a:t>
            </a:r>
          </a:p>
          <a:p>
            <a:pPr marL="0" indent="0">
              <a:buNone/>
            </a:pPr>
            <a:r>
              <a:rPr lang="en-US" dirty="0"/>
              <a:t>        Product Owner</a:t>
            </a:r>
          </a:p>
          <a:p>
            <a:pPr marL="0" indent="0">
              <a:buNone/>
            </a:pPr>
            <a:r>
              <a:rPr lang="en-US" dirty="0"/>
              <a:t>        Scrum Master</a:t>
            </a:r>
          </a:p>
          <a:p>
            <a:pPr marL="0" indent="0">
              <a:buNone/>
            </a:pPr>
            <a:r>
              <a:rPr lang="en-US" dirty="0"/>
              <a:t>        Project Manager</a:t>
            </a:r>
          </a:p>
          <a:p>
            <a:pPr marL="0" indent="0">
              <a:buNone/>
            </a:pPr>
            <a:r>
              <a:rPr lang="en-US" dirty="0"/>
              <a:t>         Developer</a:t>
            </a:r>
          </a:p>
          <a:p>
            <a:pPr marL="0" indent="0">
              <a:buNone/>
            </a:pPr>
            <a:r>
              <a:rPr lang="en-US" dirty="0"/>
              <a:t>         Tester</a:t>
            </a:r>
          </a:p>
          <a:p>
            <a:pPr marL="0" indent="0">
              <a:buNone/>
            </a:pPr>
            <a:r>
              <a:rPr lang="en-US" dirty="0"/>
              <a:t> </a:t>
            </a:r>
            <a:r>
              <a:rPr lang="en-US" b="1" dirty="0"/>
              <a:t>Time Frame:</a:t>
            </a:r>
            <a:r>
              <a:rPr lang="en-US" dirty="0"/>
              <a:t> 12 Months</a:t>
            </a:r>
          </a:p>
          <a:p>
            <a:pPr marL="0" indent="0">
              <a:buNone/>
            </a:pPr>
            <a:r>
              <a:rPr lang="en-US" dirty="0"/>
              <a:t>          Requirement Gathering- 1 month</a:t>
            </a:r>
          </a:p>
          <a:p>
            <a:pPr marL="0" indent="0">
              <a:buNone/>
            </a:pPr>
            <a:r>
              <a:rPr lang="en-US" dirty="0"/>
              <a:t>          Design- 1-2 months</a:t>
            </a:r>
          </a:p>
          <a:p>
            <a:pPr marL="0" indent="0">
              <a:buNone/>
            </a:pPr>
            <a:r>
              <a:rPr lang="en-US" dirty="0"/>
              <a:t>          Development- 4-5 month</a:t>
            </a:r>
          </a:p>
          <a:p>
            <a:pPr marL="0" indent="0">
              <a:buNone/>
            </a:pPr>
            <a:r>
              <a:rPr lang="en-US" dirty="0"/>
              <a:t>          Testing-2-3 month</a:t>
            </a:r>
          </a:p>
          <a:p>
            <a:pPr marL="0" indent="0">
              <a:buNone/>
            </a:pPr>
            <a:r>
              <a:rPr lang="en-US" dirty="0"/>
              <a:t>          Deployment- 1 month</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9</a:t>
            </a:fld>
            <a:endParaRPr lang="en-US" dirty="0"/>
          </a:p>
        </p:txBody>
      </p:sp>
    </p:spTree>
    <p:extLst>
      <p:ext uri="{BB962C8B-B14F-4D97-AF65-F5344CB8AC3E}">
        <p14:creationId xmlns:p14="http://schemas.microsoft.com/office/powerpoint/2010/main" val="1062240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3.xml><?xml version="1.0" encoding="utf-8"?>
<ds:datastoreItem xmlns:ds="http://schemas.openxmlformats.org/officeDocument/2006/customXml" ds:itemID="{F5757914-1161-4661-9696-421FD6935CDD}">
  <ds:schemaRefs>
    <ds:schemaRef ds:uri="http://schemas.microsoft.com/office/2006/documentManagement/types"/>
    <ds:schemaRef ds:uri="http://purl.org/dc/terms/"/>
    <ds:schemaRef ds:uri="http://www.w3.org/XML/1998/namespace"/>
    <ds:schemaRef ds:uri="http://schemas.microsoft.com/office/infopath/2007/PartnerControls"/>
    <ds:schemaRef ds:uri="http://schemas.microsoft.com/office/2006/metadata/properties"/>
    <ds:schemaRef ds:uri="http://schemas.openxmlformats.org/package/2006/metadata/core-properties"/>
    <ds:schemaRef ds:uri="http://purl.org/dc/dcmitype/"/>
    <ds:schemaRef ds:uri="16c05727-aa75-4e4a-9b5f-8a80a1165891"/>
    <ds:schemaRef ds:uri="71af3243-3dd4-4a8d-8c0d-dd76da1f02a5"/>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Modern blue presentation</Template>
  <TotalTime>0</TotalTime>
  <Words>967</Words>
  <Application>Microsoft Office PowerPoint</Application>
  <PresentationFormat>Widescreen</PresentationFormat>
  <Paragraphs>85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Tahoma</vt:lpstr>
      <vt:lpstr>Trade Gothic LT Pro</vt:lpstr>
      <vt:lpstr>Trebuchet MS</vt:lpstr>
      <vt:lpstr>Office Theme</vt:lpstr>
      <vt:lpstr>SMART CRM APP</vt:lpstr>
      <vt:lpstr>Situation:</vt:lpstr>
      <vt:lpstr>Problem:</vt:lpstr>
      <vt:lpstr>Opportunity:</vt:lpstr>
      <vt:lpstr>Goal:</vt:lpstr>
      <vt:lpstr>Objectives:</vt:lpstr>
      <vt:lpstr>Success Criteria:</vt:lpstr>
      <vt:lpstr>Methods and Approaches:</vt:lpstr>
      <vt:lpstr>Resources:</vt:lpstr>
      <vt:lpstr>Resources:</vt:lpstr>
      <vt:lpstr>Risk </vt:lpstr>
      <vt:lpstr>Dependencies: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2025-02-02T14:26:09Z</dcterms:created>
  <dcterms:modified xsi:type="dcterms:W3CDTF">2025-08-08T17:09:47Z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