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94" autoAdjust="0"/>
    <p:restoredTop sz="94660"/>
  </p:normalViewPr>
  <p:slideViewPr>
    <p:cSldViewPr>
      <p:cViewPr varScale="1">
        <p:scale>
          <a:sx n="68" d="100"/>
          <a:sy n="68" d="100"/>
        </p:scale>
        <p:origin x="-145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3F24301-BD60-4EDA-B27C-8E085BF046B0}" type="datetimeFigureOut">
              <a:rPr lang="en-US" smtClean="0"/>
              <a:pPr/>
              <a:t>8/26/2025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3BDD006-D05C-474F-B9D1-B837C1417AD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F24301-BD60-4EDA-B27C-8E085BF046B0}"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DD006-D05C-474F-B9D1-B837C1417A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F24301-BD60-4EDA-B27C-8E085BF046B0}"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DD006-D05C-474F-B9D1-B837C1417A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F24301-BD60-4EDA-B27C-8E085BF046B0}"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DD006-D05C-474F-B9D1-B837C1417AD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3F24301-BD60-4EDA-B27C-8E085BF046B0}"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DD006-D05C-474F-B9D1-B837C1417AD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3F24301-BD60-4EDA-B27C-8E085BF046B0}"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DD006-D05C-474F-B9D1-B837C1417AD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3F24301-BD60-4EDA-B27C-8E085BF046B0}" type="datetimeFigureOut">
              <a:rPr lang="en-US" smtClean="0"/>
              <a:pPr/>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BDD006-D05C-474F-B9D1-B837C1417AD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3F24301-BD60-4EDA-B27C-8E085BF046B0}" type="datetimeFigureOut">
              <a:rPr lang="en-US" smtClean="0"/>
              <a:pPr/>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BDD006-D05C-474F-B9D1-B837C1417A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24301-BD60-4EDA-B27C-8E085BF046B0}" type="datetimeFigureOut">
              <a:rPr lang="en-US" smtClean="0"/>
              <a:pPr/>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BDD006-D05C-474F-B9D1-B837C1417A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3F24301-BD60-4EDA-B27C-8E085BF046B0}"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DD006-D05C-474F-B9D1-B837C1417A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3F24301-BD60-4EDA-B27C-8E085BF046B0}"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3BDD006-D05C-474F-B9D1-B837C1417AD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3F24301-BD60-4EDA-B27C-8E085BF046B0}" type="datetimeFigureOut">
              <a:rPr lang="en-US" smtClean="0"/>
              <a:pPr/>
              <a:t>8/26/2025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3BDD006-D05C-474F-B9D1-B837C1417AD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882775"/>
            <a:ext cx="7772400" cy="1470025"/>
          </a:xfrm>
        </p:spPr>
        <p:txBody>
          <a:bodyPr>
            <a:normAutofit/>
          </a:bodyPr>
          <a:lstStyle/>
          <a:p>
            <a:r>
              <a:rPr lang="en-US" sz="1200" dirty="0" smtClean="0">
                <a:solidFill>
                  <a:schemeClr val="bg1"/>
                </a:solidFill>
                <a:latin typeface="Arial" pitchFamily="34" charset="0"/>
                <a:cs typeface="Arial" pitchFamily="34" charset="0"/>
              </a:rPr>
              <a:t>Conversion Canvas</a:t>
            </a:r>
            <a:endParaRPr lang="en-US" sz="1200" b="1"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4419600" y="4724400"/>
            <a:ext cx="3657600" cy="1143000"/>
          </a:xfrm>
        </p:spPr>
        <p:txBody>
          <a:bodyPr>
            <a:normAutofit/>
          </a:bodyPr>
          <a:lstStyle/>
          <a:p>
            <a:r>
              <a:rPr lang="en-US" sz="1200" dirty="0" smtClean="0">
                <a:solidFill>
                  <a:schemeClr val="bg1"/>
                </a:solidFill>
                <a:latin typeface="Arial" pitchFamily="34" charset="0"/>
                <a:cs typeface="Arial" pitchFamily="34" charset="0"/>
              </a:rPr>
              <a:t>Prepared By: K. </a:t>
            </a:r>
            <a:r>
              <a:rPr lang="en-US" sz="1200" dirty="0" err="1" smtClean="0">
                <a:solidFill>
                  <a:schemeClr val="bg1"/>
                </a:solidFill>
                <a:latin typeface="Arial" pitchFamily="34" charset="0"/>
                <a:cs typeface="Arial" pitchFamily="34" charset="0"/>
              </a:rPr>
              <a:t>Sai</a:t>
            </a:r>
            <a:r>
              <a:rPr lang="en-US" sz="1200" dirty="0" smtClean="0">
                <a:solidFill>
                  <a:schemeClr val="bg1"/>
                </a:solidFill>
                <a:latin typeface="Arial" pitchFamily="34" charset="0"/>
                <a:cs typeface="Arial" pitchFamily="34" charset="0"/>
              </a:rPr>
              <a:t> Mohan Krishna</a:t>
            </a:r>
          </a:p>
          <a:p>
            <a:r>
              <a:rPr lang="en-US" sz="1200" dirty="0" smtClean="0">
                <a:solidFill>
                  <a:schemeClr val="bg1"/>
                </a:solidFill>
                <a:latin typeface="Arial" pitchFamily="34" charset="0"/>
                <a:cs typeface="Arial" pitchFamily="34" charset="0"/>
              </a:rPr>
              <a:t>Date:: 25 – 08 – 2025</a:t>
            </a:r>
            <a:endParaRPr lang="en-US" sz="1200" dirty="0">
              <a:solidFill>
                <a:schemeClr val="bg1"/>
              </a:solidFill>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solidFill>
                  <a:schemeClr val="tx1"/>
                </a:solidFill>
                <a:latin typeface="Arial" pitchFamily="34" charset="0"/>
                <a:cs typeface="Arial" pitchFamily="34" charset="0"/>
              </a:rPr>
              <a:t>Risks and Dependencies </a:t>
            </a:r>
            <a:r>
              <a:rPr lang="en-US" sz="1200" b="1" dirty="0" smtClean="0">
                <a:latin typeface="Arial" pitchFamily="34" charset="0"/>
                <a:cs typeface="Arial" pitchFamily="34" charset="0"/>
              </a:rPr>
              <a:t>:</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t>Current platform and user experience have been in place for over 5 years and are familiar to existing users</a:t>
            </a:r>
          </a:p>
          <a:p>
            <a:pPr>
              <a:buNone/>
            </a:pPr>
            <a:r>
              <a:rPr lang="en-US" sz="1200" dirty="0" smtClean="0"/>
              <a:t>Risk: Resistance to change from both internal stakeholders and returning users</a:t>
            </a:r>
          </a:p>
          <a:p>
            <a:pPr>
              <a:buNone/>
            </a:pPr>
            <a:r>
              <a:rPr lang="en-US" sz="1200" dirty="0" smtClean="0"/>
              <a:t>Dependency: Clear communication, training, and gradual rollout of UX changes</a:t>
            </a:r>
          </a:p>
          <a:p>
            <a:r>
              <a:rPr lang="en-US" sz="1200" dirty="0" smtClean="0"/>
              <a:t>Cost justification based on ease of use, improved conversion, and user behavior is difficult to quantify in traditional ROI terms</a:t>
            </a:r>
          </a:p>
          <a:p>
            <a:pPr>
              <a:buNone/>
            </a:pPr>
            <a:r>
              <a:rPr lang="en-US" sz="1200" dirty="0" smtClean="0"/>
              <a:t>Risk: Management may struggle to see short-term tangible returns</a:t>
            </a:r>
          </a:p>
          <a:p>
            <a:pPr>
              <a:buNone/>
            </a:pPr>
            <a:r>
              <a:rPr lang="en-US" sz="1200" dirty="0" smtClean="0"/>
              <a:t>Dependency: Need to present value through data-driven A/B test results, case studies, and cumulative gains</a:t>
            </a:r>
          </a:p>
          <a:p>
            <a:r>
              <a:rPr lang="en-US" sz="1200" dirty="0" smtClean="0"/>
              <a:t>Cross-functional collaboration is essential, but conflicting team priorities may cause delays</a:t>
            </a:r>
          </a:p>
          <a:p>
            <a:pPr>
              <a:buNone/>
            </a:pPr>
            <a:r>
              <a:rPr lang="en-US" sz="1200" dirty="0" smtClean="0"/>
              <a:t>Risk: Product, marketing, dev, and analytics teams may not align on timelines or goals</a:t>
            </a:r>
          </a:p>
          <a:p>
            <a:pPr>
              <a:buNone/>
            </a:pPr>
            <a:r>
              <a:rPr lang="en-US" sz="1200" dirty="0" smtClean="0"/>
              <a:t>Dependency: Strong project leadership and clear sprint planning to manage shared responsibilities</a:t>
            </a:r>
          </a:p>
          <a:p>
            <a:r>
              <a:rPr lang="en-US" sz="1200" dirty="0" smtClean="0"/>
              <a:t>Agile process adoption may be new or underutilized within the team</a:t>
            </a:r>
          </a:p>
          <a:p>
            <a:pPr>
              <a:buNone/>
            </a:pPr>
            <a:r>
              <a:rPr lang="en-US" sz="1200" dirty="0" smtClean="0"/>
              <a:t>Risk: Teams unfamiliar with Agile may struggle with sprint planning, retrospectives, and iterative testing</a:t>
            </a:r>
          </a:p>
          <a:p>
            <a:pPr>
              <a:buNone/>
            </a:pPr>
            <a:r>
              <a:rPr lang="en-US" sz="1200" dirty="0" smtClean="0"/>
              <a:t>Dependency: Initial Agile training and regular coaching by Scrum Master or Project Manager</a:t>
            </a:r>
            <a:endParaRPr lang="en-US" sz="1200"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solidFill>
                  <a:schemeClr val="tx1"/>
                </a:solidFill>
                <a:latin typeface="Arial" pitchFamily="34" charset="0"/>
                <a:cs typeface="Arial" pitchFamily="34" charset="0"/>
              </a:rPr>
              <a:t>Situation</a:t>
            </a:r>
            <a:endParaRPr lang="en-US" sz="12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The organization has a digital product or platform (e.g., website, landing page, or app) that is receiving user traffic, but the </a:t>
            </a:r>
            <a:r>
              <a:rPr lang="en-US" sz="1200" b="1" dirty="0" smtClean="0">
                <a:latin typeface="Arial" pitchFamily="34" charset="0"/>
                <a:cs typeface="Arial" pitchFamily="34" charset="0"/>
              </a:rPr>
              <a:t>conversion rate is lower than expected</a:t>
            </a:r>
            <a:r>
              <a:rPr lang="en-US" sz="1200" dirty="0" smtClean="0">
                <a:latin typeface="Arial" pitchFamily="34" charset="0"/>
                <a:cs typeface="Arial" pitchFamily="34" charset="0"/>
              </a:rPr>
              <a:t>. This means visitors are not taking the desired actions — such as signing up, purchasing, or filling out a form — at a rate that aligns with business goals.</a:t>
            </a:r>
          </a:p>
          <a:p>
            <a:r>
              <a:rPr lang="en-US" sz="1200" dirty="0" smtClean="0">
                <a:latin typeface="Arial" pitchFamily="34" charset="0"/>
                <a:cs typeface="Arial" pitchFamily="34" charset="0"/>
              </a:rPr>
              <a:t>There is existing data (from analytics tools like Google Analytics, </a:t>
            </a:r>
            <a:r>
              <a:rPr lang="en-US" sz="1200" dirty="0" err="1" smtClean="0">
                <a:latin typeface="Arial" pitchFamily="34" charset="0"/>
                <a:cs typeface="Arial" pitchFamily="34" charset="0"/>
              </a:rPr>
              <a:t>Hotjar</a:t>
            </a:r>
            <a:r>
              <a:rPr lang="en-US" sz="1200" dirty="0" smtClean="0">
                <a:latin typeface="Arial" pitchFamily="34" charset="0"/>
                <a:cs typeface="Arial" pitchFamily="34" charset="0"/>
              </a:rPr>
              <a:t>, etc.) and qualitative feedback from users, but </a:t>
            </a:r>
            <a:r>
              <a:rPr lang="en-US" sz="1200" b="1" dirty="0" smtClean="0">
                <a:latin typeface="Arial" pitchFamily="34" charset="0"/>
                <a:cs typeface="Arial" pitchFamily="34" charset="0"/>
              </a:rPr>
              <a:t>insights are scattered</a:t>
            </a:r>
            <a:r>
              <a:rPr lang="en-US" sz="1200" dirty="0" smtClean="0">
                <a:latin typeface="Arial" pitchFamily="34" charset="0"/>
                <a:cs typeface="Arial" pitchFamily="34" charset="0"/>
              </a:rPr>
              <a:t>, and </a:t>
            </a:r>
            <a:r>
              <a:rPr lang="en-US" sz="1200" b="1" dirty="0" smtClean="0">
                <a:latin typeface="Arial" pitchFamily="34" charset="0"/>
                <a:cs typeface="Arial" pitchFamily="34" charset="0"/>
              </a:rPr>
              <a:t>decisions lack a centralized strategy</a:t>
            </a:r>
            <a:r>
              <a:rPr lang="en-US" sz="1200" dirty="0" smtClean="0">
                <a:latin typeface="Arial" pitchFamily="34" charset="0"/>
                <a:cs typeface="Arial" pitchFamily="34" charset="0"/>
              </a:rPr>
              <a:t> for improving conversions.</a:t>
            </a:r>
          </a:p>
          <a:p>
            <a:endParaRPr lang="en-US" sz="1200" dirty="0">
              <a:solidFill>
                <a:schemeClr val="bg1"/>
              </a:solidFill>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solidFill>
                  <a:schemeClr val="tx1"/>
                </a:solidFill>
                <a:latin typeface="Arial" pitchFamily="34" charset="0"/>
                <a:cs typeface="Arial" pitchFamily="34" charset="0"/>
              </a:rPr>
              <a:t>Problem</a:t>
            </a:r>
            <a:endParaRPr lang="en-US" sz="12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Low Conversion Rates: Users are visiting the site/app but not converting, leading to poor ROI on marketing and traffic-generation efforts</a:t>
            </a:r>
          </a:p>
          <a:p>
            <a:r>
              <a:rPr lang="en-US" sz="1200" dirty="0" smtClean="0">
                <a:latin typeface="Arial" pitchFamily="34" charset="0"/>
                <a:cs typeface="Arial" pitchFamily="34" charset="0"/>
              </a:rPr>
              <a:t>Lack of Alignment: Stakeholders (product, marketing, UX, dev) are not aligned on what changes will have the biggest impact.</a:t>
            </a:r>
          </a:p>
          <a:p>
            <a:r>
              <a:rPr lang="en-US" sz="1200" dirty="0" smtClean="0">
                <a:latin typeface="Arial" pitchFamily="34" charset="0"/>
                <a:cs typeface="Arial" pitchFamily="34" charset="0"/>
              </a:rPr>
              <a:t>No Systematic Framework: There's no structured method in place to </a:t>
            </a:r>
            <a:r>
              <a:rPr lang="en-US" sz="1200" b="1" dirty="0" smtClean="0">
                <a:latin typeface="Arial" pitchFamily="34" charset="0"/>
                <a:cs typeface="Arial" pitchFamily="34" charset="0"/>
              </a:rPr>
              <a:t>identify, prioritize, and test</a:t>
            </a:r>
            <a:r>
              <a:rPr lang="en-US" sz="1200" dirty="0" smtClean="0">
                <a:latin typeface="Arial" pitchFamily="34" charset="0"/>
                <a:cs typeface="Arial" pitchFamily="34" charset="0"/>
              </a:rPr>
              <a:t> conversion improvements</a:t>
            </a:r>
          </a:p>
          <a:p>
            <a:r>
              <a:rPr lang="en-US" sz="1200" dirty="0" smtClean="0">
                <a:latin typeface="Arial" pitchFamily="34" charset="0"/>
                <a:cs typeface="Arial" pitchFamily="34" charset="0"/>
              </a:rPr>
              <a:t>Decisions Based on Assumptions: Optimization efforts are often based on opinions or isolated metrics, rather than validated user behavior or hypotheses</a:t>
            </a:r>
            <a:endParaRPr lang="en-US" sz="12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solidFill>
                  <a:schemeClr val="tx1"/>
                </a:solidFill>
                <a:latin typeface="Arial" pitchFamily="34" charset="0"/>
                <a:cs typeface="Arial" pitchFamily="34" charset="0"/>
              </a:rPr>
              <a:t>Opportunity</a:t>
            </a:r>
            <a:endParaRPr lang="en-US" sz="12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Centralize Hypotheses and Testing: Use the Conversion Canvas as a </a:t>
            </a:r>
            <a:r>
              <a:rPr lang="en-US" sz="1200" b="1" dirty="0" smtClean="0">
                <a:latin typeface="Arial" pitchFamily="34" charset="0"/>
                <a:cs typeface="Arial" pitchFamily="34" charset="0"/>
              </a:rPr>
              <a:t>collaborative framework</a:t>
            </a:r>
            <a:r>
              <a:rPr lang="en-US" sz="1200" dirty="0" smtClean="0">
                <a:latin typeface="Arial" pitchFamily="34" charset="0"/>
                <a:cs typeface="Arial" pitchFamily="34" charset="0"/>
              </a:rPr>
              <a:t> to align teams on user behaviors, pain points, and high-impact ideas</a:t>
            </a:r>
          </a:p>
          <a:p>
            <a:r>
              <a:rPr lang="en-US" sz="1200" dirty="0" smtClean="0">
                <a:latin typeface="Arial" pitchFamily="34" charset="0"/>
                <a:cs typeface="Arial" pitchFamily="34" charset="0"/>
              </a:rPr>
              <a:t>Adopt Agile for Continuous Improvement: Apply Agile methodology (sprints, iterations, retrospectives) to rapidly test and evolve conversion hypotheses with data-backed learning's</a:t>
            </a:r>
          </a:p>
          <a:p>
            <a:r>
              <a:rPr lang="en-US" sz="1200" dirty="0" smtClean="0">
                <a:latin typeface="Arial" pitchFamily="34" charset="0"/>
                <a:cs typeface="Arial" pitchFamily="34" charset="0"/>
              </a:rPr>
              <a:t>Improve User Experience and Business Metrics: By identifying friction points and systematically improving them, increase conversions, user satisfaction, and ultimately revenue or other key goals</a:t>
            </a:r>
          </a:p>
          <a:p>
            <a:r>
              <a:rPr lang="en-US" sz="1200" dirty="0" smtClean="0">
                <a:latin typeface="Arial" pitchFamily="34" charset="0"/>
                <a:cs typeface="Arial" pitchFamily="34" charset="0"/>
              </a:rPr>
              <a:t>Cross-functional Collaboration: Foster shared ownership of conversion goals across design, development, and marketing teams </a:t>
            </a:r>
            <a:endParaRPr lang="en-US" sz="12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solidFill>
                  <a:schemeClr val="tx1"/>
                </a:solidFill>
                <a:latin typeface="Arial" pitchFamily="34" charset="0"/>
                <a:cs typeface="Arial" pitchFamily="34" charset="0"/>
              </a:rPr>
              <a:t>Purpose Statement (Goals)</a:t>
            </a:r>
            <a:endParaRPr lang="en-US" sz="12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The purpose of the </a:t>
            </a:r>
            <a:r>
              <a:rPr lang="en-US" sz="1200" b="1" dirty="0" smtClean="0">
                <a:latin typeface="Arial" pitchFamily="34" charset="0"/>
                <a:cs typeface="Arial" pitchFamily="34" charset="0"/>
              </a:rPr>
              <a:t>Conversion Canvas project</a:t>
            </a:r>
            <a:r>
              <a:rPr lang="en-US" sz="1200" dirty="0" smtClean="0">
                <a:latin typeface="Arial" pitchFamily="34" charset="0"/>
                <a:cs typeface="Arial" pitchFamily="34" charset="0"/>
              </a:rPr>
              <a:t> is to systematically improve the conversion rate of our digital product by aligning cross-functional teams around user-centric insights, testing hypotheses through iterative Agile sprints</a:t>
            </a:r>
            <a:r>
              <a:rPr lang="en-US" sz="1200" dirty="0" smtClean="0">
                <a:solidFill>
                  <a:schemeClr val="bg1"/>
                </a:solidFill>
                <a:latin typeface="Arial" pitchFamily="34" charset="0"/>
                <a:cs typeface="Arial" pitchFamily="34" charset="0"/>
              </a:rPr>
              <a:t>, and making data-driven decisions that enhance both user experience and business performance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solidFill>
                  <a:schemeClr val="tx1"/>
                </a:solidFill>
                <a:latin typeface="Arial" pitchFamily="34" charset="0"/>
                <a:cs typeface="Arial" pitchFamily="34" charset="0"/>
              </a:rPr>
              <a:t>Project Objectives</a:t>
            </a:r>
            <a:endParaRPr lang="en-US" sz="12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Identify and Understand User Pain Points: Use data (quantitative and qualitative) to uncover friction in the user journey that negatively impacts conversion</a:t>
            </a:r>
          </a:p>
          <a:p>
            <a:r>
              <a:rPr lang="en-US" sz="1200" dirty="0" smtClean="0">
                <a:latin typeface="Arial" pitchFamily="34" charset="0"/>
                <a:cs typeface="Arial" pitchFamily="34" charset="0"/>
              </a:rPr>
              <a:t>Develop a Conversion Hypothesis Backlog:  Build and maintain a prioritized backlog of testable hypotheses using the Conversion Canvas framework</a:t>
            </a:r>
          </a:p>
          <a:p>
            <a:r>
              <a:rPr lang="en-US" sz="1200" dirty="0" smtClean="0">
                <a:latin typeface="Arial" pitchFamily="34" charset="0"/>
                <a:cs typeface="Arial" pitchFamily="34" charset="0"/>
              </a:rPr>
              <a:t>Run Iterative A/B or Multivariate Tests: Design and execute controlled experiments in Agile sprints to test hypotheses and measure their impact on conversion metrics</a:t>
            </a:r>
          </a:p>
          <a:p>
            <a:r>
              <a:rPr lang="en-US" sz="1200" dirty="0" smtClean="0">
                <a:latin typeface="Arial" pitchFamily="34" charset="0"/>
                <a:cs typeface="Arial" pitchFamily="34" charset="0"/>
              </a:rPr>
              <a:t>Enhance Cross-functional Collaboration: Foster better communication and shared responsibility between design, development, marketing, and analytics teams</a:t>
            </a:r>
            <a:endParaRPr lang="en-US" sz="12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solidFill>
                  <a:schemeClr val="tx1"/>
                </a:solidFill>
                <a:latin typeface="Arial" pitchFamily="34" charset="0"/>
                <a:cs typeface="Arial" pitchFamily="34" charset="0"/>
              </a:rPr>
              <a:t>Success Criteria</a:t>
            </a:r>
            <a:endParaRPr lang="en-US" sz="12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Measurable Increase in Conversion Rate: Increase primary conversion metric (sign-ups, purchases, etc.) by 15% within 3 months</a:t>
            </a:r>
          </a:p>
          <a:p>
            <a:r>
              <a:rPr lang="en-US" sz="1200" dirty="0" smtClean="0">
                <a:latin typeface="Arial" pitchFamily="34" charset="0"/>
                <a:cs typeface="Arial" pitchFamily="34" charset="0"/>
              </a:rPr>
              <a:t>Validated Hypotheses with Positive ROI: At least X% of tested hypotheses result in statistically significant improvements</a:t>
            </a:r>
          </a:p>
          <a:p>
            <a:r>
              <a:rPr lang="en-US" sz="1200" dirty="0" smtClean="0">
                <a:latin typeface="Arial" pitchFamily="34" charset="0"/>
                <a:cs typeface="Arial" pitchFamily="34" charset="0"/>
              </a:rPr>
              <a:t>Established and Used Conversion Canvas Framework: Teams consistently use the Conversion Canvas to identify, prioritize, and track optimization ideas</a:t>
            </a:r>
          </a:p>
          <a:p>
            <a:r>
              <a:rPr lang="en-US" sz="1200" dirty="0" smtClean="0">
                <a:latin typeface="Arial" pitchFamily="34" charset="0"/>
                <a:cs typeface="Arial" pitchFamily="34" charset="0"/>
              </a:rPr>
              <a:t>Agile Sprint Cadence Maintained: Regular sprints are completed on time with conversion-focused deliverables</a:t>
            </a:r>
            <a:endParaRPr lang="en-US" sz="1200"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solidFill>
                  <a:schemeClr val="tx1"/>
                </a:solidFill>
                <a:latin typeface="Arial" pitchFamily="34" charset="0"/>
                <a:cs typeface="Arial" pitchFamily="34" charset="0"/>
              </a:rPr>
              <a:t>Approach</a:t>
            </a:r>
            <a:endParaRPr lang="en-US" sz="12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We have to create User Stories and also assign BV and CP Values to it</a:t>
            </a:r>
          </a:p>
          <a:p>
            <a:pPr lvl="0"/>
            <a:r>
              <a:rPr lang="en-US" sz="1200" b="1" dirty="0" smtClean="0"/>
              <a:t>Sprint: </a:t>
            </a:r>
            <a:r>
              <a:rPr lang="en-US" sz="1200" dirty="0" smtClean="0"/>
              <a:t>Be available to the development team to clarify user stories, business rules, and edge cases during the sprint.. Help testers understand the acceptance criteria and business expectations to validate stories. Help avoid adding unplanned features during the </a:t>
            </a:r>
            <a:r>
              <a:rPr lang="en-US" sz="1200" dirty="0" smtClean="0"/>
              <a:t>sprint.</a:t>
            </a:r>
            <a:endParaRPr lang="en-US" sz="1200" dirty="0" smtClean="0"/>
          </a:p>
          <a:p>
            <a:pPr lvl="0"/>
            <a:r>
              <a:rPr lang="en-US" sz="1200" b="1" dirty="0" smtClean="0"/>
              <a:t> Product Backlog: </a:t>
            </a:r>
            <a:r>
              <a:rPr lang="en-US" sz="1200" dirty="0" smtClean="0"/>
              <a:t>Work with stakeholders to gather and document business needs. Draft detailed user stories with clear acceptance criteria. Assist the Product Owner in prioritizing backlog items based on business value, urgency, and dependencies</a:t>
            </a:r>
          </a:p>
          <a:p>
            <a:r>
              <a:rPr lang="en-US" sz="1200" b="1" dirty="0" smtClean="0"/>
              <a:t>Sprint Backlog: </a:t>
            </a:r>
            <a:r>
              <a:rPr lang="en-US" sz="1200" dirty="0" smtClean="0"/>
              <a:t>Help the team understand selected stories. Provide answers and additional documentation during the </a:t>
            </a:r>
            <a:r>
              <a:rPr lang="en-US" sz="1200" dirty="0" smtClean="0"/>
              <a:t>sprint.</a:t>
            </a:r>
            <a:endParaRPr lang="en-US" sz="1200" dirty="0" smtClean="0"/>
          </a:p>
          <a:p>
            <a:r>
              <a:rPr lang="en-US" sz="1200" b="1" dirty="0" smtClean="0"/>
              <a:t>Impediments Log: </a:t>
            </a:r>
            <a:r>
              <a:rPr lang="en-US" sz="1200" dirty="0" smtClean="0"/>
              <a:t>Identify business-related blockers </a:t>
            </a:r>
            <a:r>
              <a:rPr lang="en-US" sz="1200" dirty="0" smtClean="0"/>
              <a:t> e.g., missing </a:t>
            </a:r>
            <a:r>
              <a:rPr lang="en-US" sz="1200" dirty="0" smtClean="0"/>
              <a:t>decisions from stakeholders, unclear requirements, dependencies on other </a:t>
            </a:r>
            <a:r>
              <a:rPr lang="en-US" sz="1200" dirty="0" smtClean="0"/>
              <a:t>teams</a:t>
            </a:r>
            <a:r>
              <a:rPr lang="en-US" sz="1200" dirty="0" smtClean="0"/>
              <a:t>. Track and raise systemic blockers that may require process improvement.</a:t>
            </a:r>
            <a:endParaRPr lang="en-US" sz="1200" dirty="0" smtClean="0"/>
          </a:p>
          <a:p>
            <a:r>
              <a:rPr lang="en-US" sz="1200" b="1" dirty="0" smtClean="0"/>
              <a:t>Team </a:t>
            </a:r>
            <a:r>
              <a:rPr lang="en-US" sz="1200" b="1" dirty="0" smtClean="0"/>
              <a:t>Velocity:</a:t>
            </a:r>
            <a:r>
              <a:rPr lang="en-US" sz="1200" dirty="0" smtClean="0"/>
              <a:t> </a:t>
            </a:r>
            <a:r>
              <a:rPr lang="en-US" sz="1200" dirty="0" smtClean="0"/>
              <a:t>Help ensure that user stories are well-understood and estimated properly. </a:t>
            </a:r>
            <a:r>
              <a:rPr lang="en-US" sz="1200" smtClean="0"/>
              <a:t>Help analyze trends to understand scope feasibility and manage stakeholder </a:t>
            </a:r>
            <a:r>
              <a:rPr lang="en-US" sz="1200" smtClean="0"/>
              <a:t>expectations </a:t>
            </a:r>
            <a:r>
              <a:rPr lang="en-US" sz="1200" smtClean="0"/>
              <a:t>. Use </a:t>
            </a:r>
            <a:r>
              <a:rPr lang="en-US" sz="1200" dirty="0" smtClean="0"/>
              <a:t>velocity data to guide realistic planning for future sprints/releases</a:t>
            </a:r>
            <a:endParaRPr lang="en-US" sz="1200" dirty="0" smtClean="0"/>
          </a:p>
          <a:p>
            <a:r>
              <a:rPr lang="en-US" sz="1200" b="1" dirty="0" smtClean="0"/>
              <a:t>Product Grooming</a:t>
            </a:r>
            <a:r>
              <a:rPr lang="en-US" sz="1200" dirty="0" smtClean="0"/>
              <a:t> : Continuously update and clarify stories based on stakeholder feedback. Make sure stories are </a:t>
            </a:r>
            <a:r>
              <a:rPr lang="en-US" sz="1200" b="1" dirty="0" smtClean="0"/>
              <a:t>Independent, Negotiable, Valuable, Estimable, Small, and </a:t>
            </a:r>
            <a:r>
              <a:rPr lang="en-US" sz="1200" b="1" dirty="0" smtClean="0"/>
              <a:t>Testable. </a:t>
            </a:r>
            <a:r>
              <a:rPr lang="en-US" sz="1200" dirty="0" smtClean="0"/>
              <a:t>Lead or support grooming sessions with the dev team and PO. Maintain user flows, process maps, mockups, and business rules that support the stories</a:t>
            </a:r>
            <a:endParaRPr lang="en-US" sz="1200"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solidFill>
                  <a:schemeClr val="tx1"/>
                </a:solidFill>
                <a:latin typeface="Arial" pitchFamily="34" charset="0"/>
                <a:cs typeface="Arial" pitchFamily="34" charset="0"/>
              </a:rPr>
              <a:t>Resources</a:t>
            </a:r>
            <a:r>
              <a:rPr lang="en-US" sz="1200" b="1" dirty="0" smtClean="0">
                <a:latin typeface="Arial" pitchFamily="34" charset="0"/>
                <a:cs typeface="Arial" pitchFamily="34" charset="0"/>
              </a:rPr>
              <a:t>:</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People: Project Manager; Product Owner; UX/UI Designers; Front-End &amp; Back-End Developers; Data Analysts; QA/Testers</a:t>
            </a:r>
          </a:p>
          <a:p>
            <a:r>
              <a:rPr lang="en-US" sz="1200" dirty="0" smtClean="0">
                <a:latin typeface="Arial" pitchFamily="34" charset="0"/>
                <a:cs typeface="Arial" pitchFamily="34" charset="0"/>
              </a:rPr>
              <a:t>Time: The time taken to complete the project expected time for this project is 18 months</a:t>
            </a:r>
          </a:p>
          <a:p>
            <a:r>
              <a:rPr lang="en-US" sz="1200" dirty="0" smtClean="0">
                <a:latin typeface="Arial" pitchFamily="34" charset="0"/>
                <a:cs typeface="Arial" pitchFamily="34" charset="0"/>
              </a:rPr>
              <a:t>Budget: The estimated amount that taken to complete the project</a:t>
            </a:r>
          </a:p>
          <a:p>
            <a:r>
              <a:rPr lang="en-US" sz="1200" dirty="0" smtClean="0">
                <a:latin typeface="Arial" pitchFamily="34" charset="0"/>
                <a:cs typeface="Arial" pitchFamily="34" charset="0"/>
              </a:rPr>
              <a:t>Other – third party software evaluation, site visits, Dataquest reports – around $8000</a:t>
            </a:r>
            <a:endParaRPr lang="en-US" sz="1200"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287</TotalTime>
  <Words>1027</Words>
  <Application>Microsoft Office PowerPoint</Application>
  <PresentationFormat>On-screen Show (4:3)</PresentationFormat>
  <Paragraphs>54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Conversion Canvas</vt:lpstr>
      <vt:lpstr>Situation</vt:lpstr>
      <vt:lpstr>Problem</vt:lpstr>
      <vt:lpstr>Opportunity</vt:lpstr>
      <vt:lpstr>Purpose Statement (Goals)</vt:lpstr>
      <vt:lpstr>Project Objectives</vt:lpstr>
      <vt:lpstr>Success Criteria</vt:lpstr>
      <vt:lpstr>Approach</vt:lpstr>
      <vt:lpstr>Resources:</vt:lpstr>
      <vt:lpstr>Risks and Dependencies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Risk Classifier</dc:title>
  <dc:creator>user</dc:creator>
  <cp:lastModifiedBy>user</cp:lastModifiedBy>
  <cp:revision>29</cp:revision>
  <dcterms:created xsi:type="dcterms:W3CDTF">2025-08-12T09:12:37Z</dcterms:created>
  <dcterms:modified xsi:type="dcterms:W3CDTF">2025-08-26T05:59:00Z</dcterms:modified>
</cp:coreProperties>
</file>