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8" r:id="rId1"/>
  </p:sldMasterIdLst>
  <p:sldIdLst>
    <p:sldId id="256" r:id="rId2"/>
    <p:sldId id="257" r:id="rId3"/>
    <p:sldId id="258" r:id="rId4"/>
    <p:sldId id="260" r:id="rId5"/>
    <p:sldId id="261" r:id="rId6"/>
    <p:sldId id="269" r:id="rId7"/>
    <p:sldId id="262" r:id="rId8"/>
    <p:sldId id="270" r:id="rId9"/>
    <p:sldId id="271" r:id="rId10"/>
    <p:sldId id="264" r:id="rId11"/>
    <p:sldId id="265" r:id="rId12"/>
    <p:sldId id="266" r:id="rId13"/>
    <p:sldId id="267" r:id="rId14"/>
    <p:sldId id="268"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4D4D4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100" d="100"/>
          <a:sy n="100" d="100"/>
        </p:scale>
        <p:origin x="-444" y="-72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4212" y="685799"/>
            <a:ext cx="8001000" cy="2971801"/>
          </a:xfrm>
        </p:spPr>
        <p:txBody>
          <a:bodyPr anchor="b">
            <a:normAutofit/>
          </a:bodyPr>
          <a:lstStyle>
            <a:lvl1pPr algn="l">
              <a:defRPr sz="4800">
                <a:effectLst/>
              </a:defRPr>
            </a:lvl1pPr>
          </a:lstStyle>
          <a:p>
            <a:r>
              <a:rPr lang="en-US" smtClean="0"/>
              <a:t>Click to edit Master title style</a:t>
            </a:r>
            <a:endParaRPr lang="en-US" dirty="0"/>
          </a:p>
        </p:txBody>
      </p:sp>
      <p:sp>
        <p:nvSpPr>
          <p:cNvPr id="3" name="Subtitle 2"/>
          <p:cNvSpPr>
            <a:spLocks noGrp="1"/>
          </p:cNvSpPr>
          <p:nvPr>
            <p:ph type="subTitle" idx="1"/>
          </p:nvPr>
        </p:nvSpPr>
        <p:spPr>
          <a:xfrm>
            <a:off x="684212" y="3843867"/>
            <a:ext cx="6400800" cy="1947333"/>
          </a:xfrm>
        </p:spPr>
        <p:txBody>
          <a:bodyPr anchor="t">
            <a:normAutofit/>
          </a:bodyPr>
          <a:lstStyle>
            <a:lvl1pPr marL="0" indent="0" algn="l">
              <a:buNone/>
              <a:defRPr sz="2100">
                <a:solidFill>
                  <a:schemeClr val="bg2">
                    <a:lumMod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72719FE9-2DBC-45C3-8C8F-8BA6AB7E870F}" type="datetimeFigureOut">
              <a:rPr lang="en-IN" smtClean="0"/>
              <a:t>18-06-2025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F8C4FCB8-5B66-45DD-AFDD-091E08D797B4}" type="slidenum">
              <a:rPr lang="en-IN" smtClean="0"/>
              <a:t>‹#›</a:t>
            </a:fld>
            <a:endParaRPr lang="en-IN"/>
          </a:p>
        </p:txBody>
      </p:sp>
      <p:cxnSp>
        <p:nvCxnSpPr>
          <p:cNvPr id="16" name="Straight Connector 15"/>
          <p:cNvCxnSpPr/>
          <p:nvPr/>
        </p:nvCxnSpPr>
        <p:spPr>
          <a:xfrm flipH="1">
            <a:off x="8228012" y="8467"/>
            <a:ext cx="3810000" cy="3810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flipH="1">
            <a:off x="6108170" y="91545"/>
            <a:ext cx="6080655" cy="608065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flipH="1">
            <a:off x="7235825" y="228600"/>
            <a:ext cx="4953000" cy="4953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335837" y="32278"/>
            <a:ext cx="4852989" cy="485298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flipH="1">
            <a:off x="7845426" y="609601"/>
            <a:ext cx="4343399" cy="434339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76235600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17" name="Picture Placeholder 2"/>
          <p:cNvSpPr>
            <a:spLocks noGrp="1" noChangeAspect="1"/>
          </p:cNvSpPr>
          <p:nvPr>
            <p:ph type="pic" idx="13"/>
          </p:nvPr>
        </p:nvSpPr>
        <p:spPr>
          <a:xfrm>
            <a:off x="685800" y="533400"/>
            <a:ext cx="10818812" cy="31242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16" name="Text Placeholder 9"/>
          <p:cNvSpPr>
            <a:spLocks noGrp="1"/>
          </p:cNvSpPr>
          <p:nvPr>
            <p:ph type="body" sz="quarter" idx="14"/>
          </p:nvPr>
        </p:nvSpPr>
        <p:spPr>
          <a:xfrm>
            <a:off x="914402" y="3843867"/>
            <a:ext cx="8304210" cy="457200"/>
          </a:xfrm>
        </p:spPr>
        <p:txBody>
          <a:bodyPr anchor="t">
            <a:normAutofit/>
          </a:bodyPr>
          <a:lstStyle>
            <a:lvl1pPr marL="0" indent="0">
              <a:buFontTx/>
              <a:buNone/>
              <a:defRPr sz="16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Date Placeholder 2"/>
          <p:cNvSpPr>
            <a:spLocks noGrp="1"/>
          </p:cNvSpPr>
          <p:nvPr>
            <p:ph type="dt" sz="half" idx="10"/>
          </p:nvPr>
        </p:nvSpPr>
        <p:spPr/>
        <p:txBody>
          <a:bodyPr/>
          <a:lstStyle/>
          <a:p>
            <a:fld id="{72719FE9-2DBC-45C3-8C8F-8BA6AB7E870F}" type="datetimeFigureOut">
              <a:rPr lang="en-IN" smtClean="0"/>
              <a:t>18-06-2025</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F8C4FCB8-5B66-45DD-AFDD-091E08D797B4}" type="slidenum">
              <a:rPr lang="en-IN" smtClean="0"/>
              <a:t>‹#›</a:t>
            </a:fld>
            <a:endParaRPr lang="en-IN"/>
          </a:p>
        </p:txBody>
      </p:sp>
    </p:spTree>
    <p:extLst>
      <p:ext uri="{BB962C8B-B14F-4D97-AF65-F5344CB8AC3E}">
        <p14:creationId xmlns:p14="http://schemas.microsoft.com/office/powerpoint/2010/main" val="80575385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anchor="ctr">
            <a:normAutofit/>
          </a:bodyPr>
          <a:lstStyle>
            <a:lvl1pPr algn="l">
              <a:defRPr sz="32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684212" y="4114800"/>
            <a:ext cx="8535988" cy="1879600"/>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2719FE9-2DBC-45C3-8C8F-8BA6AB7E870F}" type="datetimeFigureOut">
              <a:rPr lang="en-IN" smtClean="0"/>
              <a:t>18-06-2025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F8C4FCB8-5B66-45DD-AFDD-091E08D797B4}" type="slidenum">
              <a:rPr lang="en-IN" smtClean="0"/>
              <a:t>‹#›</a:t>
            </a:fld>
            <a:endParaRPr lang="en-IN"/>
          </a:p>
        </p:txBody>
      </p:sp>
    </p:spTree>
    <p:extLst>
      <p:ext uri="{BB962C8B-B14F-4D97-AF65-F5344CB8AC3E}">
        <p14:creationId xmlns:p14="http://schemas.microsoft.com/office/powerpoint/2010/main" val="330591219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1411" y="685800"/>
            <a:ext cx="9144001" cy="2743200"/>
          </a:xfrm>
        </p:spPr>
        <p:txBody>
          <a:bodyPr anchor="ctr">
            <a:normAutofit/>
          </a:bodyPr>
          <a:lstStyle>
            <a:lvl1pPr algn="l">
              <a:defRPr sz="3200" b="0" cap="all">
                <a:solidFill>
                  <a:schemeClr val="tx1"/>
                </a:solidFill>
              </a:defRPr>
            </a:lvl1pPr>
          </a:lstStyle>
          <a:p>
            <a:r>
              <a:rPr lang="en-US" smtClean="0"/>
              <a:t>Click to edit Master title style</a:t>
            </a:r>
            <a:endParaRPr lang="en-US" dirty="0"/>
          </a:p>
        </p:txBody>
      </p:sp>
      <p:sp>
        <p:nvSpPr>
          <p:cNvPr id="10" name="Text Placeholder 9"/>
          <p:cNvSpPr>
            <a:spLocks noGrp="1"/>
          </p:cNvSpPr>
          <p:nvPr>
            <p:ph type="body" sz="quarter" idx="13"/>
          </p:nvPr>
        </p:nvSpPr>
        <p:spPr>
          <a:xfrm>
            <a:off x="1446212" y="3429000"/>
            <a:ext cx="8534400" cy="3810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84213" y="4301067"/>
            <a:ext cx="8534400" cy="1684865"/>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2719FE9-2DBC-45C3-8C8F-8BA6AB7E870F}" type="datetimeFigureOut">
              <a:rPr lang="en-IN" smtClean="0"/>
              <a:t>18-06-2025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F8C4FCB8-5B66-45DD-AFDD-091E08D797B4}" type="slidenum">
              <a:rPr lang="en-IN" smtClean="0"/>
              <a:t>‹#›</a:t>
            </a:fld>
            <a:endParaRPr lang="en-IN"/>
          </a:p>
        </p:txBody>
      </p:sp>
      <p:sp>
        <p:nvSpPr>
          <p:cNvPr id="14" name="TextBox 13"/>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320863542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84212" y="3429000"/>
            <a:ext cx="8534400" cy="1697400"/>
          </a:xfrm>
        </p:spPr>
        <p:txBody>
          <a:bodyPr anchor="b">
            <a:normAutofit/>
          </a:bodyPr>
          <a:lstStyle>
            <a:lvl1pPr algn="l">
              <a:defRPr sz="32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684211" y="5132981"/>
            <a:ext cx="8535990" cy="860400"/>
          </a:xfrm>
        </p:spPr>
        <p:txBody>
          <a:bodyPr anchor="t">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2719FE9-2DBC-45C3-8C8F-8BA6AB7E870F}" type="datetimeFigureOut">
              <a:rPr lang="en-IN" smtClean="0"/>
              <a:t>18-06-2025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F8C4FCB8-5B66-45DD-AFDD-091E08D797B4}" type="slidenum">
              <a:rPr lang="en-IN" smtClean="0"/>
              <a:t>‹#›</a:t>
            </a:fld>
            <a:endParaRPr lang="en-IN"/>
          </a:p>
        </p:txBody>
      </p:sp>
    </p:spTree>
    <p:extLst>
      <p:ext uri="{BB962C8B-B14F-4D97-AF65-F5344CB8AC3E}">
        <p14:creationId xmlns:p14="http://schemas.microsoft.com/office/powerpoint/2010/main" val="64017551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1141413" y="685800"/>
            <a:ext cx="9144000" cy="2743200"/>
          </a:xfrm>
        </p:spPr>
        <p:txBody>
          <a:bodyPr anchor="ctr">
            <a:normAutofit/>
          </a:bodyPr>
          <a:lstStyle>
            <a:lvl1pPr algn="l">
              <a:defRPr sz="3200" b="0" cap="all">
                <a:solidFill>
                  <a:schemeClr val="tx1"/>
                </a:solidFill>
              </a:defRPr>
            </a:lvl1pPr>
          </a:lstStyle>
          <a:p>
            <a:r>
              <a:rPr lang="en-US" smtClean="0"/>
              <a:t>Click to edit Master title style</a:t>
            </a:r>
            <a:endParaRPr lang="en-US" dirty="0"/>
          </a:p>
        </p:txBody>
      </p:sp>
      <p:sp>
        <p:nvSpPr>
          <p:cNvPr id="10" name="Text Placeholder 9"/>
          <p:cNvSpPr>
            <a:spLocks noGrp="1"/>
          </p:cNvSpPr>
          <p:nvPr>
            <p:ph type="body" sz="quarter" idx="13"/>
          </p:nvPr>
        </p:nvSpPr>
        <p:spPr>
          <a:xfrm>
            <a:off x="684212" y="3928534"/>
            <a:ext cx="8534401" cy="1049866"/>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en-US" smtClean="0"/>
              <a:t>Click to edit Master text styles</a:t>
            </a:r>
          </a:p>
        </p:txBody>
      </p:sp>
      <p:sp>
        <p:nvSpPr>
          <p:cNvPr id="3" name="Text Placeholder 2"/>
          <p:cNvSpPr>
            <a:spLocks noGrp="1"/>
          </p:cNvSpPr>
          <p:nvPr>
            <p:ph type="body" idx="1"/>
          </p:nvPr>
        </p:nvSpPr>
        <p:spPr>
          <a:xfrm>
            <a:off x="684211" y="4978400"/>
            <a:ext cx="8534401" cy="10160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2719FE9-2DBC-45C3-8C8F-8BA6AB7E870F}" type="datetimeFigureOut">
              <a:rPr lang="en-IN" smtClean="0"/>
              <a:t>18-06-2025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F8C4FCB8-5B66-45DD-AFDD-091E08D797B4}" type="slidenum">
              <a:rPr lang="en-IN" smtClean="0"/>
              <a:t>‹#›</a:t>
            </a:fld>
            <a:endParaRPr lang="en-IN"/>
          </a:p>
        </p:txBody>
      </p:sp>
      <p:sp>
        <p:nvSpPr>
          <p:cNvPr id="11" name="TextBox 10"/>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2" name="TextBox 11"/>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40408883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vert="horz" lIns="91440" tIns="45720" rIns="91440" bIns="45720" rtlCol="0" anchor="ctr">
            <a:normAutofit/>
          </a:bodyPr>
          <a:lstStyle>
            <a:lvl1pPr>
              <a:defRPr lang="en-US" b="0" dirty="0"/>
            </a:lvl1pPr>
          </a:lstStyle>
          <a:p>
            <a:pPr marL="0" lvl="0"/>
            <a:r>
              <a:rPr lang="en-US" smtClean="0"/>
              <a:t>Click to edit Master title style</a:t>
            </a:r>
            <a:endParaRPr lang="en-US" dirty="0"/>
          </a:p>
        </p:txBody>
      </p:sp>
      <p:sp>
        <p:nvSpPr>
          <p:cNvPr id="10" name="Text Placeholder 9"/>
          <p:cNvSpPr>
            <a:spLocks noGrp="1"/>
          </p:cNvSpPr>
          <p:nvPr>
            <p:ph type="body" sz="quarter" idx="13"/>
          </p:nvPr>
        </p:nvSpPr>
        <p:spPr>
          <a:xfrm>
            <a:off x="684212" y="3928534"/>
            <a:ext cx="8534400" cy="838200"/>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en-US" smtClean="0"/>
              <a:t>Click to edit Master text styles</a:t>
            </a:r>
          </a:p>
        </p:txBody>
      </p:sp>
      <p:sp>
        <p:nvSpPr>
          <p:cNvPr id="3" name="Text Placeholder 2"/>
          <p:cNvSpPr>
            <a:spLocks noGrp="1"/>
          </p:cNvSpPr>
          <p:nvPr>
            <p:ph type="body" idx="1"/>
          </p:nvPr>
        </p:nvSpPr>
        <p:spPr>
          <a:xfrm>
            <a:off x="684211" y="4766732"/>
            <a:ext cx="8534401" cy="1227667"/>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2719FE9-2DBC-45C3-8C8F-8BA6AB7E870F}" type="datetimeFigureOut">
              <a:rPr lang="en-IN" smtClean="0"/>
              <a:t>18-06-2025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F8C4FCB8-5B66-45DD-AFDD-091E08D797B4}" type="slidenum">
              <a:rPr lang="en-IN" smtClean="0"/>
              <a:t>‹#›</a:t>
            </a:fld>
            <a:endParaRPr lang="en-IN"/>
          </a:p>
        </p:txBody>
      </p:sp>
    </p:spTree>
    <p:extLst>
      <p:ext uri="{BB962C8B-B14F-4D97-AF65-F5344CB8AC3E}">
        <p14:creationId xmlns:p14="http://schemas.microsoft.com/office/powerpoint/2010/main" val="261601894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72719FE9-2DBC-45C3-8C8F-8BA6AB7E870F}" type="datetimeFigureOut">
              <a:rPr lang="en-IN" smtClean="0"/>
              <a:t>18-06-2025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F8C4FCB8-5B66-45DD-AFDD-091E08D797B4}" type="slidenum">
              <a:rPr lang="en-IN" smtClean="0"/>
              <a:t>‹#›</a:t>
            </a:fld>
            <a:endParaRPr lang="en-IN"/>
          </a:p>
        </p:txBody>
      </p:sp>
    </p:spTree>
    <p:extLst>
      <p:ext uri="{BB962C8B-B14F-4D97-AF65-F5344CB8AC3E}">
        <p14:creationId xmlns:p14="http://schemas.microsoft.com/office/powerpoint/2010/main" val="148974020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85212" y="685800"/>
            <a:ext cx="2057400" cy="457200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85800" y="685800"/>
            <a:ext cx="7823200" cy="5308600"/>
          </a:xfrm>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72719FE9-2DBC-45C3-8C8F-8BA6AB7E870F}" type="datetimeFigureOut">
              <a:rPr lang="en-IN" smtClean="0"/>
              <a:t>18-06-2025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F8C4FCB8-5B66-45DD-AFDD-091E08D797B4}" type="slidenum">
              <a:rPr lang="en-IN" smtClean="0"/>
              <a:t>‹#›</a:t>
            </a:fld>
            <a:endParaRPr lang="en-IN"/>
          </a:p>
        </p:txBody>
      </p:sp>
    </p:spTree>
    <p:extLst>
      <p:ext uri="{BB962C8B-B14F-4D97-AF65-F5344CB8AC3E}">
        <p14:creationId xmlns:p14="http://schemas.microsoft.com/office/powerpoint/2010/main" val="31773575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nchor="ct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72719FE9-2DBC-45C3-8C8F-8BA6AB7E870F}" type="datetimeFigureOut">
              <a:rPr lang="en-IN" smtClean="0"/>
              <a:t>18-06-2025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F8C4FCB8-5B66-45DD-AFDD-091E08D797B4}" type="slidenum">
              <a:rPr lang="en-IN" smtClean="0"/>
              <a:t>‹#›</a:t>
            </a:fld>
            <a:endParaRPr lang="en-IN"/>
          </a:p>
        </p:txBody>
      </p:sp>
    </p:spTree>
    <p:extLst>
      <p:ext uri="{BB962C8B-B14F-4D97-AF65-F5344CB8AC3E}">
        <p14:creationId xmlns:p14="http://schemas.microsoft.com/office/powerpoint/2010/main" val="411101614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84211" y="2006600"/>
            <a:ext cx="8534401" cy="2281600"/>
          </a:xfrm>
        </p:spPr>
        <p:txBody>
          <a:bodyPr anchor="b">
            <a:normAutofit/>
          </a:bodyPr>
          <a:lstStyle>
            <a:lvl1pPr algn="l">
              <a:defRPr sz="36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684213" y="4495800"/>
            <a:ext cx="8534400" cy="14986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2719FE9-2DBC-45C3-8C8F-8BA6AB7E870F}" type="datetimeFigureOut">
              <a:rPr lang="en-IN" smtClean="0"/>
              <a:t>18-06-2025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F8C4FCB8-5B66-45DD-AFDD-091E08D797B4}" type="slidenum">
              <a:rPr lang="en-IN" smtClean="0"/>
              <a:t>‹#›</a:t>
            </a:fld>
            <a:endParaRPr lang="en-IN"/>
          </a:p>
        </p:txBody>
      </p:sp>
    </p:spTree>
    <p:extLst>
      <p:ext uri="{BB962C8B-B14F-4D97-AF65-F5344CB8AC3E}">
        <p14:creationId xmlns:p14="http://schemas.microsoft.com/office/powerpoint/2010/main" val="8400885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84211" y="685800"/>
            <a:ext cx="4937655" cy="361526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808133" y="685801"/>
            <a:ext cx="4934479" cy="3615266"/>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72719FE9-2DBC-45C3-8C8F-8BA6AB7E870F}" type="datetimeFigureOut">
              <a:rPr lang="en-IN" smtClean="0"/>
              <a:t>18-06-2025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F8C4FCB8-5B66-45DD-AFDD-091E08D797B4}" type="slidenum">
              <a:rPr lang="en-IN" smtClean="0"/>
              <a:t>‹#›</a:t>
            </a:fld>
            <a:endParaRPr lang="en-IN"/>
          </a:p>
        </p:txBody>
      </p:sp>
    </p:spTree>
    <p:extLst>
      <p:ext uri="{BB962C8B-B14F-4D97-AF65-F5344CB8AC3E}">
        <p14:creationId xmlns:p14="http://schemas.microsoft.com/office/powerpoint/2010/main" val="2021047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972080" y="685800"/>
            <a:ext cx="4649787"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84211" y="1270529"/>
            <a:ext cx="4937655" cy="3030538"/>
          </a:xfrm>
        </p:spPr>
        <p:txBody>
          <a:bodyPr anchor="t">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079066" y="685800"/>
            <a:ext cx="4665134"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806545" y="1262062"/>
            <a:ext cx="4929188" cy="3030538"/>
          </a:xfrm>
        </p:spPr>
        <p:txBody>
          <a:bodyPr anchor="t">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72719FE9-2DBC-45C3-8C8F-8BA6AB7E870F}" type="datetimeFigureOut">
              <a:rPr lang="en-IN" smtClean="0"/>
              <a:t>18-06-2025</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F8C4FCB8-5B66-45DD-AFDD-091E08D797B4}" type="slidenum">
              <a:rPr lang="en-IN" smtClean="0"/>
              <a:t>‹#›</a:t>
            </a:fld>
            <a:endParaRPr lang="en-IN"/>
          </a:p>
        </p:txBody>
      </p:sp>
    </p:spTree>
    <p:extLst>
      <p:ext uri="{BB962C8B-B14F-4D97-AF65-F5344CB8AC3E}">
        <p14:creationId xmlns:p14="http://schemas.microsoft.com/office/powerpoint/2010/main" val="32354875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72719FE9-2DBC-45C3-8C8F-8BA6AB7E870F}" type="datetimeFigureOut">
              <a:rPr lang="en-IN" smtClean="0"/>
              <a:t>18-06-2025</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F8C4FCB8-5B66-45DD-AFDD-091E08D797B4}" type="slidenum">
              <a:rPr lang="en-IN" smtClean="0"/>
              <a:t>‹#›</a:t>
            </a:fld>
            <a:endParaRPr lang="en-IN"/>
          </a:p>
        </p:txBody>
      </p:sp>
    </p:spTree>
    <p:extLst>
      <p:ext uri="{BB962C8B-B14F-4D97-AF65-F5344CB8AC3E}">
        <p14:creationId xmlns:p14="http://schemas.microsoft.com/office/powerpoint/2010/main" val="256695724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2719FE9-2DBC-45C3-8C8F-8BA6AB7E870F}" type="datetimeFigureOut">
              <a:rPr lang="en-IN" smtClean="0"/>
              <a:t>18-06-2025</a:t>
            </a:fld>
            <a:endParaRPr lang="en-IN"/>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p:txBody>
          <a:bodyPr/>
          <a:lstStyle/>
          <a:p>
            <a:fld id="{F8C4FCB8-5B66-45DD-AFDD-091E08D797B4}" type="slidenum">
              <a:rPr lang="en-IN" smtClean="0"/>
              <a:t>‹#›</a:t>
            </a:fld>
            <a:endParaRPr lang="en-IN"/>
          </a:p>
        </p:txBody>
      </p:sp>
    </p:spTree>
    <p:extLst>
      <p:ext uri="{BB962C8B-B14F-4D97-AF65-F5344CB8AC3E}">
        <p14:creationId xmlns:p14="http://schemas.microsoft.com/office/powerpoint/2010/main" val="34104263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085012" y="685800"/>
            <a:ext cx="3657600" cy="1371600"/>
          </a:xfrm>
        </p:spPr>
        <p:txBody>
          <a:bodyPr anchor="b">
            <a:normAutofit/>
          </a:bodyPr>
          <a:lstStyle>
            <a:lvl1pPr algn="l">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684212" y="685800"/>
            <a:ext cx="5943601" cy="5308600"/>
          </a:xfrm>
        </p:spPr>
        <p:txBody>
          <a:bodyPr anchor="ct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7085012" y="2209799"/>
            <a:ext cx="3657600" cy="2091267"/>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2719FE9-2DBC-45C3-8C8F-8BA6AB7E870F}" type="datetimeFigureOut">
              <a:rPr lang="en-IN" smtClean="0"/>
              <a:t>18-06-2025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F8C4FCB8-5B66-45DD-AFDD-091E08D797B4}" type="slidenum">
              <a:rPr lang="en-IN" smtClean="0"/>
              <a:t>‹#›</a:t>
            </a:fld>
            <a:endParaRPr lang="en-IN"/>
          </a:p>
        </p:txBody>
      </p:sp>
    </p:spTree>
    <p:extLst>
      <p:ext uri="{BB962C8B-B14F-4D97-AF65-F5344CB8AC3E}">
        <p14:creationId xmlns:p14="http://schemas.microsoft.com/office/powerpoint/2010/main" val="39230333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2812" y="1447800"/>
            <a:ext cx="6019800" cy="1143000"/>
          </a:xfrm>
        </p:spPr>
        <p:txBody>
          <a:bodyPr anchor="b">
            <a:normAutofit/>
          </a:bodyPr>
          <a:lstStyle>
            <a:lvl1pPr algn="l">
              <a:defRPr sz="2800" b="0"/>
            </a:lvl1pPr>
          </a:lstStyle>
          <a:p>
            <a:r>
              <a:rPr lang="en-US" smtClean="0"/>
              <a:t>Click to edit Master title style</a:t>
            </a:r>
            <a:endParaRPr lang="en-US" dirty="0"/>
          </a:p>
        </p:txBody>
      </p:sp>
      <p:sp>
        <p:nvSpPr>
          <p:cNvPr id="14" name="Picture Placeholder 2"/>
          <p:cNvSpPr>
            <a:spLocks noGrp="1" noChangeAspect="1"/>
          </p:cNvSpPr>
          <p:nvPr>
            <p:ph type="pic" idx="1"/>
          </p:nvPr>
        </p:nvSpPr>
        <p:spPr>
          <a:xfrm>
            <a:off x="989012" y="914400"/>
            <a:ext cx="3280974" cy="45720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4722812" y="2777066"/>
            <a:ext cx="6021388" cy="2048933"/>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2719FE9-2DBC-45C3-8C8F-8BA6AB7E870F}" type="datetimeFigureOut">
              <a:rPr lang="en-IN" smtClean="0"/>
              <a:t>18-06-2025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F8C4FCB8-5B66-45DD-AFDD-091E08D797B4}" type="slidenum">
              <a:rPr lang="en-IN" smtClean="0"/>
              <a:t>‹#›</a:t>
            </a:fld>
            <a:endParaRPr lang="en-IN"/>
          </a:p>
        </p:txBody>
      </p:sp>
    </p:spTree>
    <p:extLst>
      <p:ext uri="{BB962C8B-B14F-4D97-AF65-F5344CB8AC3E}">
        <p14:creationId xmlns:p14="http://schemas.microsoft.com/office/powerpoint/2010/main" val="241270350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100000">
              <a:schemeClr val="accent2">
                <a:lumMod val="20000"/>
                <a:lumOff val="80000"/>
              </a:schemeClr>
            </a:gs>
            <a:gs pos="100000">
              <a:schemeClr val="bg2">
                <a:shade val="96000"/>
                <a:satMod val="120000"/>
                <a:lumMod val="90000"/>
              </a:schemeClr>
            </a:gs>
          </a:gsLst>
          <a:lin ang="6120000" scaled="1"/>
          <a:tileRect/>
        </a:gradFill>
        <a:effectLst/>
      </p:bgPr>
    </p:bg>
    <p:spTree>
      <p:nvGrpSpPr>
        <p:cNvPr id="1" name=""/>
        <p:cNvGrpSpPr/>
        <p:nvPr/>
      </p:nvGrpSpPr>
      <p:grpSpPr>
        <a:xfrm>
          <a:off x="0" y="0"/>
          <a:ext cx="0" cy="0"/>
          <a:chOff x="0" y="0"/>
          <a:chExt cx="0" cy="0"/>
        </a:xfrm>
      </p:grpSpPr>
      <p:grpSp>
        <p:nvGrpSpPr>
          <p:cNvPr id="7" name="Group 6"/>
          <p:cNvGrpSpPr/>
          <p:nvPr/>
        </p:nvGrpSpPr>
        <p:grpSpPr>
          <a:xfrm>
            <a:off x="9206969" y="2963333"/>
            <a:ext cx="2981858" cy="3208867"/>
            <a:chOff x="9206969" y="2963333"/>
            <a:chExt cx="2981858" cy="3208867"/>
          </a:xfrm>
        </p:grpSpPr>
        <p:cxnSp>
          <p:nvCxnSpPr>
            <p:cNvPr id="8" name="Straight Connector 7"/>
            <p:cNvCxnSpPr/>
            <p:nvPr/>
          </p:nvCxnSpPr>
          <p:spPr>
            <a:xfrm flipH="1">
              <a:off x="11276012" y="2963333"/>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H="1">
              <a:off x="9206969" y="3190344"/>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H="1">
              <a:off x="10292292" y="3285067"/>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flipH="1">
              <a:off x="10443103" y="3131080"/>
              <a:ext cx="1745722" cy="174572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H="1">
              <a:off x="10918826" y="3683001"/>
              <a:ext cx="1270001" cy="1269999"/>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Placeholder 1"/>
          <p:cNvSpPr>
            <a:spLocks noGrp="1"/>
          </p:cNvSpPr>
          <p:nvPr>
            <p:ph type="title"/>
          </p:nvPr>
        </p:nvSpPr>
        <p:spPr>
          <a:xfrm>
            <a:off x="684212" y="4487332"/>
            <a:ext cx="8534400" cy="1507067"/>
          </a:xfrm>
          <a:prstGeom prst="rect">
            <a:avLst/>
          </a:prstGeom>
          <a:effectLst/>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84212" y="685800"/>
            <a:ext cx="8534400" cy="3615267"/>
          </a:xfrm>
          <a:prstGeom prst="rect">
            <a:avLst/>
          </a:prstGeom>
        </p:spPr>
        <p:txBody>
          <a:bodyPr vert="horz" lIns="91440" tIns="45720" rIns="91440" bIns="45720" rtlCol="0" anchor="ct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9904412" y="6172200"/>
            <a:ext cx="1600200" cy="365125"/>
          </a:xfrm>
          <a:prstGeom prst="rect">
            <a:avLst/>
          </a:prstGeom>
        </p:spPr>
        <p:txBody>
          <a:bodyPr vert="horz" lIns="91440" tIns="45720" rIns="91440" bIns="45720" rtlCol="0" anchor="t"/>
          <a:lstStyle>
            <a:lvl1pPr algn="r">
              <a:defRPr sz="1000" b="0" i="0">
                <a:solidFill>
                  <a:schemeClr val="bg2">
                    <a:lumMod val="50000"/>
                  </a:schemeClr>
                </a:solidFill>
                <a:effectLst/>
                <a:latin typeface="+mn-lt"/>
              </a:defRPr>
            </a:lvl1pPr>
          </a:lstStyle>
          <a:p>
            <a:fld id="{72719FE9-2DBC-45C3-8C8F-8BA6AB7E870F}" type="datetimeFigureOut">
              <a:rPr lang="en-IN" smtClean="0"/>
              <a:t>18-06-2025</a:t>
            </a:fld>
            <a:endParaRPr lang="en-IN"/>
          </a:p>
        </p:txBody>
      </p:sp>
      <p:sp>
        <p:nvSpPr>
          <p:cNvPr id="5" name="Footer Placeholder 4"/>
          <p:cNvSpPr>
            <a:spLocks noGrp="1"/>
          </p:cNvSpPr>
          <p:nvPr>
            <p:ph type="ftr" sz="quarter" idx="3"/>
          </p:nvPr>
        </p:nvSpPr>
        <p:spPr>
          <a:xfrm>
            <a:off x="684212" y="6172200"/>
            <a:ext cx="7543800" cy="365125"/>
          </a:xfrm>
          <a:prstGeom prst="rect">
            <a:avLst/>
          </a:prstGeom>
        </p:spPr>
        <p:txBody>
          <a:bodyPr vert="horz" lIns="91440" tIns="45720" rIns="91440" bIns="45720" rtlCol="0" anchor="t"/>
          <a:lstStyle>
            <a:lvl1pPr algn="l">
              <a:defRPr sz="1000" b="0" i="0">
                <a:solidFill>
                  <a:schemeClr val="bg2">
                    <a:lumMod val="50000"/>
                  </a:schemeClr>
                </a:solidFill>
                <a:effectLst/>
                <a:latin typeface="+mn-lt"/>
              </a:defRPr>
            </a:lvl1pPr>
          </a:lstStyle>
          <a:p>
            <a:endParaRPr lang="en-IN"/>
          </a:p>
        </p:txBody>
      </p:sp>
      <p:sp>
        <p:nvSpPr>
          <p:cNvPr id="6" name="Slide Number Placeholder 5"/>
          <p:cNvSpPr>
            <a:spLocks noGrp="1"/>
          </p:cNvSpPr>
          <p:nvPr>
            <p:ph type="sldNum" sz="quarter" idx="4"/>
          </p:nvPr>
        </p:nvSpPr>
        <p:spPr>
          <a:xfrm>
            <a:off x="10363200" y="5578475"/>
            <a:ext cx="1142245" cy="669925"/>
          </a:xfrm>
          <a:prstGeom prst="rect">
            <a:avLst/>
          </a:prstGeom>
        </p:spPr>
        <p:txBody>
          <a:bodyPr vert="horz" lIns="91440" tIns="45720" rIns="91440" bIns="45720" rtlCol="0" anchor="b"/>
          <a:lstStyle>
            <a:lvl1pPr algn="r">
              <a:defRPr sz="3200" b="0" i="0">
                <a:solidFill>
                  <a:schemeClr val="bg2">
                    <a:lumMod val="50000"/>
                  </a:schemeClr>
                </a:solidFill>
                <a:effectLst/>
                <a:latin typeface="+mn-lt"/>
              </a:defRPr>
            </a:lvl1pPr>
          </a:lstStyle>
          <a:p>
            <a:fld id="{F8C4FCB8-5B66-45DD-AFDD-091E08D797B4}" type="slidenum">
              <a:rPr lang="en-IN" smtClean="0"/>
              <a:t>‹#›</a:t>
            </a:fld>
            <a:endParaRPr lang="en-IN"/>
          </a:p>
        </p:txBody>
      </p:sp>
    </p:spTree>
    <p:extLst>
      <p:ext uri="{BB962C8B-B14F-4D97-AF65-F5344CB8AC3E}">
        <p14:creationId xmlns:p14="http://schemas.microsoft.com/office/powerpoint/2010/main" val="4133231185"/>
      </p:ext>
    </p:extLst>
  </p:cSld>
  <p:clrMap bg1="dk1" tx1="lt1" bg2="dk2" tx2="lt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 id="2147483690" r:id="rId12"/>
    <p:sldLayoutId id="2147483691" r:id="rId13"/>
    <p:sldLayoutId id="2147483692" r:id="rId14"/>
    <p:sldLayoutId id="2147483693" r:id="rId15"/>
    <p:sldLayoutId id="2147483694" r:id="rId16"/>
    <p:sldLayoutId id="2147483695" r:id="rId17"/>
  </p:sldLayoutIdLst>
  <p:txStyles>
    <p:title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1609299"/>
          </a:xfrm>
        </p:spPr>
        <p:txBody>
          <a:bodyPr>
            <a:normAutofit/>
          </a:bodyPr>
          <a:lstStyle/>
          <a:p>
            <a:pPr algn="ctr"/>
            <a:r>
              <a:rPr lang="en-US" dirty="0" smtClean="0">
                <a:solidFill>
                  <a:schemeClr val="bg1"/>
                </a:solidFill>
                <a:latin typeface="Arial" panose="020B0604020202020204" pitchFamily="34" charset="0"/>
                <a:cs typeface="Arial" panose="020B0604020202020204" pitchFamily="34" charset="0"/>
              </a:rPr>
              <a:t>PROJECT BESCOM</a:t>
            </a:r>
            <a:br>
              <a:rPr lang="en-US" dirty="0" smtClean="0">
                <a:solidFill>
                  <a:schemeClr val="bg1"/>
                </a:solidFill>
                <a:latin typeface="Arial" panose="020B0604020202020204" pitchFamily="34" charset="0"/>
                <a:cs typeface="Arial" panose="020B0604020202020204" pitchFamily="34" charset="0"/>
              </a:rPr>
            </a:br>
            <a:r>
              <a:rPr lang="en-US" sz="1300" b="1" dirty="0">
                <a:solidFill>
                  <a:schemeClr val="bg1"/>
                </a:solidFill>
              </a:rPr>
              <a:t>(</a:t>
            </a:r>
            <a:r>
              <a:rPr lang="en-IN" sz="1300" b="1" dirty="0" smtClean="0">
                <a:solidFill>
                  <a:schemeClr val="bg1"/>
                </a:solidFill>
              </a:rPr>
              <a:t>Bangalore </a:t>
            </a:r>
            <a:r>
              <a:rPr lang="en-IN" sz="1300" b="1" dirty="0">
                <a:solidFill>
                  <a:schemeClr val="bg1"/>
                </a:solidFill>
              </a:rPr>
              <a:t>Electricity Supply Company </a:t>
            </a:r>
            <a:r>
              <a:rPr lang="en-IN" sz="1300" b="1" dirty="0" smtClean="0">
                <a:solidFill>
                  <a:schemeClr val="bg1"/>
                </a:solidFill>
              </a:rPr>
              <a:t>Limited)</a:t>
            </a:r>
            <a:endParaRPr lang="en-IN" sz="1300" b="1" dirty="0">
              <a:solidFill>
                <a:schemeClr val="bg1"/>
              </a:solidFill>
              <a:latin typeface="Arial" panose="020B0604020202020204" pitchFamily="34" charset="0"/>
              <a:cs typeface="Arial" panose="020B0604020202020204" pitchFamily="34" charset="0"/>
            </a:endParaRPr>
          </a:p>
        </p:txBody>
      </p:sp>
      <p:sp>
        <p:nvSpPr>
          <p:cNvPr id="3" name="Subtitle 2"/>
          <p:cNvSpPr>
            <a:spLocks noGrp="1"/>
          </p:cNvSpPr>
          <p:nvPr>
            <p:ph type="subTitle" idx="1"/>
          </p:nvPr>
        </p:nvSpPr>
        <p:spPr>
          <a:xfrm>
            <a:off x="1154954" y="4777380"/>
            <a:ext cx="9831493" cy="818202"/>
          </a:xfrm>
        </p:spPr>
        <p:txBody>
          <a:bodyPr>
            <a:normAutofit lnSpcReduction="10000"/>
          </a:bodyPr>
          <a:lstStyle/>
          <a:p>
            <a:r>
              <a:rPr lang="en-US" dirty="0" smtClean="0"/>
              <a:t>														</a:t>
            </a:r>
            <a:r>
              <a:rPr lang="en-US" sz="1200" b="1" cap="none" dirty="0" smtClean="0">
                <a:solidFill>
                  <a:srgbClr val="4D4D4D"/>
                </a:solidFill>
                <a:latin typeface="Arial" panose="020B0604020202020204" pitchFamily="34" charset="0"/>
                <a:cs typeface="Arial" panose="020B0604020202020204" pitchFamily="34" charset="0"/>
              </a:rPr>
              <a:t>PREPARED BY: VENKATESH DHANANA</a:t>
            </a:r>
            <a:r>
              <a:rPr lang="en-US" b="1" dirty="0" smtClean="0">
                <a:solidFill>
                  <a:srgbClr val="4D4D4D"/>
                </a:solidFill>
                <a:latin typeface="Arial" panose="020B0604020202020204" pitchFamily="34" charset="0"/>
                <a:cs typeface="Arial" panose="020B0604020202020204" pitchFamily="34" charset="0"/>
              </a:rPr>
              <a:t>	</a:t>
            </a:r>
          </a:p>
          <a:p>
            <a:r>
              <a:rPr lang="en-US" b="1" dirty="0">
                <a:solidFill>
                  <a:srgbClr val="4D4D4D"/>
                </a:solidFill>
                <a:latin typeface="Arial" panose="020B0604020202020204" pitchFamily="34" charset="0"/>
                <a:cs typeface="Arial" panose="020B0604020202020204" pitchFamily="34" charset="0"/>
              </a:rPr>
              <a:t>	</a:t>
            </a:r>
            <a:r>
              <a:rPr lang="en-US" b="1" dirty="0" smtClean="0">
                <a:solidFill>
                  <a:srgbClr val="4D4D4D"/>
                </a:solidFill>
                <a:latin typeface="Arial" panose="020B0604020202020204" pitchFamily="34" charset="0"/>
                <a:cs typeface="Arial" panose="020B0604020202020204" pitchFamily="34" charset="0"/>
              </a:rPr>
              <a:t>													</a:t>
            </a:r>
            <a:r>
              <a:rPr lang="en-US" sz="1200" b="1" cap="none" dirty="0" smtClean="0">
                <a:solidFill>
                  <a:srgbClr val="4D4D4D"/>
                </a:solidFill>
                <a:latin typeface="Arial" panose="020B0604020202020204" pitchFamily="34" charset="0"/>
                <a:cs typeface="Arial" panose="020B0604020202020204" pitchFamily="34" charset="0"/>
              </a:rPr>
              <a:t>DATE: </a:t>
            </a:r>
            <a:r>
              <a:rPr lang="en-US" sz="1200" b="1" dirty="0" smtClean="0">
                <a:solidFill>
                  <a:srgbClr val="4D4D4D"/>
                </a:solidFill>
                <a:latin typeface="Arial" panose="020B0604020202020204" pitchFamily="34" charset="0"/>
                <a:cs typeface="Arial" panose="020B0604020202020204" pitchFamily="34" charset="0"/>
              </a:rPr>
              <a:t>16</a:t>
            </a:r>
            <a:r>
              <a:rPr lang="en-US" sz="1200" b="1" cap="none" dirty="0" smtClean="0">
                <a:solidFill>
                  <a:srgbClr val="4D4D4D"/>
                </a:solidFill>
                <a:latin typeface="Arial" panose="020B0604020202020204" pitchFamily="34" charset="0"/>
                <a:cs typeface="Arial" panose="020B0604020202020204" pitchFamily="34" charset="0"/>
              </a:rPr>
              <a:t>-06-2025</a:t>
            </a:r>
            <a:r>
              <a:rPr lang="en-US" dirty="0" smtClean="0">
                <a:solidFill>
                  <a:srgbClr val="4D4D4D"/>
                </a:solidFill>
              </a:rPr>
              <a:t>		</a:t>
            </a:r>
            <a:endParaRPr lang="en-IN" dirty="0">
              <a:solidFill>
                <a:srgbClr val="4D4D4D"/>
              </a:solidFill>
            </a:endParaRPr>
          </a:p>
        </p:txBody>
      </p:sp>
    </p:spTree>
    <p:extLst>
      <p:ext uri="{BB962C8B-B14F-4D97-AF65-F5344CB8AC3E}">
        <p14:creationId xmlns:p14="http://schemas.microsoft.com/office/powerpoint/2010/main" val="367259432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843630" y="678551"/>
            <a:ext cx="2771400" cy="338554"/>
          </a:xfrm>
          <a:prstGeom prst="rect">
            <a:avLst/>
          </a:prstGeom>
        </p:spPr>
        <p:txBody>
          <a:bodyPr wrap="none">
            <a:spAutoFit/>
          </a:bodyPr>
          <a:lstStyle/>
          <a:p>
            <a:r>
              <a:rPr lang="en-IN" sz="1600" b="1" dirty="0">
                <a:solidFill>
                  <a:schemeClr val="bg1"/>
                </a:solidFill>
                <a:latin typeface="Calibri" panose="020F0502020204030204" pitchFamily="34" charset="0"/>
                <a:cs typeface="Calibri" panose="020F0502020204030204" pitchFamily="34" charset="0"/>
              </a:rPr>
              <a:t>Resources for </a:t>
            </a:r>
            <a:r>
              <a:rPr lang="en-IN" sz="1600" b="1" dirty="0" smtClean="0">
                <a:solidFill>
                  <a:schemeClr val="bg1"/>
                </a:solidFill>
                <a:latin typeface="Calibri" panose="020F0502020204030204" pitchFamily="34" charset="0"/>
                <a:cs typeface="Calibri" panose="020F0502020204030204" pitchFamily="34" charset="0"/>
              </a:rPr>
              <a:t>BESCOM </a:t>
            </a:r>
            <a:r>
              <a:rPr lang="en-IN" sz="1600" b="1" dirty="0">
                <a:solidFill>
                  <a:schemeClr val="bg1"/>
                </a:solidFill>
                <a:latin typeface="Calibri" panose="020F0502020204030204" pitchFamily="34" charset="0"/>
                <a:cs typeface="Calibri" panose="020F0502020204030204" pitchFamily="34" charset="0"/>
              </a:rPr>
              <a:t>Project</a:t>
            </a:r>
          </a:p>
        </p:txBody>
      </p:sp>
      <p:sp>
        <p:nvSpPr>
          <p:cNvPr id="3" name="Rectangle 2"/>
          <p:cNvSpPr/>
          <p:nvPr/>
        </p:nvSpPr>
        <p:spPr>
          <a:xfrm>
            <a:off x="843630" y="983868"/>
            <a:ext cx="8300370" cy="3077766"/>
          </a:xfrm>
          <a:prstGeom prst="rect">
            <a:avLst/>
          </a:prstGeom>
        </p:spPr>
        <p:txBody>
          <a:bodyPr wrap="square">
            <a:spAutoFit/>
          </a:bodyPr>
          <a:lstStyle/>
          <a:p>
            <a:r>
              <a:rPr lang="en-IN" sz="1400" b="1" dirty="0">
                <a:solidFill>
                  <a:schemeClr val="bg1"/>
                </a:solidFill>
                <a:latin typeface="Calibri" panose="020F0502020204030204" pitchFamily="34" charset="0"/>
                <a:cs typeface="Calibri" panose="020F0502020204030204" pitchFamily="34" charset="0"/>
              </a:rPr>
              <a:t>1. People (Human Resources):</a:t>
            </a:r>
          </a:p>
          <a:p>
            <a:endParaRPr lang="en-IN" sz="1200" dirty="0" smtClean="0">
              <a:solidFill>
                <a:schemeClr val="bg1"/>
              </a:solidFill>
              <a:latin typeface="Calibri" panose="020F0502020204030204" pitchFamily="34" charset="0"/>
              <a:cs typeface="Calibri" panose="020F0502020204030204" pitchFamily="34" charset="0"/>
            </a:endParaRPr>
          </a:p>
          <a:p>
            <a:r>
              <a:rPr lang="en-IN" sz="1200" b="1" dirty="0" smtClean="0">
                <a:solidFill>
                  <a:schemeClr val="bg1"/>
                </a:solidFill>
                <a:latin typeface="Calibri" panose="020F0502020204030204" pitchFamily="34" charset="0"/>
                <a:cs typeface="Calibri" panose="020F0502020204030204" pitchFamily="34" charset="0"/>
              </a:rPr>
              <a:t>From </a:t>
            </a:r>
            <a:r>
              <a:rPr lang="en-IN" sz="1200" b="1" dirty="0" err="1" smtClean="0">
                <a:solidFill>
                  <a:schemeClr val="bg1"/>
                </a:solidFill>
                <a:latin typeface="Calibri" panose="020F0502020204030204" pitchFamily="34" charset="0"/>
                <a:cs typeface="Calibri" panose="020F0502020204030204" pitchFamily="34" charset="0"/>
              </a:rPr>
              <a:t>Fluentgrid</a:t>
            </a:r>
            <a:r>
              <a:rPr lang="en-IN" sz="1200" b="1" dirty="0" smtClean="0">
                <a:solidFill>
                  <a:schemeClr val="bg1"/>
                </a:solidFill>
                <a:latin typeface="Calibri" panose="020F0502020204030204" pitchFamily="34" charset="0"/>
                <a:cs typeface="Calibri" panose="020F0502020204030204" pitchFamily="34" charset="0"/>
              </a:rPr>
              <a:t> Ltd</a:t>
            </a:r>
            <a:r>
              <a:rPr lang="en-IN" sz="1200" b="1" dirty="0">
                <a:solidFill>
                  <a:schemeClr val="bg1"/>
                </a:solidFill>
                <a:latin typeface="Calibri" panose="020F0502020204030204" pitchFamily="34" charset="0"/>
                <a:cs typeface="Calibri" panose="020F0502020204030204" pitchFamily="34" charset="0"/>
              </a:rPr>
              <a:t>.:</a:t>
            </a:r>
          </a:p>
          <a:p>
            <a:endParaRPr lang="en-IN" sz="1200" dirty="0">
              <a:solidFill>
                <a:schemeClr val="bg1"/>
              </a:solidFill>
              <a:latin typeface="Calibri" panose="020F0502020204030204" pitchFamily="34" charset="0"/>
              <a:cs typeface="Calibri" panose="020F0502020204030204" pitchFamily="34" charset="0"/>
            </a:endParaRPr>
          </a:p>
          <a:p>
            <a:pPr marL="171450" lvl="0" indent="-171450" eaLnBrk="0" fontAlgn="base" hangingPunct="0">
              <a:spcBef>
                <a:spcPct val="0"/>
              </a:spcBef>
              <a:spcAft>
                <a:spcPct val="0"/>
              </a:spcAft>
              <a:buFont typeface="Arial" panose="020B0604020202020204" pitchFamily="34" charset="0"/>
              <a:buChar char="•"/>
            </a:pPr>
            <a:r>
              <a:rPr lang="en-US" altLang="en-US" sz="1200" b="1" dirty="0">
                <a:solidFill>
                  <a:schemeClr val="bg1"/>
                </a:solidFill>
                <a:latin typeface="Calibri" panose="020F0502020204030204" pitchFamily="34" charset="0"/>
                <a:cs typeface="Calibri" panose="020F0502020204030204" pitchFamily="34" charset="0"/>
              </a:rPr>
              <a:t>5 Java Developers</a:t>
            </a:r>
            <a:r>
              <a:rPr lang="en-US" altLang="en-US" sz="1200" dirty="0">
                <a:solidFill>
                  <a:schemeClr val="bg1"/>
                </a:solidFill>
                <a:latin typeface="Calibri" panose="020F0502020204030204" pitchFamily="34" charset="0"/>
                <a:cs typeface="Calibri" panose="020F0502020204030204" pitchFamily="34" charset="0"/>
              </a:rPr>
              <a:t> – For coding and implementing core logic and </a:t>
            </a:r>
            <a:r>
              <a:rPr lang="en-US" altLang="en-US" sz="1200" dirty="0" smtClean="0">
                <a:solidFill>
                  <a:schemeClr val="bg1"/>
                </a:solidFill>
                <a:latin typeface="Calibri" panose="020F0502020204030204" pitchFamily="34" charset="0"/>
                <a:cs typeface="Calibri" panose="020F0502020204030204" pitchFamily="34" charset="0"/>
              </a:rPr>
              <a:t>integration.</a:t>
            </a:r>
          </a:p>
          <a:p>
            <a:pPr marL="171450" lvl="0" indent="-171450" eaLnBrk="0" fontAlgn="base" hangingPunct="0">
              <a:spcBef>
                <a:spcPct val="0"/>
              </a:spcBef>
              <a:spcAft>
                <a:spcPct val="0"/>
              </a:spcAft>
              <a:buFont typeface="Arial" panose="020B0604020202020204" pitchFamily="34" charset="0"/>
              <a:buChar char="•"/>
            </a:pPr>
            <a:r>
              <a:rPr lang="en-US" altLang="en-US" sz="1200" b="1" dirty="0" smtClean="0">
                <a:solidFill>
                  <a:schemeClr val="bg1"/>
                </a:solidFill>
                <a:latin typeface="Calibri" panose="020F0502020204030204" pitchFamily="34" charset="0"/>
                <a:cs typeface="Calibri" panose="020F0502020204030204" pitchFamily="34" charset="0"/>
              </a:rPr>
              <a:t>1 </a:t>
            </a:r>
            <a:r>
              <a:rPr lang="en-US" altLang="en-US" sz="1200" b="1" dirty="0">
                <a:solidFill>
                  <a:schemeClr val="bg1"/>
                </a:solidFill>
                <a:latin typeface="Calibri" panose="020F0502020204030204" pitchFamily="34" charset="0"/>
                <a:cs typeface="Calibri" panose="020F0502020204030204" pitchFamily="34" charset="0"/>
              </a:rPr>
              <a:t>Project Manager</a:t>
            </a:r>
            <a:r>
              <a:rPr lang="en-US" altLang="en-US" sz="1200" dirty="0">
                <a:solidFill>
                  <a:schemeClr val="bg1"/>
                </a:solidFill>
                <a:latin typeface="Calibri" panose="020F0502020204030204" pitchFamily="34" charset="0"/>
                <a:cs typeface="Calibri" panose="020F0502020204030204" pitchFamily="34" charset="0"/>
              </a:rPr>
              <a:t> – Overall project coordination, scheduling, risk </a:t>
            </a:r>
            <a:r>
              <a:rPr lang="en-US" altLang="en-US" sz="1200" dirty="0" smtClean="0">
                <a:solidFill>
                  <a:schemeClr val="bg1"/>
                </a:solidFill>
                <a:latin typeface="Calibri" panose="020F0502020204030204" pitchFamily="34" charset="0"/>
                <a:cs typeface="Calibri" panose="020F0502020204030204" pitchFamily="34" charset="0"/>
              </a:rPr>
              <a:t>management.</a:t>
            </a:r>
          </a:p>
          <a:p>
            <a:pPr marL="171450" lvl="0" indent="-171450" eaLnBrk="0" fontAlgn="base" hangingPunct="0">
              <a:spcBef>
                <a:spcPct val="0"/>
              </a:spcBef>
              <a:spcAft>
                <a:spcPct val="0"/>
              </a:spcAft>
              <a:buFont typeface="Arial" panose="020B0604020202020204" pitchFamily="34" charset="0"/>
              <a:buChar char="•"/>
            </a:pPr>
            <a:r>
              <a:rPr lang="en-US" altLang="en-US" sz="1200" b="1" dirty="0" smtClean="0">
                <a:solidFill>
                  <a:schemeClr val="bg1"/>
                </a:solidFill>
                <a:latin typeface="Calibri" panose="020F0502020204030204" pitchFamily="34" charset="0"/>
                <a:cs typeface="Calibri" panose="020F0502020204030204" pitchFamily="34" charset="0"/>
              </a:rPr>
              <a:t>2 </a:t>
            </a:r>
            <a:r>
              <a:rPr lang="en-US" altLang="en-US" sz="1200" b="1" dirty="0">
                <a:solidFill>
                  <a:schemeClr val="bg1"/>
                </a:solidFill>
                <a:latin typeface="Calibri" panose="020F0502020204030204" pitchFamily="34" charset="0"/>
                <a:cs typeface="Calibri" panose="020F0502020204030204" pitchFamily="34" charset="0"/>
              </a:rPr>
              <a:t>Solution Architects</a:t>
            </a:r>
            <a:r>
              <a:rPr lang="en-US" altLang="en-US" sz="1200" dirty="0">
                <a:solidFill>
                  <a:schemeClr val="bg1"/>
                </a:solidFill>
                <a:latin typeface="Calibri" panose="020F0502020204030204" pitchFamily="34" charset="0"/>
                <a:cs typeface="Calibri" panose="020F0502020204030204" pitchFamily="34" charset="0"/>
              </a:rPr>
              <a:t> – Designing system architecture and workflow </a:t>
            </a:r>
            <a:r>
              <a:rPr lang="en-US" altLang="en-US" sz="1200" dirty="0" smtClean="0">
                <a:solidFill>
                  <a:schemeClr val="bg1"/>
                </a:solidFill>
                <a:latin typeface="Calibri" panose="020F0502020204030204" pitchFamily="34" charset="0"/>
                <a:cs typeface="Calibri" panose="020F0502020204030204" pitchFamily="34" charset="0"/>
              </a:rPr>
              <a:t>blueprints.</a:t>
            </a:r>
          </a:p>
          <a:p>
            <a:pPr marL="171450" lvl="0" indent="-171450" eaLnBrk="0" fontAlgn="base" hangingPunct="0">
              <a:spcBef>
                <a:spcPct val="0"/>
              </a:spcBef>
              <a:spcAft>
                <a:spcPct val="0"/>
              </a:spcAft>
              <a:buFont typeface="Arial" panose="020B0604020202020204" pitchFamily="34" charset="0"/>
              <a:buChar char="•"/>
            </a:pPr>
            <a:r>
              <a:rPr lang="en-US" altLang="en-US" sz="1200" b="1" dirty="0" smtClean="0">
                <a:solidFill>
                  <a:schemeClr val="bg1"/>
                </a:solidFill>
                <a:latin typeface="Calibri" panose="020F0502020204030204" pitchFamily="34" charset="0"/>
                <a:cs typeface="Calibri" panose="020F0502020204030204" pitchFamily="34" charset="0"/>
              </a:rPr>
              <a:t>3 </a:t>
            </a:r>
            <a:r>
              <a:rPr lang="en-US" altLang="en-US" sz="1200" b="1" dirty="0">
                <a:solidFill>
                  <a:schemeClr val="bg1"/>
                </a:solidFill>
                <a:latin typeface="Calibri" panose="020F0502020204030204" pitchFamily="34" charset="0"/>
                <a:cs typeface="Calibri" panose="020F0502020204030204" pitchFamily="34" charset="0"/>
              </a:rPr>
              <a:t>Database Engineers</a:t>
            </a:r>
            <a:r>
              <a:rPr lang="en-US" altLang="en-US" sz="1200" dirty="0">
                <a:solidFill>
                  <a:schemeClr val="bg1"/>
                </a:solidFill>
                <a:latin typeface="Calibri" panose="020F0502020204030204" pitchFamily="34" charset="0"/>
                <a:cs typeface="Calibri" panose="020F0502020204030204" pitchFamily="34" charset="0"/>
              </a:rPr>
              <a:t> – For DB schema design, performance tuning, and </a:t>
            </a:r>
            <a:r>
              <a:rPr lang="en-US" altLang="en-US" sz="1200" dirty="0" smtClean="0">
                <a:solidFill>
                  <a:schemeClr val="bg1"/>
                </a:solidFill>
                <a:latin typeface="Calibri" panose="020F0502020204030204" pitchFamily="34" charset="0"/>
                <a:cs typeface="Calibri" panose="020F0502020204030204" pitchFamily="34" charset="0"/>
              </a:rPr>
              <a:t>integration.</a:t>
            </a:r>
          </a:p>
          <a:p>
            <a:pPr marL="171450" lvl="0" indent="-171450" eaLnBrk="0" fontAlgn="base" hangingPunct="0">
              <a:spcBef>
                <a:spcPct val="0"/>
              </a:spcBef>
              <a:spcAft>
                <a:spcPct val="0"/>
              </a:spcAft>
              <a:buFont typeface="Arial" panose="020B0604020202020204" pitchFamily="34" charset="0"/>
              <a:buChar char="•"/>
            </a:pPr>
            <a:r>
              <a:rPr lang="en-US" altLang="en-US" sz="1200" b="1" dirty="0" smtClean="0">
                <a:solidFill>
                  <a:schemeClr val="bg1"/>
                </a:solidFill>
                <a:latin typeface="Calibri" panose="020F0502020204030204" pitchFamily="34" charset="0"/>
                <a:cs typeface="Calibri" panose="020F0502020204030204" pitchFamily="34" charset="0"/>
              </a:rPr>
              <a:t>2 </a:t>
            </a:r>
            <a:r>
              <a:rPr lang="en-US" altLang="en-US" sz="1200" b="1" dirty="0">
                <a:solidFill>
                  <a:schemeClr val="bg1"/>
                </a:solidFill>
                <a:latin typeface="Calibri" panose="020F0502020204030204" pitchFamily="34" charset="0"/>
                <a:cs typeface="Calibri" panose="020F0502020204030204" pitchFamily="34" charset="0"/>
              </a:rPr>
              <a:t>Admin (Infra/Deployment) Engineers</a:t>
            </a:r>
            <a:r>
              <a:rPr lang="en-US" altLang="en-US" sz="1200" dirty="0">
                <a:solidFill>
                  <a:schemeClr val="bg1"/>
                </a:solidFill>
                <a:latin typeface="Calibri" panose="020F0502020204030204" pitchFamily="34" charset="0"/>
                <a:cs typeface="Calibri" panose="020F0502020204030204" pitchFamily="34" charset="0"/>
              </a:rPr>
              <a:t> – For environment setup, server management, and </a:t>
            </a:r>
            <a:r>
              <a:rPr lang="en-US" altLang="en-US" sz="1200" dirty="0" smtClean="0">
                <a:solidFill>
                  <a:schemeClr val="bg1"/>
                </a:solidFill>
                <a:latin typeface="Calibri" panose="020F0502020204030204" pitchFamily="34" charset="0"/>
                <a:cs typeface="Calibri" panose="020F0502020204030204" pitchFamily="34" charset="0"/>
              </a:rPr>
              <a:t>deployment.</a:t>
            </a:r>
          </a:p>
          <a:p>
            <a:pPr marL="171450" lvl="0" indent="-171450" eaLnBrk="0" fontAlgn="base" hangingPunct="0">
              <a:spcBef>
                <a:spcPct val="0"/>
              </a:spcBef>
              <a:spcAft>
                <a:spcPct val="0"/>
              </a:spcAft>
              <a:buFont typeface="Arial" panose="020B0604020202020204" pitchFamily="34" charset="0"/>
              <a:buChar char="•"/>
            </a:pPr>
            <a:r>
              <a:rPr lang="en-US" altLang="en-US" sz="1200" b="1" dirty="0" smtClean="0">
                <a:solidFill>
                  <a:schemeClr val="bg1"/>
                </a:solidFill>
                <a:latin typeface="Calibri" panose="020F0502020204030204" pitchFamily="34" charset="0"/>
                <a:cs typeface="Calibri" panose="020F0502020204030204" pitchFamily="34" charset="0"/>
              </a:rPr>
              <a:t>3 </a:t>
            </a:r>
            <a:r>
              <a:rPr lang="en-US" altLang="en-US" sz="1200" b="1" dirty="0">
                <a:solidFill>
                  <a:schemeClr val="bg1"/>
                </a:solidFill>
                <a:latin typeface="Calibri" panose="020F0502020204030204" pitchFamily="34" charset="0"/>
                <a:cs typeface="Calibri" panose="020F0502020204030204" pitchFamily="34" charset="0"/>
              </a:rPr>
              <a:t>Testers (QA Team)</a:t>
            </a:r>
            <a:r>
              <a:rPr lang="en-US" altLang="en-US" sz="1200" dirty="0">
                <a:solidFill>
                  <a:schemeClr val="bg1"/>
                </a:solidFill>
                <a:latin typeface="Calibri" panose="020F0502020204030204" pitchFamily="34" charset="0"/>
                <a:cs typeface="Calibri" panose="020F0502020204030204" pitchFamily="34" charset="0"/>
              </a:rPr>
              <a:t> – Manual and automated testing, UAT support, and defect tracking</a:t>
            </a:r>
          </a:p>
          <a:p>
            <a:endParaRPr lang="en-IN" sz="1200" dirty="0">
              <a:solidFill>
                <a:schemeClr val="bg1"/>
              </a:solidFill>
              <a:latin typeface="Calibri" panose="020F0502020204030204" pitchFamily="34" charset="0"/>
              <a:cs typeface="Calibri" panose="020F0502020204030204" pitchFamily="34" charset="0"/>
            </a:endParaRPr>
          </a:p>
          <a:p>
            <a:r>
              <a:rPr lang="en-IN" sz="1200" b="1" dirty="0">
                <a:solidFill>
                  <a:schemeClr val="bg1"/>
                </a:solidFill>
                <a:latin typeface="Calibri" panose="020F0502020204030204" pitchFamily="34" charset="0"/>
                <a:cs typeface="Calibri" panose="020F0502020204030204" pitchFamily="34" charset="0"/>
              </a:rPr>
              <a:t>From </a:t>
            </a:r>
            <a:r>
              <a:rPr lang="en-IN" sz="1200" b="1" dirty="0" smtClean="0">
                <a:solidFill>
                  <a:schemeClr val="bg1"/>
                </a:solidFill>
                <a:latin typeface="Calibri" panose="020F0502020204030204" pitchFamily="34" charset="0"/>
                <a:cs typeface="Calibri" panose="020F0502020204030204" pitchFamily="34" charset="0"/>
              </a:rPr>
              <a:t>BESCOM Stakeholders:</a:t>
            </a:r>
            <a:endParaRPr lang="en-IN" sz="1200" b="1" dirty="0">
              <a:solidFill>
                <a:schemeClr val="bg1"/>
              </a:solidFill>
              <a:latin typeface="Calibri" panose="020F0502020204030204" pitchFamily="34" charset="0"/>
              <a:cs typeface="Calibri" panose="020F0502020204030204" pitchFamily="34" charset="0"/>
            </a:endParaRPr>
          </a:p>
          <a:p>
            <a:endParaRPr lang="en-IN" sz="1200" dirty="0">
              <a:solidFill>
                <a:schemeClr val="bg1"/>
              </a:solidFill>
              <a:latin typeface="Calibri" panose="020F0502020204030204" pitchFamily="34" charset="0"/>
              <a:cs typeface="Calibri" panose="020F0502020204030204" pitchFamily="34" charset="0"/>
            </a:endParaRPr>
          </a:p>
          <a:p>
            <a:pPr marL="171450" lvl="0" indent="-171450" eaLnBrk="0" fontAlgn="base" hangingPunct="0">
              <a:spcBef>
                <a:spcPct val="0"/>
              </a:spcBef>
              <a:spcAft>
                <a:spcPct val="0"/>
              </a:spcAft>
              <a:buFont typeface="Arial" panose="020B0604020202020204" pitchFamily="34" charset="0"/>
              <a:buChar char="•"/>
            </a:pPr>
            <a:r>
              <a:rPr lang="en-US" altLang="en-US" sz="1200" b="1" dirty="0">
                <a:solidFill>
                  <a:schemeClr val="bg1"/>
                </a:solidFill>
                <a:latin typeface="Calibri" panose="020F0502020204030204" pitchFamily="34" charset="0"/>
                <a:cs typeface="Calibri" panose="020F0502020204030204" pitchFamily="34" charset="0"/>
              </a:rPr>
              <a:t>Business Analysts/Product Owner</a:t>
            </a:r>
            <a:r>
              <a:rPr lang="en-US" altLang="en-US" sz="1200" dirty="0">
                <a:solidFill>
                  <a:schemeClr val="bg1"/>
                </a:solidFill>
                <a:latin typeface="Calibri" panose="020F0502020204030204" pitchFamily="34" charset="0"/>
                <a:cs typeface="Calibri" panose="020F0502020204030204" pitchFamily="34" charset="0"/>
              </a:rPr>
              <a:t> – To define and manage </a:t>
            </a:r>
            <a:r>
              <a:rPr lang="en-US" altLang="en-US" sz="1200" dirty="0" smtClean="0">
                <a:solidFill>
                  <a:schemeClr val="bg1"/>
                </a:solidFill>
                <a:latin typeface="Calibri" panose="020F0502020204030204" pitchFamily="34" charset="0"/>
                <a:cs typeface="Calibri" panose="020F0502020204030204" pitchFamily="34" charset="0"/>
              </a:rPr>
              <a:t>requirements.</a:t>
            </a:r>
          </a:p>
          <a:p>
            <a:pPr marL="171450" lvl="0" indent="-171450" eaLnBrk="0" fontAlgn="base" hangingPunct="0">
              <a:spcBef>
                <a:spcPct val="0"/>
              </a:spcBef>
              <a:spcAft>
                <a:spcPct val="0"/>
              </a:spcAft>
              <a:buFont typeface="Arial" panose="020B0604020202020204" pitchFamily="34" charset="0"/>
              <a:buChar char="•"/>
            </a:pPr>
            <a:r>
              <a:rPr lang="en-US" altLang="en-US" sz="1200" b="1" dirty="0" smtClean="0">
                <a:solidFill>
                  <a:schemeClr val="bg1"/>
                </a:solidFill>
                <a:latin typeface="Calibri" panose="020F0502020204030204" pitchFamily="34" charset="0"/>
                <a:cs typeface="Calibri" panose="020F0502020204030204" pitchFamily="34" charset="0"/>
              </a:rPr>
              <a:t>Functional </a:t>
            </a:r>
            <a:r>
              <a:rPr lang="en-US" altLang="en-US" sz="1200" b="1" dirty="0">
                <a:solidFill>
                  <a:schemeClr val="bg1"/>
                </a:solidFill>
                <a:latin typeface="Calibri" panose="020F0502020204030204" pitchFamily="34" charset="0"/>
                <a:cs typeface="Calibri" panose="020F0502020204030204" pitchFamily="34" charset="0"/>
              </a:rPr>
              <a:t>Heads</a:t>
            </a:r>
            <a:r>
              <a:rPr lang="en-US" altLang="en-US" sz="1200" dirty="0">
                <a:solidFill>
                  <a:schemeClr val="bg1"/>
                </a:solidFill>
                <a:latin typeface="Calibri" panose="020F0502020204030204" pitchFamily="34" charset="0"/>
                <a:cs typeface="Calibri" panose="020F0502020204030204" pitchFamily="34" charset="0"/>
              </a:rPr>
              <a:t> – Provide D&amp;D process insight and validate business </a:t>
            </a:r>
            <a:r>
              <a:rPr lang="en-US" altLang="en-US" sz="1200" dirty="0" smtClean="0">
                <a:solidFill>
                  <a:schemeClr val="bg1"/>
                </a:solidFill>
                <a:latin typeface="Calibri" panose="020F0502020204030204" pitchFamily="34" charset="0"/>
                <a:cs typeface="Calibri" panose="020F0502020204030204" pitchFamily="34" charset="0"/>
              </a:rPr>
              <a:t>flows.</a:t>
            </a:r>
          </a:p>
          <a:p>
            <a:pPr marL="171450" lvl="0" indent="-171450" eaLnBrk="0" fontAlgn="base" hangingPunct="0">
              <a:spcBef>
                <a:spcPct val="0"/>
              </a:spcBef>
              <a:spcAft>
                <a:spcPct val="0"/>
              </a:spcAft>
              <a:buFont typeface="Arial" panose="020B0604020202020204" pitchFamily="34" charset="0"/>
              <a:buChar char="•"/>
            </a:pPr>
            <a:r>
              <a:rPr lang="en-US" altLang="en-US" sz="1200" b="1" dirty="0" smtClean="0">
                <a:solidFill>
                  <a:schemeClr val="bg1"/>
                </a:solidFill>
                <a:latin typeface="Calibri" panose="020F0502020204030204" pitchFamily="34" charset="0"/>
                <a:cs typeface="Calibri" panose="020F0502020204030204" pitchFamily="34" charset="0"/>
              </a:rPr>
              <a:t>IT </a:t>
            </a:r>
            <a:r>
              <a:rPr lang="en-US" altLang="en-US" sz="1200" b="1" dirty="0">
                <a:solidFill>
                  <a:schemeClr val="bg1"/>
                </a:solidFill>
                <a:latin typeface="Calibri" panose="020F0502020204030204" pitchFamily="34" charset="0"/>
                <a:cs typeface="Calibri" panose="020F0502020204030204" pitchFamily="34" charset="0"/>
              </a:rPr>
              <a:t>Coordinators</a:t>
            </a:r>
            <a:r>
              <a:rPr lang="en-US" altLang="en-US" sz="1200" dirty="0">
                <a:solidFill>
                  <a:schemeClr val="bg1"/>
                </a:solidFill>
                <a:latin typeface="Calibri" panose="020F0502020204030204" pitchFamily="34" charset="0"/>
                <a:cs typeface="Calibri" panose="020F0502020204030204" pitchFamily="34" charset="0"/>
              </a:rPr>
              <a:t> – Support from BESCOM side for data access, reviews, etc.</a:t>
            </a:r>
          </a:p>
        </p:txBody>
      </p:sp>
      <p:sp>
        <p:nvSpPr>
          <p:cNvPr id="4" name="Rectangle 3"/>
          <p:cNvSpPr/>
          <p:nvPr/>
        </p:nvSpPr>
        <p:spPr>
          <a:xfrm>
            <a:off x="843630" y="4061634"/>
            <a:ext cx="7617982" cy="2185214"/>
          </a:xfrm>
          <a:prstGeom prst="rect">
            <a:avLst/>
          </a:prstGeom>
        </p:spPr>
        <p:txBody>
          <a:bodyPr wrap="square">
            <a:spAutoFit/>
          </a:bodyPr>
          <a:lstStyle/>
          <a:p>
            <a:r>
              <a:rPr lang="en-IN" sz="1200" b="1" dirty="0">
                <a:solidFill>
                  <a:schemeClr val="bg1"/>
                </a:solidFill>
                <a:latin typeface="Calibri" panose="020F0502020204030204" pitchFamily="34" charset="0"/>
                <a:cs typeface="Calibri" panose="020F0502020204030204" pitchFamily="34" charset="0"/>
              </a:rPr>
              <a:t>2. </a:t>
            </a:r>
            <a:r>
              <a:rPr lang="en-IN" sz="1400" b="1" dirty="0">
                <a:solidFill>
                  <a:schemeClr val="bg1"/>
                </a:solidFill>
                <a:latin typeface="Calibri" panose="020F0502020204030204" pitchFamily="34" charset="0"/>
                <a:cs typeface="Calibri" panose="020F0502020204030204" pitchFamily="34" charset="0"/>
              </a:rPr>
              <a:t>Time </a:t>
            </a:r>
            <a:r>
              <a:rPr lang="en-IN" sz="1400" b="1" dirty="0" smtClean="0">
                <a:solidFill>
                  <a:schemeClr val="bg1"/>
                </a:solidFill>
                <a:latin typeface="Calibri" panose="020F0502020204030204" pitchFamily="34" charset="0"/>
                <a:cs typeface="Calibri" panose="020F0502020204030204" pitchFamily="34" charset="0"/>
              </a:rPr>
              <a:t>(Duration &amp; Timeline):</a:t>
            </a:r>
          </a:p>
          <a:p>
            <a:endParaRPr lang="en-IN" sz="1400" b="1" dirty="0">
              <a:solidFill>
                <a:schemeClr val="bg1"/>
              </a:solidFill>
              <a:latin typeface="Calibri" panose="020F0502020204030204" pitchFamily="34" charset="0"/>
              <a:cs typeface="Calibri" panose="020F0502020204030204" pitchFamily="34" charset="0"/>
            </a:endParaRPr>
          </a:p>
          <a:p>
            <a:pPr marL="171450" indent="-171450">
              <a:buFont typeface="Arial" panose="020B0604020202020204" pitchFamily="34" charset="0"/>
              <a:buChar char="•"/>
            </a:pPr>
            <a:r>
              <a:rPr lang="en-IN" sz="1200" b="1" dirty="0" smtClean="0">
                <a:solidFill>
                  <a:schemeClr val="bg1"/>
                </a:solidFill>
                <a:latin typeface="Calibri" panose="020F0502020204030204" pitchFamily="34" charset="0"/>
                <a:cs typeface="Calibri" panose="020F0502020204030204" pitchFamily="34" charset="0"/>
              </a:rPr>
              <a:t>Project </a:t>
            </a:r>
            <a:r>
              <a:rPr lang="en-IN" sz="1200" b="1" dirty="0">
                <a:solidFill>
                  <a:schemeClr val="bg1"/>
                </a:solidFill>
                <a:latin typeface="Calibri" panose="020F0502020204030204" pitchFamily="34" charset="0"/>
                <a:cs typeface="Calibri" panose="020F0502020204030204" pitchFamily="34" charset="0"/>
              </a:rPr>
              <a:t>Duration</a:t>
            </a:r>
            <a:r>
              <a:rPr lang="en-IN" sz="1200" dirty="0">
                <a:solidFill>
                  <a:schemeClr val="bg1"/>
                </a:solidFill>
                <a:latin typeface="Calibri" panose="020F0502020204030204" pitchFamily="34" charset="0"/>
                <a:cs typeface="Calibri" panose="020F0502020204030204" pitchFamily="34" charset="0"/>
              </a:rPr>
              <a:t>: </a:t>
            </a:r>
            <a:r>
              <a:rPr lang="en-IN" sz="1200" b="1" dirty="0">
                <a:solidFill>
                  <a:schemeClr val="bg1"/>
                </a:solidFill>
                <a:latin typeface="Calibri" panose="020F0502020204030204" pitchFamily="34" charset="0"/>
                <a:cs typeface="Calibri" panose="020F0502020204030204" pitchFamily="34" charset="0"/>
              </a:rPr>
              <a:t>12 Months</a:t>
            </a:r>
            <a:r>
              <a:rPr lang="en-IN" sz="1200" dirty="0">
                <a:solidFill>
                  <a:schemeClr val="bg1"/>
                </a:solidFill>
                <a:latin typeface="Calibri" panose="020F0502020204030204" pitchFamily="34" charset="0"/>
                <a:cs typeface="Calibri" panose="020F0502020204030204" pitchFamily="34" charset="0"/>
              </a:rPr>
              <a:t> (1 </a:t>
            </a:r>
            <a:r>
              <a:rPr lang="en-IN" sz="1200" dirty="0" smtClean="0">
                <a:solidFill>
                  <a:schemeClr val="bg1"/>
                </a:solidFill>
                <a:latin typeface="Calibri" panose="020F0502020204030204" pitchFamily="34" charset="0"/>
                <a:cs typeface="Calibri" panose="020F0502020204030204" pitchFamily="34" charset="0"/>
              </a:rPr>
              <a:t>Year)</a:t>
            </a:r>
          </a:p>
          <a:p>
            <a:pPr marL="171450" indent="-171450">
              <a:buFont typeface="Arial" panose="020B0604020202020204" pitchFamily="34" charset="0"/>
              <a:buChar char="•"/>
            </a:pPr>
            <a:r>
              <a:rPr lang="en-IN" sz="1200" b="1" dirty="0" smtClean="0">
                <a:solidFill>
                  <a:schemeClr val="bg1"/>
                </a:solidFill>
                <a:latin typeface="Calibri" panose="020F0502020204030204" pitchFamily="34" charset="0"/>
                <a:cs typeface="Calibri" panose="020F0502020204030204" pitchFamily="34" charset="0"/>
              </a:rPr>
              <a:t>Development </a:t>
            </a:r>
            <a:r>
              <a:rPr lang="en-IN" sz="1200" b="1" dirty="0">
                <a:solidFill>
                  <a:schemeClr val="bg1"/>
                </a:solidFill>
                <a:latin typeface="Calibri" panose="020F0502020204030204" pitchFamily="34" charset="0"/>
                <a:cs typeface="Calibri" panose="020F0502020204030204" pitchFamily="34" charset="0"/>
              </a:rPr>
              <a:t>Phases</a:t>
            </a:r>
            <a:r>
              <a:rPr lang="en-IN" sz="1200" dirty="0">
                <a:solidFill>
                  <a:schemeClr val="bg1"/>
                </a:solidFill>
                <a:latin typeface="Calibri" panose="020F0502020204030204" pitchFamily="34" charset="0"/>
                <a:cs typeface="Calibri" panose="020F0502020204030204" pitchFamily="34" charset="0"/>
              </a:rPr>
              <a:t>:</a:t>
            </a:r>
          </a:p>
          <a:p>
            <a:pPr marL="742950" lvl="1" indent="-285750">
              <a:buFont typeface="Arial" panose="020B0604020202020204" pitchFamily="34" charset="0"/>
              <a:buChar char="•"/>
            </a:pPr>
            <a:r>
              <a:rPr lang="en-IN" sz="1200" dirty="0">
                <a:solidFill>
                  <a:schemeClr val="bg1"/>
                </a:solidFill>
                <a:latin typeface="Calibri" panose="020F0502020204030204" pitchFamily="34" charset="0"/>
                <a:cs typeface="Calibri" panose="020F0502020204030204" pitchFamily="34" charset="0"/>
              </a:rPr>
              <a:t>Requirements &amp; Planning: 1 month</a:t>
            </a:r>
          </a:p>
          <a:p>
            <a:pPr marL="742950" lvl="1" indent="-285750">
              <a:buFont typeface="Arial" panose="020B0604020202020204" pitchFamily="34" charset="0"/>
              <a:buChar char="•"/>
            </a:pPr>
            <a:r>
              <a:rPr lang="en-IN" sz="1200" dirty="0">
                <a:solidFill>
                  <a:schemeClr val="bg1"/>
                </a:solidFill>
                <a:latin typeface="Calibri" panose="020F0502020204030204" pitchFamily="34" charset="0"/>
                <a:cs typeface="Calibri" panose="020F0502020204030204" pitchFamily="34" charset="0"/>
              </a:rPr>
              <a:t>Design &amp; Architecture: 1 month</a:t>
            </a:r>
          </a:p>
          <a:p>
            <a:pPr marL="742950" lvl="1" indent="-285750">
              <a:buFont typeface="Arial" panose="020B0604020202020204" pitchFamily="34" charset="0"/>
              <a:buChar char="•"/>
            </a:pPr>
            <a:r>
              <a:rPr lang="en-IN" sz="1200" dirty="0">
                <a:solidFill>
                  <a:schemeClr val="bg1"/>
                </a:solidFill>
                <a:latin typeface="Calibri" panose="020F0502020204030204" pitchFamily="34" charset="0"/>
                <a:cs typeface="Calibri" panose="020F0502020204030204" pitchFamily="34" charset="0"/>
              </a:rPr>
              <a:t>Incremental Development (Sprints): 7–8 months</a:t>
            </a:r>
          </a:p>
          <a:p>
            <a:pPr marL="742950" lvl="1" indent="-285750">
              <a:buFont typeface="Arial" panose="020B0604020202020204" pitchFamily="34" charset="0"/>
              <a:buChar char="•"/>
            </a:pPr>
            <a:r>
              <a:rPr lang="en-IN" sz="1200" dirty="0">
                <a:solidFill>
                  <a:schemeClr val="bg1"/>
                </a:solidFill>
                <a:latin typeface="Calibri" panose="020F0502020204030204" pitchFamily="34" charset="0"/>
                <a:cs typeface="Calibri" panose="020F0502020204030204" pitchFamily="34" charset="0"/>
              </a:rPr>
              <a:t>System Integration &amp; Testing: 1.5 months</a:t>
            </a:r>
          </a:p>
          <a:p>
            <a:pPr marL="742950" lvl="1" indent="-285750">
              <a:buFont typeface="Arial" panose="020B0604020202020204" pitchFamily="34" charset="0"/>
              <a:buChar char="•"/>
            </a:pPr>
            <a:r>
              <a:rPr lang="en-IN" sz="1200" dirty="0">
                <a:solidFill>
                  <a:schemeClr val="bg1"/>
                </a:solidFill>
                <a:latin typeface="Calibri" panose="020F0502020204030204" pitchFamily="34" charset="0"/>
                <a:cs typeface="Calibri" panose="020F0502020204030204" pitchFamily="34" charset="0"/>
              </a:rPr>
              <a:t>UAT &amp; Feedback Iterations: 1 month</a:t>
            </a:r>
          </a:p>
          <a:p>
            <a:pPr marL="742950" lvl="1" indent="-285750">
              <a:buFont typeface="Arial" panose="020B0604020202020204" pitchFamily="34" charset="0"/>
              <a:buChar char="•"/>
            </a:pPr>
            <a:r>
              <a:rPr lang="en-IN" sz="1200" dirty="0">
                <a:solidFill>
                  <a:schemeClr val="bg1"/>
                </a:solidFill>
                <a:latin typeface="Calibri" panose="020F0502020204030204" pitchFamily="34" charset="0"/>
                <a:cs typeface="Calibri" panose="020F0502020204030204" pitchFamily="34" charset="0"/>
              </a:rPr>
              <a:t>Final Deployment &amp; Support Handover: 0.5 month</a:t>
            </a:r>
          </a:p>
          <a:p>
            <a:pPr marL="171450" indent="-171450">
              <a:buFont typeface="Arial" panose="020B0604020202020204" pitchFamily="34" charset="0"/>
              <a:buChar char="•"/>
            </a:pPr>
            <a:r>
              <a:rPr lang="en-IN" sz="1200" b="1" dirty="0">
                <a:solidFill>
                  <a:schemeClr val="bg1"/>
                </a:solidFill>
                <a:latin typeface="Calibri" panose="020F0502020204030204" pitchFamily="34" charset="0"/>
                <a:cs typeface="Calibri" panose="020F0502020204030204" pitchFamily="34" charset="0"/>
              </a:rPr>
              <a:t>Sprint Cycle</a:t>
            </a:r>
            <a:r>
              <a:rPr lang="en-IN" sz="1200" dirty="0">
                <a:solidFill>
                  <a:schemeClr val="bg1"/>
                </a:solidFill>
                <a:latin typeface="Calibri" panose="020F0502020204030204" pitchFamily="34" charset="0"/>
                <a:cs typeface="Calibri" panose="020F0502020204030204" pitchFamily="34" charset="0"/>
              </a:rPr>
              <a:t>: 2 or 3-week sprints (Estimated ~20 sprints)</a:t>
            </a:r>
            <a:endParaRPr lang="en-IN" sz="1200" dirty="0">
              <a:solidFill>
                <a:schemeClr val="bg1"/>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22432596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900752" y="546915"/>
            <a:ext cx="8243248" cy="1631216"/>
          </a:xfrm>
          <a:prstGeom prst="rect">
            <a:avLst/>
          </a:prstGeom>
        </p:spPr>
        <p:txBody>
          <a:bodyPr wrap="square">
            <a:spAutoFit/>
          </a:bodyPr>
          <a:lstStyle/>
          <a:p>
            <a:r>
              <a:rPr lang="en-IN" sz="1400" b="1" dirty="0">
                <a:solidFill>
                  <a:schemeClr val="bg1"/>
                </a:solidFill>
                <a:latin typeface="Calibri" panose="020F0502020204030204" pitchFamily="34" charset="0"/>
                <a:cs typeface="Calibri" panose="020F0502020204030204" pitchFamily="34" charset="0"/>
              </a:rPr>
              <a:t>3. Budget</a:t>
            </a:r>
            <a:r>
              <a:rPr lang="en-IN" sz="1400" b="1" dirty="0" smtClean="0">
                <a:solidFill>
                  <a:schemeClr val="bg1"/>
                </a:solidFill>
                <a:latin typeface="Calibri" panose="020F0502020204030204" pitchFamily="34" charset="0"/>
                <a:cs typeface="Calibri" panose="020F0502020204030204" pitchFamily="34" charset="0"/>
              </a:rPr>
              <a:t>: </a:t>
            </a:r>
            <a:r>
              <a:rPr lang="en-IN" sz="1200" dirty="0">
                <a:solidFill>
                  <a:schemeClr val="bg1"/>
                </a:solidFill>
                <a:latin typeface="Calibri" panose="020F0502020204030204" pitchFamily="34" charset="0"/>
                <a:cs typeface="Calibri" panose="020F0502020204030204" pitchFamily="34" charset="0"/>
              </a:rPr>
              <a:t>Since the exact financials aren’t provided, we’ll estimate based on standard project costs for such utility-scale enterprise applications.</a:t>
            </a:r>
            <a:endParaRPr lang="en-IN" sz="1200" b="1" dirty="0" smtClean="0">
              <a:solidFill>
                <a:schemeClr val="bg1"/>
              </a:solidFill>
              <a:latin typeface="Calibri" panose="020F0502020204030204" pitchFamily="34" charset="0"/>
              <a:cs typeface="Calibri" panose="020F0502020204030204" pitchFamily="34" charset="0"/>
            </a:endParaRPr>
          </a:p>
          <a:p>
            <a:endParaRPr lang="en-IN" sz="1400" b="1" dirty="0">
              <a:solidFill>
                <a:schemeClr val="bg1"/>
              </a:solidFill>
              <a:latin typeface="Calibri" panose="020F0502020204030204" pitchFamily="34" charset="0"/>
              <a:cs typeface="Calibri" panose="020F0502020204030204" pitchFamily="34" charset="0"/>
            </a:endParaRPr>
          </a:p>
          <a:p>
            <a:pPr marL="171450" indent="-171450">
              <a:buFont typeface="Arial" panose="020B0604020202020204" pitchFamily="34" charset="0"/>
              <a:buChar char="•"/>
            </a:pPr>
            <a:r>
              <a:rPr lang="en-IN" sz="1200" b="1" dirty="0">
                <a:solidFill>
                  <a:schemeClr val="bg1"/>
                </a:solidFill>
                <a:latin typeface="Calibri" panose="020F0502020204030204" pitchFamily="34" charset="0"/>
                <a:cs typeface="Calibri" panose="020F0502020204030204" pitchFamily="34" charset="0"/>
              </a:rPr>
              <a:t>Total Estimated Budget</a:t>
            </a:r>
            <a:r>
              <a:rPr lang="en-IN" sz="1200" dirty="0">
                <a:solidFill>
                  <a:schemeClr val="bg1"/>
                </a:solidFill>
                <a:latin typeface="Calibri" panose="020F0502020204030204" pitchFamily="34" charset="0"/>
                <a:cs typeface="Calibri" panose="020F0502020204030204" pitchFamily="34" charset="0"/>
              </a:rPr>
              <a:t>: ₹2.5 to ₹4 Crores INR (approx.)</a:t>
            </a:r>
          </a:p>
          <a:p>
            <a:pPr marL="628650" lvl="1" indent="-171450">
              <a:buFont typeface="Arial" panose="020B0604020202020204" pitchFamily="34" charset="0"/>
              <a:buChar char="•"/>
            </a:pPr>
            <a:r>
              <a:rPr lang="en-IN" sz="1200" b="1" dirty="0">
                <a:solidFill>
                  <a:schemeClr val="bg1"/>
                </a:solidFill>
                <a:latin typeface="Calibri" panose="020F0502020204030204" pitchFamily="34" charset="0"/>
                <a:cs typeface="Calibri" panose="020F0502020204030204" pitchFamily="34" charset="0"/>
              </a:rPr>
              <a:t>Development Costs</a:t>
            </a:r>
            <a:r>
              <a:rPr lang="en-IN" sz="1200" dirty="0">
                <a:solidFill>
                  <a:schemeClr val="bg1"/>
                </a:solidFill>
                <a:latin typeface="Calibri" panose="020F0502020204030204" pitchFamily="34" charset="0"/>
                <a:cs typeface="Calibri" panose="020F0502020204030204" pitchFamily="34" charset="0"/>
              </a:rPr>
              <a:t>: ₹1.5–2 </a:t>
            </a:r>
            <a:r>
              <a:rPr lang="en-IN" sz="1200" dirty="0" smtClean="0">
                <a:solidFill>
                  <a:schemeClr val="bg1"/>
                </a:solidFill>
                <a:latin typeface="Calibri" panose="020F0502020204030204" pitchFamily="34" charset="0"/>
                <a:cs typeface="Calibri" panose="020F0502020204030204" pitchFamily="34" charset="0"/>
              </a:rPr>
              <a:t>Cr</a:t>
            </a:r>
          </a:p>
          <a:p>
            <a:pPr marL="628650" lvl="1" indent="-171450">
              <a:buFont typeface="Arial" panose="020B0604020202020204" pitchFamily="34" charset="0"/>
              <a:buChar char="•"/>
            </a:pPr>
            <a:r>
              <a:rPr lang="en-IN" sz="1200" b="1" dirty="0" smtClean="0">
                <a:solidFill>
                  <a:schemeClr val="bg1"/>
                </a:solidFill>
                <a:latin typeface="Calibri" panose="020F0502020204030204" pitchFamily="34" charset="0"/>
                <a:cs typeface="Calibri" panose="020F0502020204030204" pitchFamily="34" charset="0"/>
              </a:rPr>
              <a:t>Testing</a:t>
            </a:r>
            <a:r>
              <a:rPr lang="en-IN" sz="1200" b="1" dirty="0">
                <a:solidFill>
                  <a:schemeClr val="bg1"/>
                </a:solidFill>
                <a:latin typeface="Calibri" panose="020F0502020204030204" pitchFamily="34" charset="0"/>
                <a:cs typeface="Calibri" panose="020F0502020204030204" pitchFamily="34" charset="0"/>
              </a:rPr>
              <a:t>, Deployment, Support</a:t>
            </a:r>
            <a:r>
              <a:rPr lang="en-IN" sz="1200" dirty="0">
                <a:solidFill>
                  <a:schemeClr val="bg1"/>
                </a:solidFill>
                <a:latin typeface="Calibri" panose="020F0502020204030204" pitchFamily="34" charset="0"/>
                <a:cs typeface="Calibri" panose="020F0502020204030204" pitchFamily="34" charset="0"/>
              </a:rPr>
              <a:t>: ₹50–75 </a:t>
            </a:r>
            <a:r>
              <a:rPr lang="en-IN" sz="1200" dirty="0" smtClean="0">
                <a:solidFill>
                  <a:schemeClr val="bg1"/>
                </a:solidFill>
                <a:latin typeface="Calibri" panose="020F0502020204030204" pitchFamily="34" charset="0"/>
                <a:cs typeface="Calibri" panose="020F0502020204030204" pitchFamily="34" charset="0"/>
              </a:rPr>
              <a:t>Lakhs</a:t>
            </a:r>
          </a:p>
          <a:p>
            <a:pPr marL="628650" lvl="1" indent="-171450">
              <a:buFont typeface="Arial" panose="020B0604020202020204" pitchFamily="34" charset="0"/>
              <a:buChar char="•"/>
            </a:pPr>
            <a:r>
              <a:rPr lang="en-IN" sz="1200" b="1" dirty="0" smtClean="0">
                <a:solidFill>
                  <a:schemeClr val="bg1"/>
                </a:solidFill>
                <a:latin typeface="Calibri" panose="020F0502020204030204" pitchFamily="34" charset="0"/>
                <a:cs typeface="Calibri" panose="020F0502020204030204" pitchFamily="34" charset="0"/>
              </a:rPr>
              <a:t>Licenses/Tools/Infrastructure</a:t>
            </a:r>
            <a:r>
              <a:rPr lang="en-IN" sz="1200" dirty="0">
                <a:solidFill>
                  <a:schemeClr val="bg1"/>
                </a:solidFill>
                <a:latin typeface="Calibri" panose="020F0502020204030204" pitchFamily="34" charset="0"/>
                <a:cs typeface="Calibri" panose="020F0502020204030204" pitchFamily="34" charset="0"/>
              </a:rPr>
              <a:t>: ₹25–50 </a:t>
            </a:r>
            <a:r>
              <a:rPr lang="en-IN" sz="1200" dirty="0" smtClean="0">
                <a:solidFill>
                  <a:schemeClr val="bg1"/>
                </a:solidFill>
                <a:latin typeface="Calibri" panose="020F0502020204030204" pitchFamily="34" charset="0"/>
                <a:cs typeface="Calibri" panose="020F0502020204030204" pitchFamily="34" charset="0"/>
              </a:rPr>
              <a:t>Lakhs</a:t>
            </a:r>
          </a:p>
          <a:p>
            <a:pPr marL="628650" lvl="1" indent="-171450">
              <a:buFont typeface="Arial" panose="020B0604020202020204" pitchFamily="34" charset="0"/>
              <a:buChar char="•"/>
            </a:pPr>
            <a:r>
              <a:rPr lang="en-IN" sz="1200" b="1" dirty="0" smtClean="0">
                <a:solidFill>
                  <a:schemeClr val="bg1"/>
                </a:solidFill>
                <a:latin typeface="Calibri" panose="020F0502020204030204" pitchFamily="34" charset="0"/>
                <a:cs typeface="Calibri" panose="020F0502020204030204" pitchFamily="34" charset="0"/>
              </a:rPr>
              <a:t>Contingency/Change </a:t>
            </a:r>
            <a:r>
              <a:rPr lang="en-IN" sz="1200" b="1" dirty="0">
                <a:solidFill>
                  <a:schemeClr val="bg1"/>
                </a:solidFill>
                <a:latin typeface="Calibri" panose="020F0502020204030204" pitchFamily="34" charset="0"/>
                <a:cs typeface="Calibri" panose="020F0502020204030204" pitchFamily="34" charset="0"/>
              </a:rPr>
              <a:t>Requests</a:t>
            </a:r>
            <a:r>
              <a:rPr lang="en-IN" sz="1200" dirty="0">
                <a:solidFill>
                  <a:schemeClr val="bg1"/>
                </a:solidFill>
                <a:latin typeface="Calibri" panose="020F0502020204030204" pitchFamily="34" charset="0"/>
                <a:cs typeface="Calibri" panose="020F0502020204030204" pitchFamily="34" charset="0"/>
              </a:rPr>
              <a:t>: ₹25–50 Lakhs</a:t>
            </a:r>
            <a:endParaRPr lang="en-IN" sz="1200" dirty="0">
              <a:solidFill>
                <a:schemeClr val="bg1"/>
              </a:solidFill>
              <a:latin typeface="Calibri" panose="020F0502020204030204" pitchFamily="34" charset="0"/>
              <a:cs typeface="Calibri" panose="020F0502020204030204" pitchFamily="34" charset="0"/>
            </a:endParaRPr>
          </a:p>
        </p:txBody>
      </p:sp>
      <p:sp>
        <p:nvSpPr>
          <p:cNvPr id="3" name="Rectangle 2"/>
          <p:cNvSpPr/>
          <p:nvPr/>
        </p:nvSpPr>
        <p:spPr>
          <a:xfrm>
            <a:off x="900752" y="2277153"/>
            <a:ext cx="6096000" cy="3447098"/>
          </a:xfrm>
          <a:prstGeom prst="rect">
            <a:avLst/>
          </a:prstGeom>
        </p:spPr>
        <p:txBody>
          <a:bodyPr>
            <a:spAutoFit/>
          </a:bodyPr>
          <a:lstStyle/>
          <a:p>
            <a:r>
              <a:rPr lang="en-IN" sz="1400" b="1" dirty="0" smtClean="0">
                <a:solidFill>
                  <a:schemeClr val="bg1"/>
                </a:solidFill>
                <a:latin typeface="Calibri" panose="020F0502020204030204" pitchFamily="34" charset="0"/>
                <a:cs typeface="Calibri" panose="020F0502020204030204" pitchFamily="34" charset="0"/>
              </a:rPr>
              <a:t>4. Other </a:t>
            </a:r>
            <a:r>
              <a:rPr lang="en-IN" sz="1400" b="1" dirty="0">
                <a:solidFill>
                  <a:schemeClr val="bg1"/>
                </a:solidFill>
                <a:latin typeface="Calibri" panose="020F0502020204030204" pitchFamily="34" charset="0"/>
                <a:cs typeface="Calibri" panose="020F0502020204030204" pitchFamily="34" charset="0"/>
              </a:rPr>
              <a:t>Resources:</a:t>
            </a:r>
          </a:p>
          <a:p>
            <a:endParaRPr lang="en-IN" sz="1200" dirty="0" smtClean="0">
              <a:solidFill>
                <a:schemeClr val="bg1"/>
              </a:solidFill>
              <a:latin typeface="Calibri" panose="020F0502020204030204" pitchFamily="34" charset="0"/>
              <a:cs typeface="Calibri" panose="020F0502020204030204" pitchFamily="34" charset="0"/>
            </a:endParaRPr>
          </a:p>
          <a:p>
            <a:pPr lvl="0" eaLnBrk="0" fontAlgn="base" hangingPunct="0">
              <a:spcBef>
                <a:spcPct val="0"/>
              </a:spcBef>
              <a:spcAft>
                <a:spcPct val="0"/>
              </a:spcAft>
            </a:pPr>
            <a:r>
              <a:rPr lang="en-US" altLang="en-US" sz="1200" b="1" dirty="0">
                <a:solidFill>
                  <a:schemeClr val="bg1"/>
                </a:solidFill>
                <a:latin typeface="Calibri" panose="020F0502020204030204" pitchFamily="34" charset="0"/>
                <a:cs typeface="Calibri" panose="020F0502020204030204" pitchFamily="34" charset="0"/>
              </a:rPr>
              <a:t>Tools/Software</a:t>
            </a:r>
            <a:r>
              <a:rPr lang="en-US" altLang="en-US" sz="1200" dirty="0">
                <a:solidFill>
                  <a:schemeClr val="bg1"/>
                </a:solidFill>
                <a:latin typeface="Calibri" panose="020F0502020204030204" pitchFamily="34" charset="0"/>
                <a:cs typeface="Calibri" panose="020F0502020204030204" pitchFamily="34" charset="0"/>
              </a:rPr>
              <a:t>:</a:t>
            </a:r>
          </a:p>
          <a:p>
            <a:pPr marL="171450" lvl="0" indent="-171450" eaLnBrk="0" fontAlgn="base" hangingPunct="0">
              <a:spcBef>
                <a:spcPct val="0"/>
              </a:spcBef>
              <a:spcAft>
                <a:spcPct val="0"/>
              </a:spcAft>
              <a:buFont typeface="Arial" panose="020B0604020202020204" pitchFamily="34" charset="0"/>
              <a:buChar char="•"/>
            </a:pPr>
            <a:r>
              <a:rPr lang="en-US" altLang="en-US" sz="1200" dirty="0">
                <a:solidFill>
                  <a:schemeClr val="bg1"/>
                </a:solidFill>
                <a:latin typeface="Calibri" panose="020F0502020204030204" pitchFamily="34" charset="0"/>
                <a:cs typeface="Calibri" panose="020F0502020204030204" pitchFamily="34" charset="0"/>
              </a:rPr>
              <a:t>Development: Java, Spring Boot, Hibernate, </a:t>
            </a:r>
            <a:r>
              <a:rPr lang="en-US" altLang="en-US" sz="1200" dirty="0" smtClean="0">
                <a:solidFill>
                  <a:schemeClr val="bg1"/>
                </a:solidFill>
                <a:latin typeface="Calibri" panose="020F0502020204030204" pitchFamily="34" charset="0"/>
                <a:cs typeface="Calibri" panose="020F0502020204030204" pitchFamily="34" charset="0"/>
              </a:rPr>
              <a:t>IntelliJ/Eclipse</a:t>
            </a:r>
          </a:p>
          <a:p>
            <a:pPr marL="171450" lvl="0" indent="-171450" eaLnBrk="0" fontAlgn="base" hangingPunct="0">
              <a:spcBef>
                <a:spcPct val="0"/>
              </a:spcBef>
              <a:spcAft>
                <a:spcPct val="0"/>
              </a:spcAft>
              <a:buFont typeface="Arial" panose="020B0604020202020204" pitchFamily="34" charset="0"/>
              <a:buChar char="•"/>
            </a:pPr>
            <a:r>
              <a:rPr lang="en-US" altLang="en-US" sz="1200" dirty="0" smtClean="0">
                <a:solidFill>
                  <a:schemeClr val="bg1"/>
                </a:solidFill>
                <a:latin typeface="Calibri" panose="020F0502020204030204" pitchFamily="34" charset="0"/>
                <a:cs typeface="Calibri" panose="020F0502020204030204" pitchFamily="34" charset="0"/>
              </a:rPr>
              <a:t>Database</a:t>
            </a:r>
            <a:r>
              <a:rPr lang="en-US" altLang="en-US" sz="1200" dirty="0">
                <a:solidFill>
                  <a:schemeClr val="bg1"/>
                </a:solidFill>
                <a:latin typeface="Calibri" panose="020F0502020204030204" pitchFamily="34" charset="0"/>
                <a:cs typeface="Calibri" panose="020F0502020204030204" pitchFamily="34" charset="0"/>
              </a:rPr>
              <a:t>: </a:t>
            </a:r>
            <a:r>
              <a:rPr lang="en-US" altLang="en-US" sz="1200" dirty="0" smtClean="0">
                <a:solidFill>
                  <a:schemeClr val="bg1"/>
                </a:solidFill>
                <a:latin typeface="Calibri" panose="020F0502020204030204" pitchFamily="34" charset="0"/>
                <a:cs typeface="Calibri" panose="020F0502020204030204" pitchFamily="34" charset="0"/>
              </a:rPr>
              <a:t>Oracle/PostgreSQL</a:t>
            </a:r>
          </a:p>
          <a:p>
            <a:pPr marL="171450" lvl="0" indent="-171450" eaLnBrk="0" fontAlgn="base" hangingPunct="0">
              <a:spcBef>
                <a:spcPct val="0"/>
              </a:spcBef>
              <a:spcAft>
                <a:spcPct val="0"/>
              </a:spcAft>
              <a:buFont typeface="Arial" panose="020B0604020202020204" pitchFamily="34" charset="0"/>
              <a:buChar char="•"/>
            </a:pPr>
            <a:r>
              <a:rPr lang="en-US" altLang="en-US" sz="1200" dirty="0" smtClean="0">
                <a:solidFill>
                  <a:schemeClr val="bg1"/>
                </a:solidFill>
                <a:latin typeface="Calibri" panose="020F0502020204030204" pitchFamily="34" charset="0"/>
                <a:cs typeface="Calibri" panose="020F0502020204030204" pitchFamily="34" charset="0"/>
              </a:rPr>
              <a:t>Version </a:t>
            </a:r>
            <a:r>
              <a:rPr lang="en-US" altLang="en-US" sz="1200" dirty="0">
                <a:solidFill>
                  <a:schemeClr val="bg1"/>
                </a:solidFill>
                <a:latin typeface="Calibri" panose="020F0502020204030204" pitchFamily="34" charset="0"/>
                <a:cs typeface="Calibri" panose="020F0502020204030204" pitchFamily="34" charset="0"/>
              </a:rPr>
              <a:t>Control: </a:t>
            </a:r>
            <a:r>
              <a:rPr lang="en-US" altLang="en-US" sz="1200" dirty="0" err="1">
                <a:solidFill>
                  <a:schemeClr val="bg1"/>
                </a:solidFill>
                <a:latin typeface="Calibri" panose="020F0502020204030204" pitchFamily="34" charset="0"/>
                <a:cs typeface="Calibri" panose="020F0502020204030204" pitchFamily="34" charset="0"/>
              </a:rPr>
              <a:t>Git</a:t>
            </a:r>
            <a:r>
              <a:rPr lang="en-US" altLang="en-US" sz="1200" dirty="0">
                <a:solidFill>
                  <a:schemeClr val="bg1"/>
                </a:solidFill>
                <a:latin typeface="Calibri" panose="020F0502020204030204" pitchFamily="34" charset="0"/>
                <a:cs typeface="Calibri" panose="020F0502020204030204" pitchFamily="34" charset="0"/>
              </a:rPr>
              <a:t>, </a:t>
            </a:r>
            <a:r>
              <a:rPr lang="en-US" altLang="en-US" sz="1200" dirty="0" err="1" smtClean="0">
                <a:solidFill>
                  <a:schemeClr val="bg1"/>
                </a:solidFill>
                <a:latin typeface="Calibri" panose="020F0502020204030204" pitchFamily="34" charset="0"/>
                <a:cs typeface="Calibri" panose="020F0502020204030204" pitchFamily="34" charset="0"/>
              </a:rPr>
              <a:t>Bitbucket</a:t>
            </a:r>
            <a:endParaRPr lang="en-US" altLang="en-US" sz="1200" dirty="0" smtClean="0">
              <a:solidFill>
                <a:schemeClr val="bg1"/>
              </a:solidFill>
              <a:latin typeface="Calibri" panose="020F0502020204030204" pitchFamily="34" charset="0"/>
              <a:cs typeface="Calibri" panose="020F0502020204030204" pitchFamily="34" charset="0"/>
            </a:endParaRPr>
          </a:p>
          <a:p>
            <a:pPr marL="171450" lvl="0" indent="-171450" eaLnBrk="0" fontAlgn="base" hangingPunct="0">
              <a:spcBef>
                <a:spcPct val="0"/>
              </a:spcBef>
              <a:spcAft>
                <a:spcPct val="0"/>
              </a:spcAft>
              <a:buFont typeface="Arial" panose="020B0604020202020204" pitchFamily="34" charset="0"/>
              <a:buChar char="•"/>
            </a:pPr>
            <a:r>
              <a:rPr lang="en-US" altLang="en-US" sz="1200" dirty="0" smtClean="0">
                <a:solidFill>
                  <a:schemeClr val="bg1"/>
                </a:solidFill>
                <a:latin typeface="Calibri" panose="020F0502020204030204" pitchFamily="34" charset="0"/>
                <a:cs typeface="Calibri" panose="020F0502020204030204" pitchFamily="34" charset="0"/>
              </a:rPr>
              <a:t>Project </a:t>
            </a:r>
            <a:r>
              <a:rPr lang="en-US" altLang="en-US" sz="1200" dirty="0">
                <a:solidFill>
                  <a:schemeClr val="bg1"/>
                </a:solidFill>
                <a:latin typeface="Calibri" panose="020F0502020204030204" pitchFamily="34" charset="0"/>
                <a:cs typeface="Calibri" panose="020F0502020204030204" pitchFamily="34" charset="0"/>
              </a:rPr>
              <a:t>Management: JIRA, </a:t>
            </a:r>
            <a:r>
              <a:rPr lang="en-US" altLang="en-US" sz="1200" dirty="0" smtClean="0">
                <a:solidFill>
                  <a:schemeClr val="bg1"/>
                </a:solidFill>
                <a:latin typeface="Calibri" panose="020F0502020204030204" pitchFamily="34" charset="0"/>
                <a:cs typeface="Calibri" panose="020F0502020204030204" pitchFamily="34" charset="0"/>
              </a:rPr>
              <a:t>Confluence</a:t>
            </a:r>
          </a:p>
          <a:p>
            <a:pPr marL="171450" lvl="0" indent="-171450" eaLnBrk="0" fontAlgn="base" hangingPunct="0">
              <a:spcBef>
                <a:spcPct val="0"/>
              </a:spcBef>
              <a:spcAft>
                <a:spcPct val="0"/>
              </a:spcAft>
              <a:buFont typeface="Arial" panose="020B0604020202020204" pitchFamily="34" charset="0"/>
              <a:buChar char="•"/>
            </a:pPr>
            <a:r>
              <a:rPr lang="en-US" altLang="en-US" sz="1200" dirty="0" smtClean="0">
                <a:solidFill>
                  <a:schemeClr val="bg1"/>
                </a:solidFill>
                <a:latin typeface="Calibri" panose="020F0502020204030204" pitchFamily="34" charset="0"/>
                <a:cs typeface="Calibri" panose="020F0502020204030204" pitchFamily="34" charset="0"/>
              </a:rPr>
              <a:t>Testing </a:t>
            </a:r>
            <a:r>
              <a:rPr lang="en-US" altLang="en-US" sz="1200" dirty="0">
                <a:solidFill>
                  <a:schemeClr val="bg1"/>
                </a:solidFill>
                <a:latin typeface="Calibri" panose="020F0502020204030204" pitchFamily="34" charset="0"/>
                <a:cs typeface="Calibri" panose="020F0502020204030204" pitchFamily="34" charset="0"/>
              </a:rPr>
              <a:t>Tools: Selenium, Postman, </a:t>
            </a:r>
            <a:r>
              <a:rPr lang="en-US" altLang="en-US" sz="1200" dirty="0" err="1">
                <a:solidFill>
                  <a:schemeClr val="bg1"/>
                </a:solidFill>
                <a:latin typeface="Calibri" panose="020F0502020204030204" pitchFamily="34" charset="0"/>
                <a:cs typeface="Calibri" panose="020F0502020204030204" pitchFamily="34" charset="0"/>
              </a:rPr>
              <a:t>JMeter</a:t>
            </a:r>
            <a:endParaRPr lang="en-US" altLang="en-US" sz="1200" dirty="0">
              <a:solidFill>
                <a:schemeClr val="bg1"/>
              </a:solidFill>
              <a:latin typeface="Calibri" panose="020F0502020204030204" pitchFamily="34" charset="0"/>
              <a:cs typeface="Calibri" panose="020F0502020204030204" pitchFamily="34" charset="0"/>
            </a:endParaRPr>
          </a:p>
          <a:p>
            <a:pPr lvl="0" eaLnBrk="0" fontAlgn="base" hangingPunct="0">
              <a:spcBef>
                <a:spcPct val="0"/>
              </a:spcBef>
              <a:spcAft>
                <a:spcPct val="0"/>
              </a:spcAft>
            </a:pPr>
            <a:endParaRPr lang="en-US" altLang="en-US" sz="1200" b="1" dirty="0" smtClean="0">
              <a:solidFill>
                <a:schemeClr val="bg1"/>
              </a:solidFill>
              <a:latin typeface="Calibri" panose="020F0502020204030204" pitchFamily="34" charset="0"/>
              <a:cs typeface="Calibri" panose="020F0502020204030204" pitchFamily="34" charset="0"/>
            </a:endParaRPr>
          </a:p>
          <a:p>
            <a:pPr lvl="0" eaLnBrk="0" fontAlgn="base" hangingPunct="0">
              <a:spcBef>
                <a:spcPct val="0"/>
              </a:spcBef>
              <a:spcAft>
                <a:spcPct val="0"/>
              </a:spcAft>
            </a:pPr>
            <a:r>
              <a:rPr lang="en-US" altLang="en-US" sz="1200" b="1" dirty="0" smtClean="0">
                <a:solidFill>
                  <a:schemeClr val="bg1"/>
                </a:solidFill>
                <a:latin typeface="Calibri" panose="020F0502020204030204" pitchFamily="34" charset="0"/>
                <a:cs typeface="Calibri" panose="020F0502020204030204" pitchFamily="34" charset="0"/>
              </a:rPr>
              <a:t>Infrastructure</a:t>
            </a:r>
            <a:r>
              <a:rPr lang="en-US" altLang="en-US" sz="1200" dirty="0">
                <a:solidFill>
                  <a:schemeClr val="bg1"/>
                </a:solidFill>
                <a:latin typeface="Calibri" panose="020F0502020204030204" pitchFamily="34" charset="0"/>
                <a:cs typeface="Calibri" panose="020F0502020204030204" pitchFamily="34" charset="0"/>
              </a:rPr>
              <a:t>:</a:t>
            </a:r>
          </a:p>
          <a:p>
            <a:pPr marL="171450" lvl="0" indent="-171450" eaLnBrk="0" fontAlgn="base" hangingPunct="0">
              <a:spcBef>
                <a:spcPct val="0"/>
              </a:spcBef>
              <a:spcAft>
                <a:spcPct val="0"/>
              </a:spcAft>
              <a:buFont typeface="Arial" panose="020B0604020202020204" pitchFamily="34" charset="0"/>
              <a:buChar char="•"/>
            </a:pPr>
            <a:r>
              <a:rPr lang="en-US" altLang="en-US" sz="1200" dirty="0">
                <a:solidFill>
                  <a:schemeClr val="bg1"/>
                </a:solidFill>
                <a:latin typeface="Calibri" panose="020F0502020204030204" pitchFamily="34" charset="0"/>
                <a:cs typeface="Calibri" panose="020F0502020204030204" pitchFamily="34" charset="0"/>
              </a:rPr>
              <a:t>Servers for Development, Testing, and Production Environments (Cloud or </a:t>
            </a:r>
            <a:r>
              <a:rPr lang="en-US" altLang="en-US" sz="1200" dirty="0" smtClean="0">
                <a:solidFill>
                  <a:schemeClr val="bg1"/>
                </a:solidFill>
                <a:latin typeface="Calibri" panose="020F0502020204030204" pitchFamily="34" charset="0"/>
                <a:cs typeface="Calibri" panose="020F0502020204030204" pitchFamily="34" charset="0"/>
              </a:rPr>
              <a:t>On-</a:t>
            </a:r>
            <a:r>
              <a:rPr lang="en-US" altLang="en-US" sz="1200" dirty="0" err="1" smtClean="0">
                <a:solidFill>
                  <a:schemeClr val="bg1"/>
                </a:solidFill>
                <a:latin typeface="Calibri" panose="020F0502020204030204" pitchFamily="34" charset="0"/>
                <a:cs typeface="Calibri" panose="020F0502020204030204" pitchFamily="34" charset="0"/>
              </a:rPr>
              <a:t>Prem</a:t>
            </a:r>
            <a:r>
              <a:rPr lang="en-US" altLang="en-US" sz="1200" dirty="0" smtClean="0">
                <a:solidFill>
                  <a:schemeClr val="bg1"/>
                </a:solidFill>
                <a:latin typeface="Calibri" panose="020F0502020204030204" pitchFamily="34" charset="0"/>
                <a:cs typeface="Calibri" panose="020F0502020204030204" pitchFamily="34" charset="0"/>
              </a:rPr>
              <a:t>)</a:t>
            </a:r>
          </a:p>
          <a:p>
            <a:pPr marL="171450" lvl="0" indent="-171450" eaLnBrk="0" fontAlgn="base" hangingPunct="0">
              <a:spcBef>
                <a:spcPct val="0"/>
              </a:spcBef>
              <a:spcAft>
                <a:spcPct val="0"/>
              </a:spcAft>
              <a:buFont typeface="Arial" panose="020B0604020202020204" pitchFamily="34" charset="0"/>
              <a:buChar char="•"/>
            </a:pPr>
            <a:r>
              <a:rPr lang="en-US" altLang="en-US" sz="1200" dirty="0" smtClean="0">
                <a:solidFill>
                  <a:schemeClr val="bg1"/>
                </a:solidFill>
                <a:latin typeface="Calibri" panose="020F0502020204030204" pitchFamily="34" charset="0"/>
                <a:cs typeface="Calibri" panose="020F0502020204030204" pitchFamily="34" charset="0"/>
              </a:rPr>
              <a:t>Backup </a:t>
            </a:r>
            <a:r>
              <a:rPr lang="en-US" altLang="en-US" sz="1200" dirty="0">
                <a:solidFill>
                  <a:schemeClr val="bg1"/>
                </a:solidFill>
                <a:latin typeface="Calibri" panose="020F0502020204030204" pitchFamily="34" charset="0"/>
                <a:cs typeface="Calibri" panose="020F0502020204030204" pitchFamily="34" charset="0"/>
              </a:rPr>
              <a:t>&amp; Disaster Recovery setup</a:t>
            </a:r>
          </a:p>
          <a:p>
            <a:pPr lvl="0" eaLnBrk="0" fontAlgn="base" hangingPunct="0">
              <a:spcBef>
                <a:spcPct val="0"/>
              </a:spcBef>
              <a:spcAft>
                <a:spcPct val="0"/>
              </a:spcAft>
            </a:pPr>
            <a:endParaRPr lang="en-US" altLang="en-US" sz="1200" b="1" dirty="0" smtClean="0">
              <a:solidFill>
                <a:schemeClr val="bg1"/>
              </a:solidFill>
              <a:latin typeface="Calibri" panose="020F0502020204030204" pitchFamily="34" charset="0"/>
              <a:cs typeface="Calibri" panose="020F0502020204030204" pitchFamily="34" charset="0"/>
            </a:endParaRPr>
          </a:p>
          <a:p>
            <a:pPr lvl="0" eaLnBrk="0" fontAlgn="base" hangingPunct="0">
              <a:spcBef>
                <a:spcPct val="0"/>
              </a:spcBef>
              <a:spcAft>
                <a:spcPct val="0"/>
              </a:spcAft>
            </a:pPr>
            <a:r>
              <a:rPr lang="en-US" altLang="en-US" sz="1200" b="1" dirty="0" smtClean="0">
                <a:solidFill>
                  <a:schemeClr val="bg1"/>
                </a:solidFill>
                <a:latin typeface="Calibri" panose="020F0502020204030204" pitchFamily="34" charset="0"/>
                <a:cs typeface="Calibri" panose="020F0502020204030204" pitchFamily="34" charset="0"/>
              </a:rPr>
              <a:t>Training </a:t>
            </a:r>
            <a:r>
              <a:rPr lang="en-US" altLang="en-US" sz="1200" b="1" dirty="0">
                <a:solidFill>
                  <a:schemeClr val="bg1"/>
                </a:solidFill>
                <a:latin typeface="Calibri" panose="020F0502020204030204" pitchFamily="34" charset="0"/>
                <a:cs typeface="Calibri" panose="020F0502020204030204" pitchFamily="34" charset="0"/>
              </a:rPr>
              <a:t>&amp; Documentation</a:t>
            </a:r>
            <a:r>
              <a:rPr lang="en-US" altLang="en-US" sz="1200" dirty="0">
                <a:solidFill>
                  <a:schemeClr val="bg1"/>
                </a:solidFill>
                <a:latin typeface="Calibri" panose="020F0502020204030204" pitchFamily="34" charset="0"/>
                <a:cs typeface="Calibri" panose="020F0502020204030204" pitchFamily="34" charset="0"/>
              </a:rPr>
              <a:t>:</a:t>
            </a:r>
          </a:p>
          <a:p>
            <a:pPr marL="171450" lvl="0" indent="-171450" eaLnBrk="0" fontAlgn="base" hangingPunct="0">
              <a:spcBef>
                <a:spcPct val="0"/>
              </a:spcBef>
              <a:spcAft>
                <a:spcPct val="0"/>
              </a:spcAft>
              <a:buFont typeface="Arial" panose="020B0604020202020204" pitchFamily="34" charset="0"/>
              <a:buChar char="•"/>
            </a:pPr>
            <a:r>
              <a:rPr lang="en-US" altLang="en-US" sz="1200" dirty="0">
                <a:solidFill>
                  <a:schemeClr val="bg1"/>
                </a:solidFill>
                <a:latin typeface="Calibri" panose="020F0502020204030204" pitchFamily="34" charset="0"/>
                <a:cs typeface="Calibri" panose="020F0502020204030204" pitchFamily="34" charset="0"/>
              </a:rPr>
              <a:t>User </a:t>
            </a:r>
            <a:r>
              <a:rPr lang="en-US" altLang="en-US" sz="1200" dirty="0" smtClean="0">
                <a:solidFill>
                  <a:schemeClr val="bg1"/>
                </a:solidFill>
                <a:latin typeface="Calibri" panose="020F0502020204030204" pitchFamily="34" charset="0"/>
                <a:cs typeface="Calibri" panose="020F0502020204030204" pitchFamily="34" charset="0"/>
              </a:rPr>
              <a:t>Manuals</a:t>
            </a:r>
          </a:p>
          <a:p>
            <a:pPr marL="171450" lvl="0" indent="-171450" eaLnBrk="0" fontAlgn="base" hangingPunct="0">
              <a:spcBef>
                <a:spcPct val="0"/>
              </a:spcBef>
              <a:spcAft>
                <a:spcPct val="0"/>
              </a:spcAft>
              <a:buFont typeface="Arial" panose="020B0604020202020204" pitchFamily="34" charset="0"/>
              <a:buChar char="•"/>
            </a:pPr>
            <a:r>
              <a:rPr lang="en-US" altLang="en-US" sz="1200" dirty="0" smtClean="0">
                <a:solidFill>
                  <a:schemeClr val="bg1"/>
                </a:solidFill>
                <a:latin typeface="Calibri" panose="020F0502020204030204" pitchFamily="34" charset="0"/>
                <a:cs typeface="Calibri" panose="020F0502020204030204" pitchFamily="34" charset="0"/>
              </a:rPr>
              <a:t>Technical Documentation</a:t>
            </a:r>
          </a:p>
          <a:p>
            <a:pPr marL="171450" lvl="0" indent="-171450" eaLnBrk="0" fontAlgn="base" hangingPunct="0">
              <a:spcBef>
                <a:spcPct val="0"/>
              </a:spcBef>
              <a:spcAft>
                <a:spcPct val="0"/>
              </a:spcAft>
              <a:buFont typeface="Arial" panose="020B0604020202020204" pitchFamily="34" charset="0"/>
              <a:buChar char="•"/>
            </a:pPr>
            <a:r>
              <a:rPr lang="en-US" altLang="en-US" sz="1200" dirty="0" smtClean="0">
                <a:solidFill>
                  <a:schemeClr val="bg1"/>
                </a:solidFill>
                <a:latin typeface="Calibri" panose="020F0502020204030204" pitchFamily="34" charset="0"/>
                <a:cs typeface="Calibri" panose="020F0502020204030204" pitchFamily="34" charset="0"/>
              </a:rPr>
              <a:t>BESCOM </a:t>
            </a:r>
            <a:r>
              <a:rPr lang="en-US" altLang="en-US" sz="1200" dirty="0">
                <a:solidFill>
                  <a:schemeClr val="bg1"/>
                </a:solidFill>
                <a:latin typeface="Calibri" panose="020F0502020204030204" pitchFamily="34" charset="0"/>
                <a:cs typeface="Calibri" panose="020F0502020204030204" pitchFamily="34" charset="0"/>
              </a:rPr>
              <a:t>Staff Training Workshops</a:t>
            </a:r>
          </a:p>
          <a:p>
            <a:pPr lvl="0" eaLnBrk="0" fontAlgn="base" hangingPunct="0">
              <a:spcBef>
                <a:spcPct val="0"/>
              </a:spcBef>
              <a:spcAft>
                <a:spcPct val="0"/>
              </a:spcAft>
            </a:pPr>
            <a:endParaRPr lang="en-US" altLang="en-US" sz="1200" dirty="0">
              <a:solidFill>
                <a:schemeClr val="bg1"/>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10309211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064525" y="730121"/>
            <a:ext cx="9356732" cy="984885"/>
          </a:xfrm>
          <a:prstGeom prst="rect">
            <a:avLst/>
          </a:prstGeom>
        </p:spPr>
        <p:txBody>
          <a:bodyPr wrap="square">
            <a:spAutoFit/>
          </a:bodyPr>
          <a:lstStyle/>
          <a:p>
            <a:r>
              <a:rPr lang="en-IN" sz="1600" b="1" dirty="0">
                <a:solidFill>
                  <a:schemeClr val="bg1"/>
                </a:solidFill>
                <a:latin typeface="Calibri" panose="020F0502020204030204" pitchFamily="34" charset="0"/>
                <a:cs typeface="Calibri" panose="020F0502020204030204" pitchFamily="34" charset="0"/>
              </a:rPr>
              <a:t>Risks and Dependencies</a:t>
            </a:r>
          </a:p>
          <a:p>
            <a:endParaRPr lang="en-IN" sz="1400" b="1" dirty="0" smtClean="0">
              <a:solidFill>
                <a:schemeClr val="bg1"/>
              </a:solidFill>
              <a:latin typeface="Calibri" panose="020F0502020204030204" pitchFamily="34" charset="0"/>
              <a:cs typeface="Calibri" panose="020F0502020204030204" pitchFamily="34" charset="0"/>
            </a:endParaRPr>
          </a:p>
          <a:p>
            <a:r>
              <a:rPr lang="en-IN" sz="1400" b="1" dirty="0" smtClean="0">
                <a:solidFill>
                  <a:schemeClr val="bg1"/>
                </a:solidFill>
                <a:latin typeface="Calibri" panose="020F0502020204030204" pitchFamily="34" charset="0"/>
                <a:cs typeface="Calibri" panose="020F0502020204030204" pitchFamily="34" charset="0"/>
              </a:rPr>
              <a:t>Risks:</a:t>
            </a:r>
          </a:p>
          <a:p>
            <a:endParaRPr lang="en-IN" sz="1400" b="1" dirty="0">
              <a:solidFill>
                <a:schemeClr val="bg1"/>
              </a:solidFill>
              <a:latin typeface="Calibri" panose="020F0502020204030204" pitchFamily="34" charset="0"/>
              <a:cs typeface="Calibri" panose="020F0502020204030204" pitchFamily="34" charset="0"/>
            </a:endParaRPr>
          </a:p>
        </p:txBody>
      </p:sp>
      <p:graphicFrame>
        <p:nvGraphicFramePr>
          <p:cNvPr id="14" name="Table 13"/>
          <p:cNvGraphicFramePr>
            <a:graphicFrameLocks noGrp="1"/>
          </p:cNvGraphicFramePr>
          <p:nvPr>
            <p:extLst>
              <p:ext uri="{D42A27DB-BD31-4B8C-83A1-F6EECF244321}">
                <p14:modId xmlns:p14="http://schemas.microsoft.com/office/powerpoint/2010/main" val="3453104782"/>
              </p:ext>
            </p:extLst>
          </p:nvPr>
        </p:nvGraphicFramePr>
        <p:xfrm>
          <a:off x="1064525" y="1565824"/>
          <a:ext cx="9853684" cy="4592786"/>
        </p:xfrm>
        <a:graphic>
          <a:graphicData uri="http://schemas.openxmlformats.org/drawingml/2006/table">
            <a:tbl>
              <a:tblPr firstRow="1" bandRow="1">
                <a:tableStyleId>{21E4AEA4-8DFA-4A89-87EB-49C32662AFE0}</a:tableStyleId>
              </a:tblPr>
              <a:tblGrid>
                <a:gridCol w="2189708"/>
                <a:gridCol w="3021242"/>
                <a:gridCol w="706803"/>
                <a:gridCol w="3935931"/>
              </a:tblGrid>
              <a:tr h="476935">
                <a:tc>
                  <a:txBody>
                    <a:bodyPr/>
                    <a:lstStyle/>
                    <a:p>
                      <a:pPr algn="l" fontAlgn="ctr"/>
                      <a:r>
                        <a:rPr lang="en-IN" sz="1200" u="none" strike="noStrike" dirty="0">
                          <a:effectLst/>
                        </a:rPr>
                        <a:t>Risk</a:t>
                      </a:r>
                      <a:endParaRPr lang="en-IN" sz="1200" b="1" i="0" u="none" strike="noStrike" dirty="0">
                        <a:solidFill>
                          <a:schemeClr val="tx1"/>
                        </a:solidFill>
                        <a:effectLst/>
                        <a:latin typeface="Calibri" panose="020F0502020204030204" pitchFamily="34" charset="0"/>
                        <a:cs typeface="Calibri" panose="020F0502020204030204" pitchFamily="34" charset="0"/>
                      </a:endParaRPr>
                    </a:p>
                  </a:txBody>
                  <a:tcPr marL="0" marR="0" marT="0" marB="0" anchor="ctr"/>
                </a:tc>
                <a:tc>
                  <a:txBody>
                    <a:bodyPr/>
                    <a:lstStyle/>
                    <a:p>
                      <a:pPr algn="l" fontAlgn="ctr"/>
                      <a:r>
                        <a:rPr lang="en-IN" sz="1200" u="none" strike="noStrike" dirty="0">
                          <a:effectLst/>
                        </a:rPr>
                        <a:t>Description</a:t>
                      </a:r>
                      <a:endParaRPr lang="en-IN" sz="1200" b="1" i="0" u="none" strike="noStrike" dirty="0">
                        <a:solidFill>
                          <a:schemeClr val="tx1"/>
                        </a:solidFill>
                        <a:effectLst/>
                        <a:latin typeface="Calibri" panose="020F0502020204030204" pitchFamily="34" charset="0"/>
                        <a:cs typeface="Calibri" panose="020F0502020204030204" pitchFamily="34" charset="0"/>
                      </a:endParaRPr>
                    </a:p>
                  </a:txBody>
                  <a:tcPr marL="0" marR="0" marT="0" marB="0" anchor="ctr"/>
                </a:tc>
                <a:tc>
                  <a:txBody>
                    <a:bodyPr/>
                    <a:lstStyle/>
                    <a:p>
                      <a:pPr algn="l" fontAlgn="ctr"/>
                      <a:r>
                        <a:rPr lang="en-IN" sz="1200" u="none" strike="noStrike" dirty="0">
                          <a:effectLst/>
                        </a:rPr>
                        <a:t>Impact</a:t>
                      </a:r>
                      <a:endParaRPr lang="en-IN" sz="1200" b="1" i="0" u="none" strike="noStrike" dirty="0">
                        <a:solidFill>
                          <a:schemeClr val="tx1"/>
                        </a:solidFill>
                        <a:effectLst/>
                        <a:latin typeface="Calibri" panose="020F0502020204030204" pitchFamily="34" charset="0"/>
                        <a:cs typeface="Calibri" panose="020F0502020204030204" pitchFamily="34" charset="0"/>
                      </a:endParaRPr>
                    </a:p>
                  </a:txBody>
                  <a:tcPr marL="0" marR="0" marT="0" marB="0" anchor="ctr"/>
                </a:tc>
                <a:tc>
                  <a:txBody>
                    <a:bodyPr/>
                    <a:lstStyle/>
                    <a:p>
                      <a:pPr algn="l" fontAlgn="ctr"/>
                      <a:r>
                        <a:rPr lang="en-IN" sz="1200" u="none" strike="noStrike" dirty="0">
                          <a:effectLst/>
                        </a:rPr>
                        <a:t>Mitigation Strategy</a:t>
                      </a:r>
                      <a:endParaRPr lang="en-IN" sz="1200" b="1" i="0" u="none" strike="noStrike" dirty="0">
                        <a:solidFill>
                          <a:schemeClr val="tx1"/>
                        </a:solidFill>
                        <a:effectLst/>
                        <a:latin typeface="Calibri" panose="020F0502020204030204" pitchFamily="34" charset="0"/>
                        <a:cs typeface="Calibri" panose="020F0502020204030204" pitchFamily="34" charset="0"/>
                      </a:endParaRPr>
                    </a:p>
                  </a:txBody>
                  <a:tcPr marL="0" marR="0" marT="0" marB="0" anchor="ctr"/>
                </a:tc>
              </a:tr>
              <a:tr h="705601">
                <a:tc>
                  <a:txBody>
                    <a:bodyPr/>
                    <a:lstStyle/>
                    <a:p>
                      <a:pPr algn="l" fontAlgn="ctr"/>
                      <a:r>
                        <a:rPr lang="en-IN" sz="1200" u="none" strike="noStrike" dirty="0">
                          <a:effectLst/>
                        </a:rPr>
                        <a:t>Legacy System Data Complexity</a:t>
                      </a:r>
                      <a:endParaRPr lang="en-IN" sz="1200" b="1" i="0" u="none" strike="noStrike" dirty="0">
                        <a:solidFill>
                          <a:srgbClr val="000000"/>
                        </a:solidFill>
                        <a:effectLst/>
                        <a:latin typeface="Calibri" panose="020F0502020204030204" pitchFamily="34" charset="0"/>
                      </a:endParaRPr>
                    </a:p>
                  </a:txBody>
                  <a:tcPr marL="0" marR="0" marT="0" marB="0" anchor="ctr"/>
                </a:tc>
                <a:tc>
                  <a:txBody>
                    <a:bodyPr/>
                    <a:lstStyle/>
                    <a:p>
                      <a:pPr algn="l" fontAlgn="ctr"/>
                      <a:r>
                        <a:rPr lang="en-IN" sz="1200" u="none" strike="noStrike">
                          <a:effectLst/>
                        </a:rPr>
                        <a:t>Migrating from old SAP to the new Java-based system may involve complex, unstructured data.</a:t>
                      </a:r>
                      <a:endParaRPr lang="en-IN" sz="1200" b="0" i="0" u="none" strike="noStrike">
                        <a:solidFill>
                          <a:srgbClr val="000000"/>
                        </a:solidFill>
                        <a:effectLst/>
                        <a:latin typeface="Calibri" panose="020F0502020204030204" pitchFamily="34" charset="0"/>
                      </a:endParaRPr>
                    </a:p>
                  </a:txBody>
                  <a:tcPr marL="0" marR="0" marT="0" marB="0" anchor="ctr"/>
                </a:tc>
                <a:tc>
                  <a:txBody>
                    <a:bodyPr/>
                    <a:lstStyle/>
                    <a:p>
                      <a:pPr algn="l" fontAlgn="ctr"/>
                      <a:r>
                        <a:rPr lang="en-IN" sz="1200" u="none" strike="noStrike" dirty="0">
                          <a:effectLst/>
                        </a:rPr>
                        <a:t>High</a:t>
                      </a:r>
                      <a:endParaRPr lang="en-IN" sz="1200" b="0" i="0" u="none" strike="noStrike" dirty="0">
                        <a:solidFill>
                          <a:srgbClr val="000000"/>
                        </a:solidFill>
                        <a:effectLst/>
                        <a:latin typeface="Calibri" panose="020F0502020204030204" pitchFamily="34" charset="0"/>
                      </a:endParaRPr>
                    </a:p>
                  </a:txBody>
                  <a:tcPr marL="0" marR="0" marT="0" marB="0" anchor="ctr"/>
                </a:tc>
                <a:tc>
                  <a:txBody>
                    <a:bodyPr/>
                    <a:lstStyle/>
                    <a:p>
                      <a:pPr algn="l" fontAlgn="ctr"/>
                      <a:r>
                        <a:rPr lang="en-IN" sz="1200" u="none" strike="noStrike" dirty="0">
                          <a:effectLst/>
                        </a:rPr>
                        <a:t>Perform early data profiling, plan phased data migration with validation, involve DB experts from the start.</a:t>
                      </a:r>
                      <a:endParaRPr lang="en-IN" sz="1200" b="0" i="0" u="none" strike="noStrike" dirty="0">
                        <a:solidFill>
                          <a:srgbClr val="000000"/>
                        </a:solidFill>
                        <a:effectLst/>
                        <a:latin typeface="Calibri" panose="020F0502020204030204" pitchFamily="34" charset="0"/>
                      </a:endParaRPr>
                    </a:p>
                  </a:txBody>
                  <a:tcPr marL="0" marR="0" marT="0" marB="0" anchor="ctr"/>
                </a:tc>
              </a:tr>
              <a:tr h="476935">
                <a:tc>
                  <a:txBody>
                    <a:bodyPr/>
                    <a:lstStyle/>
                    <a:p>
                      <a:pPr algn="l" fontAlgn="ctr"/>
                      <a:r>
                        <a:rPr lang="en-IN" sz="1200" u="none" strike="noStrike" dirty="0">
                          <a:effectLst/>
                        </a:rPr>
                        <a:t>Requirement Volatility</a:t>
                      </a:r>
                      <a:endParaRPr lang="en-IN" sz="1200" b="1" i="0" u="none" strike="noStrike" dirty="0">
                        <a:solidFill>
                          <a:srgbClr val="000000"/>
                        </a:solidFill>
                        <a:effectLst/>
                        <a:latin typeface="Calibri" panose="020F0502020204030204" pitchFamily="34" charset="0"/>
                      </a:endParaRPr>
                    </a:p>
                  </a:txBody>
                  <a:tcPr marL="0" marR="0" marT="0" marB="0" anchor="ctr"/>
                </a:tc>
                <a:tc>
                  <a:txBody>
                    <a:bodyPr/>
                    <a:lstStyle/>
                    <a:p>
                      <a:pPr algn="l" fontAlgn="ctr"/>
                      <a:r>
                        <a:rPr lang="en-IN" sz="1200" u="none" strike="noStrike">
                          <a:effectLst/>
                        </a:rPr>
                        <a:t>BESCOM stakeholders may change or expand requirements mid-project.</a:t>
                      </a:r>
                      <a:endParaRPr lang="en-IN" sz="1200" b="0" i="0" u="none" strike="noStrike">
                        <a:solidFill>
                          <a:srgbClr val="000000"/>
                        </a:solidFill>
                        <a:effectLst/>
                        <a:latin typeface="Calibri" panose="020F0502020204030204" pitchFamily="34" charset="0"/>
                      </a:endParaRPr>
                    </a:p>
                  </a:txBody>
                  <a:tcPr marL="0" marR="0" marT="0" marB="0" anchor="ctr"/>
                </a:tc>
                <a:tc>
                  <a:txBody>
                    <a:bodyPr/>
                    <a:lstStyle/>
                    <a:p>
                      <a:pPr algn="l" fontAlgn="ctr"/>
                      <a:r>
                        <a:rPr lang="en-IN" sz="1200" u="none" strike="noStrike">
                          <a:effectLst/>
                        </a:rPr>
                        <a:t>High</a:t>
                      </a:r>
                      <a:endParaRPr lang="en-IN" sz="1200" b="0" i="0" u="none" strike="noStrike">
                        <a:solidFill>
                          <a:srgbClr val="000000"/>
                        </a:solidFill>
                        <a:effectLst/>
                        <a:latin typeface="Calibri" panose="020F0502020204030204" pitchFamily="34" charset="0"/>
                      </a:endParaRPr>
                    </a:p>
                  </a:txBody>
                  <a:tcPr marL="0" marR="0" marT="0" marB="0" anchor="ctr"/>
                </a:tc>
                <a:tc>
                  <a:txBody>
                    <a:bodyPr/>
                    <a:lstStyle/>
                    <a:p>
                      <a:pPr algn="l" fontAlgn="ctr"/>
                      <a:r>
                        <a:rPr lang="en-IN" sz="1200" u="none" strike="noStrike">
                          <a:effectLst/>
                        </a:rPr>
                        <a:t>Adopt Agile methodology for flexibility; maintain a well-prioritized product backlog.</a:t>
                      </a:r>
                      <a:endParaRPr lang="en-IN" sz="1200" b="0" i="0" u="none" strike="noStrike">
                        <a:solidFill>
                          <a:srgbClr val="000000"/>
                        </a:solidFill>
                        <a:effectLst/>
                        <a:latin typeface="Calibri" panose="020F0502020204030204" pitchFamily="34" charset="0"/>
                      </a:endParaRPr>
                    </a:p>
                  </a:txBody>
                  <a:tcPr marL="0" marR="0" marT="0" marB="0" anchor="ctr"/>
                </a:tc>
              </a:tr>
              <a:tr h="476935">
                <a:tc>
                  <a:txBody>
                    <a:bodyPr/>
                    <a:lstStyle/>
                    <a:p>
                      <a:pPr algn="l" fontAlgn="ctr"/>
                      <a:r>
                        <a:rPr lang="en-IN" sz="1200" u="none" strike="noStrike" dirty="0">
                          <a:effectLst/>
                        </a:rPr>
                        <a:t>Integration Issues</a:t>
                      </a:r>
                      <a:endParaRPr lang="en-IN" sz="1200" b="1" i="0" u="none" strike="noStrike" dirty="0">
                        <a:solidFill>
                          <a:srgbClr val="000000"/>
                        </a:solidFill>
                        <a:effectLst/>
                        <a:latin typeface="Calibri" panose="020F0502020204030204" pitchFamily="34" charset="0"/>
                      </a:endParaRPr>
                    </a:p>
                  </a:txBody>
                  <a:tcPr marL="0" marR="0" marT="0" marB="0" anchor="ctr"/>
                </a:tc>
                <a:tc>
                  <a:txBody>
                    <a:bodyPr/>
                    <a:lstStyle/>
                    <a:p>
                      <a:pPr algn="l" fontAlgn="ctr"/>
                      <a:r>
                        <a:rPr lang="en-IN" sz="1200" u="none" strike="noStrike">
                          <a:effectLst/>
                        </a:rPr>
                        <a:t>Integration with existing BESCOM systems or external payment systems may cause delays.</a:t>
                      </a:r>
                      <a:endParaRPr lang="en-IN" sz="1200" b="0" i="0" u="none" strike="noStrike">
                        <a:solidFill>
                          <a:srgbClr val="000000"/>
                        </a:solidFill>
                        <a:effectLst/>
                        <a:latin typeface="Calibri" panose="020F0502020204030204" pitchFamily="34" charset="0"/>
                      </a:endParaRPr>
                    </a:p>
                  </a:txBody>
                  <a:tcPr marL="0" marR="0" marT="0" marB="0" anchor="ctr"/>
                </a:tc>
                <a:tc>
                  <a:txBody>
                    <a:bodyPr/>
                    <a:lstStyle/>
                    <a:p>
                      <a:pPr algn="l" fontAlgn="ctr"/>
                      <a:r>
                        <a:rPr lang="en-IN" sz="1200" u="none" strike="noStrike">
                          <a:effectLst/>
                        </a:rPr>
                        <a:t>Medium</a:t>
                      </a:r>
                      <a:endParaRPr lang="en-IN" sz="1200" b="0" i="0" u="none" strike="noStrike">
                        <a:solidFill>
                          <a:srgbClr val="000000"/>
                        </a:solidFill>
                        <a:effectLst/>
                        <a:latin typeface="Calibri" panose="020F0502020204030204" pitchFamily="34" charset="0"/>
                      </a:endParaRPr>
                    </a:p>
                  </a:txBody>
                  <a:tcPr marL="0" marR="0" marT="0" marB="0" anchor="ctr"/>
                </a:tc>
                <a:tc>
                  <a:txBody>
                    <a:bodyPr/>
                    <a:lstStyle/>
                    <a:p>
                      <a:pPr algn="l" fontAlgn="ctr"/>
                      <a:r>
                        <a:rPr lang="en-IN" sz="1200" u="none" strike="noStrike">
                          <a:effectLst/>
                        </a:rPr>
                        <a:t>Identify all integration points early; use mock interfaces during development.</a:t>
                      </a:r>
                      <a:endParaRPr lang="en-IN" sz="1200" b="0" i="0" u="none" strike="noStrike">
                        <a:solidFill>
                          <a:srgbClr val="000000"/>
                        </a:solidFill>
                        <a:effectLst/>
                        <a:latin typeface="Calibri" panose="020F0502020204030204" pitchFamily="34" charset="0"/>
                      </a:endParaRPr>
                    </a:p>
                  </a:txBody>
                  <a:tcPr marL="0" marR="0" marT="0" marB="0" anchor="ctr"/>
                </a:tc>
              </a:tr>
              <a:tr h="476935">
                <a:tc>
                  <a:txBody>
                    <a:bodyPr/>
                    <a:lstStyle/>
                    <a:p>
                      <a:pPr algn="l" fontAlgn="ctr"/>
                      <a:r>
                        <a:rPr lang="en-IN" sz="1200" u="none" strike="noStrike" dirty="0">
                          <a:effectLst/>
                        </a:rPr>
                        <a:t>User Resistance to Change</a:t>
                      </a:r>
                      <a:endParaRPr lang="en-IN" sz="1200" b="1" i="0" u="none" strike="noStrike" dirty="0">
                        <a:solidFill>
                          <a:srgbClr val="000000"/>
                        </a:solidFill>
                        <a:effectLst/>
                        <a:latin typeface="Calibri" panose="020F0502020204030204" pitchFamily="34" charset="0"/>
                      </a:endParaRPr>
                    </a:p>
                  </a:txBody>
                  <a:tcPr marL="0" marR="0" marT="0" marB="0" anchor="ctr"/>
                </a:tc>
                <a:tc>
                  <a:txBody>
                    <a:bodyPr/>
                    <a:lstStyle/>
                    <a:p>
                      <a:pPr algn="l" fontAlgn="ctr"/>
                      <a:r>
                        <a:rPr lang="en-IN" sz="1200" u="none" strike="noStrike">
                          <a:effectLst/>
                        </a:rPr>
                        <a:t>Field staff or back-office users may resist adopting the new system.</a:t>
                      </a:r>
                      <a:endParaRPr lang="en-IN" sz="1200" b="0" i="0" u="none" strike="noStrike">
                        <a:solidFill>
                          <a:srgbClr val="000000"/>
                        </a:solidFill>
                        <a:effectLst/>
                        <a:latin typeface="Calibri" panose="020F0502020204030204" pitchFamily="34" charset="0"/>
                      </a:endParaRPr>
                    </a:p>
                  </a:txBody>
                  <a:tcPr marL="0" marR="0" marT="0" marB="0" anchor="ctr"/>
                </a:tc>
                <a:tc>
                  <a:txBody>
                    <a:bodyPr/>
                    <a:lstStyle/>
                    <a:p>
                      <a:pPr algn="l" fontAlgn="ctr"/>
                      <a:r>
                        <a:rPr lang="en-IN" sz="1200" u="none" strike="noStrike" dirty="0">
                          <a:effectLst/>
                        </a:rPr>
                        <a:t>Medium</a:t>
                      </a:r>
                      <a:endParaRPr lang="en-IN" sz="1200" b="0" i="0" u="none" strike="noStrike" dirty="0">
                        <a:solidFill>
                          <a:srgbClr val="000000"/>
                        </a:solidFill>
                        <a:effectLst/>
                        <a:latin typeface="Calibri" panose="020F0502020204030204" pitchFamily="34" charset="0"/>
                      </a:endParaRPr>
                    </a:p>
                  </a:txBody>
                  <a:tcPr marL="0" marR="0" marT="0" marB="0" anchor="ctr"/>
                </a:tc>
                <a:tc>
                  <a:txBody>
                    <a:bodyPr/>
                    <a:lstStyle/>
                    <a:p>
                      <a:pPr algn="l" fontAlgn="ctr"/>
                      <a:r>
                        <a:rPr lang="en-IN" sz="1200" u="none" strike="noStrike">
                          <a:effectLst/>
                        </a:rPr>
                        <a:t>Plan training programs, create user-friendly interfaces, involve key users early.</a:t>
                      </a:r>
                      <a:endParaRPr lang="en-IN" sz="1200" b="0" i="0" u="none" strike="noStrike">
                        <a:solidFill>
                          <a:srgbClr val="000000"/>
                        </a:solidFill>
                        <a:effectLst/>
                        <a:latin typeface="Calibri" panose="020F0502020204030204" pitchFamily="34" charset="0"/>
                      </a:endParaRPr>
                    </a:p>
                  </a:txBody>
                  <a:tcPr marL="0" marR="0" marT="0" marB="0" anchor="ctr"/>
                </a:tc>
              </a:tr>
              <a:tr h="476935">
                <a:tc>
                  <a:txBody>
                    <a:bodyPr/>
                    <a:lstStyle/>
                    <a:p>
                      <a:pPr algn="l" fontAlgn="ctr"/>
                      <a:r>
                        <a:rPr lang="en-IN" sz="1200" u="none" strike="noStrike" dirty="0">
                          <a:effectLst/>
                        </a:rPr>
                        <a:t>Performance Bottlenecks</a:t>
                      </a:r>
                      <a:endParaRPr lang="en-IN" sz="1200" b="1" i="0" u="none" strike="noStrike" dirty="0">
                        <a:solidFill>
                          <a:srgbClr val="000000"/>
                        </a:solidFill>
                        <a:effectLst/>
                        <a:latin typeface="Calibri" panose="020F0502020204030204" pitchFamily="34" charset="0"/>
                      </a:endParaRPr>
                    </a:p>
                  </a:txBody>
                  <a:tcPr marL="0" marR="0" marT="0" marB="0" anchor="ctr"/>
                </a:tc>
                <a:tc>
                  <a:txBody>
                    <a:bodyPr/>
                    <a:lstStyle/>
                    <a:p>
                      <a:pPr algn="l" fontAlgn="ctr"/>
                      <a:r>
                        <a:rPr lang="en-IN" sz="1200" u="none" strike="noStrike">
                          <a:effectLst/>
                        </a:rPr>
                        <a:t>New system might underperform during high load if not optimized.</a:t>
                      </a:r>
                      <a:endParaRPr lang="en-IN" sz="1200" b="0" i="0" u="none" strike="noStrike">
                        <a:solidFill>
                          <a:srgbClr val="000000"/>
                        </a:solidFill>
                        <a:effectLst/>
                        <a:latin typeface="Calibri" panose="020F0502020204030204" pitchFamily="34" charset="0"/>
                      </a:endParaRPr>
                    </a:p>
                  </a:txBody>
                  <a:tcPr marL="0" marR="0" marT="0" marB="0" anchor="ctr"/>
                </a:tc>
                <a:tc>
                  <a:txBody>
                    <a:bodyPr/>
                    <a:lstStyle/>
                    <a:p>
                      <a:pPr algn="l" fontAlgn="ctr"/>
                      <a:r>
                        <a:rPr lang="en-IN" sz="1200" u="none" strike="noStrike">
                          <a:effectLst/>
                        </a:rPr>
                        <a:t>High</a:t>
                      </a:r>
                      <a:endParaRPr lang="en-IN" sz="1200" b="0" i="0" u="none" strike="noStrike">
                        <a:solidFill>
                          <a:srgbClr val="000000"/>
                        </a:solidFill>
                        <a:effectLst/>
                        <a:latin typeface="Calibri" panose="020F0502020204030204" pitchFamily="34" charset="0"/>
                      </a:endParaRPr>
                    </a:p>
                  </a:txBody>
                  <a:tcPr marL="0" marR="0" marT="0" marB="0" anchor="ctr"/>
                </a:tc>
                <a:tc>
                  <a:txBody>
                    <a:bodyPr/>
                    <a:lstStyle/>
                    <a:p>
                      <a:pPr algn="l" fontAlgn="ctr"/>
                      <a:r>
                        <a:rPr lang="en-IN" sz="1200" u="none" strike="noStrike">
                          <a:effectLst/>
                        </a:rPr>
                        <a:t>Perform performance/load testing in advance; optimize DB queries and APIs.</a:t>
                      </a:r>
                      <a:endParaRPr lang="en-IN" sz="1200" b="0" i="0" u="none" strike="noStrike">
                        <a:solidFill>
                          <a:srgbClr val="000000"/>
                        </a:solidFill>
                        <a:effectLst/>
                        <a:latin typeface="Calibri" panose="020F0502020204030204" pitchFamily="34" charset="0"/>
                      </a:endParaRPr>
                    </a:p>
                  </a:txBody>
                  <a:tcPr marL="0" marR="0" marT="0" marB="0" anchor="ctr"/>
                </a:tc>
              </a:tr>
              <a:tr h="476935">
                <a:tc>
                  <a:txBody>
                    <a:bodyPr/>
                    <a:lstStyle/>
                    <a:p>
                      <a:pPr algn="l" fontAlgn="ctr"/>
                      <a:r>
                        <a:rPr lang="en-IN" sz="1200" u="none" strike="noStrike" dirty="0">
                          <a:effectLst/>
                        </a:rPr>
                        <a:t>Security and Access Risks</a:t>
                      </a:r>
                      <a:endParaRPr lang="en-IN" sz="1200" b="1" i="0" u="none" strike="noStrike" dirty="0">
                        <a:solidFill>
                          <a:srgbClr val="000000"/>
                        </a:solidFill>
                        <a:effectLst/>
                        <a:latin typeface="Calibri" panose="020F0502020204030204" pitchFamily="34" charset="0"/>
                      </a:endParaRPr>
                    </a:p>
                  </a:txBody>
                  <a:tcPr marL="0" marR="0" marT="0" marB="0" anchor="ctr"/>
                </a:tc>
                <a:tc>
                  <a:txBody>
                    <a:bodyPr/>
                    <a:lstStyle/>
                    <a:p>
                      <a:pPr algn="l" fontAlgn="ctr"/>
                      <a:r>
                        <a:rPr lang="en-IN" sz="1200" u="none" strike="noStrike">
                          <a:effectLst/>
                        </a:rPr>
                        <a:t>Unauthorized access or data leakage may occur if security controls are weak.</a:t>
                      </a:r>
                      <a:endParaRPr lang="en-IN" sz="1200" b="0" i="0" u="none" strike="noStrike">
                        <a:solidFill>
                          <a:srgbClr val="000000"/>
                        </a:solidFill>
                        <a:effectLst/>
                        <a:latin typeface="Calibri" panose="020F0502020204030204" pitchFamily="34" charset="0"/>
                      </a:endParaRPr>
                    </a:p>
                  </a:txBody>
                  <a:tcPr marL="0" marR="0" marT="0" marB="0" anchor="ctr"/>
                </a:tc>
                <a:tc>
                  <a:txBody>
                    <a:bodyPr/>
                    <a:lstStyle/>
                    <a:p>
                      <a:pPr algn="l" fontAlgn="ctr"/>
                      <a:r>
                        <a:rPr lang="en-IN" sz="1200" u="none" strike="noStrike">
                          <a:effectLst/>
                        </a:rPr>
                        <a:t>High</a:t>
                      </a:r>
                      <a:endParaRPr lang="en-IN" sz="1200" b="0" i="0" u="none" strike="noStrike">
                        <a:solidFill>
                          <a:srgbClr val="000000"/>
                        </a:solidFill>
                        <a:effectLst/>
                        <a:latin typeface="Calibri" panose="020F0502020204030204" pitchFamily="34" charset="0"/>
                      </a:endParaRPr>
                    </a:p>
                  </a:txBody>
                  <a:tcPr marL="0" marR="0" marT="0" marB="0" anchor="ctr"/>
                </a:tc>
                <a:tc>
                  <a:txBody>
                    <a:bodyPr/>
                    <a:lstStyle/>
                    <a:p>
                      <a:pPr algn="l" fontAlgn="ctr"/>
                      <a:r>
                        <a:rPr lang="en-IN" sz="1200" u="none" strike="noStrike">
                          <a:effectLst/>
                        </a:rPr>
                        <a:t>Implement role-based access, encryption, audit trails, and comply with IT security standards.</a:t>
                      </a:r>
                      <a:endParaRPr lang="en-IN" sz="1200" b="0" i="0" u="none" strike="noStrike">
                        <a:solidFill>
                          <a:srgbClr val="000000"/>
                        </a:solidFill>
                        <a:effectLst/>
                        <a:latin typeface="Calibri" panose="020F0502020204030204" pitchFamily="34" charset="0"/>
                      </a:endParaRPr>
                    </a:p>
                  </a:txBody>
                  <a:tcPr marL="0" marR="0" marT="0" marB="0" anchor="ctr"/>
                </a:tc>
              </a:tr>
              <a:tr h="476935">
                <a:tc>
                  <a:txBody>
                    <a:bodyPr/>
                    <a:lstStyle/>
                    <a:p>
                      <a:pPr algn="l" fontAlgn="ctr"/>
                      <a:r>
                        <a:rPr lang="en-IN" sz="1200" u="none" strike="noStrike" dirty="0">
                          <a:effectLst/>
                        </a:rPr>
                        <a:t>Delayed Feedback from BESCOM</a:t>
                      </a:r>
                      <a:endParaRPr lang="en-IN" sz="1200" b="1" i="0" u="none" strike="noStrike" dirty="0">
                        <a:solidFill>
                          <a:srgbClr val="000000"/>
                        </a:solidFill>
                        <a:effectLst/>
                        <a:latin typeface="Calibri" panose="020F0502020204030204" pitchFamily="34" charset="0"/>
                      </a:endParaRPr>
                    </a:p>
                  </a:txBody>
                  <a:tcPr marL="0" marR="0" marT="0" marB="0" anchor="ctr"/>
                </a:tc>
                <a:tc>
                  <a:txBody>
                    <a:bodyPr/>
                    <a:lstStyle/>
                    <a:p>
                      <a:pPr algn="l" fontAlgn="ctr"/>
                      <a:r>
                        <a:rPr lang="en-IN" sz="1200" u="none" strike="noStrike">
                          <a:effectLst/>
                        </a:rPr>
                        <a:t>Delays in UAT or requirement clarifications may impact timelines.</a:t>
                      </a:r>
                      <a:endParaRPr lang="en-IN" sz="1200" b="0" i="0" u="none" strike="noStrike">
                        <a:solidFill>
                          <a:srgbClr val="000000"/>
                        </a:solidFill>
                        <a:effectLst/>
                        <a:latin typeface="Calibri" panose="020F0502020204030204" pitchFamily="34" charset="0"/>
                      </a:endParaRPr>
                    </a:p>
                  </a:txBody>
                  <a:tcPr marL="0" marR="0" marT="0" marB="0" anchor="ctr"/>
                </a:tc>
                <a:tc>
                  <a:txBody>
                    <a:bodyPr/>
                    <a:lstStyle/>
                    <a:p>
                      <a:pPr algn="l" fontAlgn="ctr"/>
                      <a:r>
                        <a:rPr lang="en-IN" sz="1200" u="none" strike="noStrike">
                          <a:effectLst/>
                        </a:rPr>
                        <a:t>Medium</a:t>
                      </a:r>
                      <a:endParaRPr lang="en-IN" sz="1200" b="0" i="0" u="none" strike="noStrike">
                        <a:solidFill>
                          <a:srgbClr val="000000"/>
                        </a:solidFill>
                        <a:effectLst/>
                        <a:latin typeface="Calibri" panose="020F0502020204030204" pitchFamily="34" charset="0"/>
                      </a:endParaRPr>
                    </a:p>
                  </a:txBody>
                  <a:tcPr marL="0" marR="0" marT="0" marB="0" anchor="ctr"/>
                </a:tc>
                <a:tc>
                  <a:txBody>
                    <a:bodyPr/>
                    <a:lstStyle/>
                    <a:p>
                      <a:pPr algn="l" fontAlgn="ctr"/>
                      <a:r>
                        <a:rPr lang="en-IN" sz="1200" u="none" strike="noStrike" dirty="0">
                          <a:effectLst/>
                        </a:rPr>
                        <a:t>Set clear communication SLAs, schedule regular demos and stakeholder reviews.</a:t>
                      </a:r>
                      <a:endParaRPr lang="en-IN" sz="1200" b="0" i="0" u="none" strike="noStrike" dirty="0">
                        <a:solidFill>
                          <a:srgbClr val="000000"/>
                        </a:solidFill>
                        <a:effectLst/>
                        <a:latin typeface="Calibri" panose="020F0502020204030204" pitchFamily="34" charset="0"/>
                      </a:endParaRPr>
                    </a:p>
                  </a:txBody>
                  <a:tcPr marL="0" marR="0" marT="0" marB="0" anchor="ctr"/>
                </a:tc>
              </a:tr>
              <a:tr h="476935">
                <a:tc>
                  <a:txBody>
                    <a:bodyPr/>
                    <a:lstStyle/>
                    <a:p>
                      <a:pPr algn="l" fontAlgn="ctr"/>
                      <a:r>
                        <a:rPr lang="en-IN" sz="1200" u="none" strike="noStrike" dirty="0">
                          <a:effectLst/>
                        </a:rPr>
                        <a:t>Resource Unavailability</a:t>
                      </a:r>
                      <a:endParaRPr lang="en-IN" sz="1200" b="1" i="0" u="none" strike="noStrike" dirty="0">
                        <a:solidFill>
                          <a:srgbClr val="000000"/>
                        </a:solidFill>
                        <a:effectLst/>
                        <a:latin typeface="Calibri" panose="020F0502020204030204" pitchFamily="34" charset="0"/>
                      </a:endParaRPr>
                    </a:p>
                  </a:txBody>
                  <a:tcPr marL="0" marR="0" marT="0" marB="0" anchor="ctr"/>
                </a:tc>
                <a:tc>
                  <a:txBody>
                    <a:bodyPr/>
                    <a:lstStyle/>
                    <a:p>
                      <a:pPr algn="l" fontAlgn="ctr"/>
                      <a:r>
                        <a:rPr lang="en-IN" sz="1200" u="none" strike="noStrike" dirty="0">
                          <a:effectLst/>
                        </a:rPr>
                        <a:t>Key developers, testers, or business users may become unavailable.</a:t>
                      </a:r>
                      <a:endParaRPr lang="en-IN" sz="1200" b="0" i="0" u="none" strike="noStrike" dirty="0">
                        <a:solidFill>
                          <a:srgbClr val="000000"/>
                        </a:solidFill>
                        <a:effectLst/>
                        <a:latin typeface="Calibri" panose="020F0502020204030204" pitchFamily="34" charset="0"/>
                      </a:endParaRPr>
                    </a:p>
                  </a:txBody>
                  <a:tcPr marL="0" marR="0" marT="0" marB="0" anchor="ctr"/>
                </a:tc>
                <a:tc>
                  <a:txBody>
                    <a:bodyPr/>
                    <a:lstStyle/>
                    <a:p>
                      <a:pPr algn="l" fontAlgn="ctr"/>
                      <a:r>
                        <a:rPr lang="en-IN" sz="1200" u="none" strike="noStrike" dirty="0">
                          <a:effectLst/>
                        </a:rPr>
                        <a:t>Medium</a:t>
                      </a:r>
                      <a:endParaRPr lang="en-IN" sz="1200" b="0" i="0" u="none" strike="noStrike" dirty="0">
                        <a:solidFill>
                          <a:srgbClr val="000000"/>
                        </a:solidFill>
                        <a:effectLst/>
                        <a:latin typeface="Calibri" panose="020F0502020204030204" pitchFamily="34" charset="0"/>
                      </a:endParaRPr>
                    </a:p>
                  </a:txBody>
                  <a:tcPr marL="0" marR="0" marT="0" marB="0" anchor="ctr"/>
                </a:tc>
                <a:tc>
                  <a:txBody>
                    <a:bodyPr/>
                    <a:lstStyle/>
                    <a:p>
                      <a:pPr algn="l" fontAlgn="ctr"/>
                      <a:r>
                        <a:rPr lang="en-IN" sz="1200" u="none" strike="noStrike" dirty="0">
                          <a:effectLst/>
                        </a:rPr>
                        <a:t>Maintain a backup resource plan and knowledge transfer logs.</a:t>
                      </a:r>
                      <a:endParaRPr lang="en-IN" sz="1200" b="0" i="0" u="none" strike="noStrike" dirty="0">
                        <a:solidFill>
                          <a:srgbClr val="000000"/>
                        </a:solidFill>
                        <a:effectLst/>
                        <a:latin typeface="Calibri" panose="020F0502020204030204" pitchFamily="34" charset="0"/>
                      </a:endParaRPr>
                    </a:p>
                  </a:txBody>
                  <a:tcPr marL="0" marR="0" marT="0" marB="0" anchor="ctr"/>
                </a:tc>
              </a:tr>
            </a:tbl>
          </a:graphicData>
        </a:graphic>
      </p:graphicFrame>
    </p:spTree>
    <p:extLst>
      <p:ext uri="{BB962C8B-B14F-4D97-AF65-F5344CB8AC3E}">
        <p14:creationId xmlns:p14="http://schemas.microsoft.com/office/powerpoint/2010/main" val="162663552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190171" y="693793"/>
            <a:ext cx="7953829" cy="307777"/>
          </a:xfrm>
          <a:prstGeom prst="rect">
            <a:avLst/>
          </a:prstGeom>
        </p:spPr>
        <p:txBody>
          <a:bodyPr wrap="square">
            <a:spAutoFit/>
          </a:bodyPr>
          <a:lstStyle/>
          <a:p>
            <a:r>
              <a:rPr lang="en-IN" sz="1400" b="1" dirty="0">
                <a:solidFill>
                  <a:schemeClr val="bg1"/>
                </a:solidFill>
                <a:latin typeface="Calibri" panose="020F0502020204030204" pitchFamily="34" charset="0"/>
                <a:cs typeface="Calibri" panose="020F0502020204030204" pitchFamily="34" charset="0"/>
              </a:rPr>
              <a:t>Dependencies</a:t>
            </a:r>
            <a:r>
              <a:rPr lang="en-IN" sz="1400" b="1" dirty="0" smtClean="0">
                <a:solidFill>
                  <a:schemeClr val="bg1"/>
                </a:solidFill>
                <a:latin typeface="Calibri" panose="020F0502020204030204" pitchFamily="34" charset="0"/>
                <a:cs typeface="Calibri" panose="020F0502020204030204" pitchFamily="34" charset="0"/>
              </a:rPr>
              <a:t>:</a:t>
            </a:r>
            <a:endParaRPr lang="en-IN" sz="1400" b="1" dirty="0" smtClean="0">
              <a:solidFill>
                <a:schemeClr val="bg1"/>
              </a:solidFill>
              <a:latin typeface="Calibri" panose="020F0502020204030204" pitchFamily="34" charset="0"/>
              <a:cs typeface="Calibri" panose="020F0502020204030204" pitchFamily="34" charset="0"/>
            </a:endParaRPr>
          </a:p>
        </p:txBody>
      </p:sp>
      <p:graphicFrame>
        <p:nvGraphicFramePr>
          <p:cNvPr id="2" name="Table 1"/>
          <p:cNvGraphicFramePr>
            <a:graphicFrameLocks noGrp="1"/>
          </p:cNvGraphicFramePr>
          <p:nvPr>
            <p:extLst>
              <p:ext uri="{D42A27DB-BD31-4B8C-83A1-F6EECF244321}">
                <p14:modId xmlns:p14="http://schemas.microsoft.com/office/powerpoint/2010/main" val="2254151622"/>
              </p:ext>
            </p:extLst>
          </p:nvPr>
        </p:nvGraphicFramePr>
        <p:xfrm>
          <a:off x="1190171" y="1224630"/>
          <a:ext cx="9618855" cy="3661266"/>
        </p:xfrm>
        <a:graphic>
          <a:graphicData uri="http://schemas.openxmlformats.org/drawingml/2006/table">
            <a:tbl>
              <a:tblPr firstRow="1" bandRow="1">
                <a:tableStyleId>{21E4AEA4-8DFA-4A89-87EB-49C32662AFE0}</a:tableStyleId>
              </a:tblPr>
              <a:tblGrid>
                <a:gridCol w="3081578"/>
                <a:gridCol w="3330992"/>
                <a:gridCol w="3206285"/>
              </a:tblGrid>
              <a:tr h="523038">
                <a:tc>
                  <a:txBody>
                    <a:bodyPr/>
                    <a:lstStyle/>
                    <a:p>
                      <a:pPr algn="ctr" fontAlgn="ctr"/>
                      <a:r>
                        <a:rPr lang="en-IN" sz="1200" u="none" strike="noStrike" dirty="0">
                          <a:effectLst/>
                        </a:rPr>
                        <a:t>Dependency</a:t>
                      </a:r>
                      <a:endParaRPr lang="en-IN" sz="1200" b="1" i="0" u="none" strike="noStrike" dirty="0">
                        <a:solidFill>
                          <a:schemeClr val="tx1"/>
                        </a:solidFill>
                        <a:effectLst/>
                        <a:latin typeface="Calibri" panose="020F0502020204030204" pitchFamily="34" charset="0"/>
                      </a:endParaRPr>
                    </a:p>
                  </a:txBody>
                  <a:tcPr marL="0" marR="0" marT="0" marB="0" anchor="ctr"/>
                </a:tc>
                <a:tc>
                  <a:txBody>
                    <a:bodyPr/>
                    <a:lstStyle/>
                    <a:p>
                      <a:pPr algn="ctr" fontAlgn="ctr"/>
                      <a:r>
                        <a:rPr lang="en-IN" sz="1200" u="none" strike="noStrike" dirty="0">
                          <a:effectLst/>
                        </a:rPr>
                        <a:t>Description</a:t>
                      </a:r>
                      <a:endParaRPr lang="en-IN" sz="1200" b="1" i="0" u="none" strike="noStrike" dirty="0">
                        <a:solidFill>
                          <a:schemeClr val="tx1"/>
                        </a:solidFill>
                        <a:effectLst/>
                        <a:latin typeface="Calibri" panose="020F0502020204030204" pitchFamily="34" charset="0"/>
                      </a:endParaRPr>
                    </a:p>
                  </a:txBody>
                  <a:tcPr marL="0" marR="0" marT="0" marB="0" anchor="ctr"/>
                </a:tc>
                <a:tc>
                  <a:txBody>
                    <a:bodyPr/>
                    <a:lstStyle/>
                    <a:p>
                      <a:pPr algn="ctr" fontAlgn="ctr"/>
                      <a:r>
                        <a:rPr lang="en-IN" sz="1200" u="none" strike="noStrike" dirty="0">
                          <a:effectLst/>
                        </a:rPr>
                        <a:t>Impact if Delayed</a:t>
                      </a:r>
                      <a:endParaRPr lang="en-IN" sz="1200" b="1" i="0" u="none" strike="noStrike" dirty="0">
                        <a:solidFill>
                          <a:schemeClr val="tx1"/>
                        </a:solidFill>
                        <a:effectLst/>
                        <a:latin typeface="Calibri" panose="020F0502020204030204" pitchFamily="34" charset="0"/>
                      </a:endParaRPr>
                    </a:p>
                  </a:txBody>
                  <a:tcPr marL="0" marR="0" marT="0" marB="0" anchor="ctr"/>
                </a:tc>
              </a:tr>
              <a:tr h="523038">
                <a:tc>
                  <a:txBody>
                    <a:bodyPr/>
                    <a:lstStyle/>
                    <a:p>
                      <a:pPr algn="l" fontAlgn="ctr"/>
                      <a:r>
                        <a:rPr lang="en-IN" sz="1200" u="none" strike="noStrike" dirty="0">
                          <a:effectLst/>
                        </a:rPr>
                        <a:t>BESCOM Stakeholder Availability</a:t>
                      </a:r>
                      <a:endParaRPr lang="en-IN" sz="1200" b="1" i="0" u="none" strike="noStrike" dirty="0">
                        <a:solidFill>
                          <a:srgbClr val="000000"/>
                        </a:solidFill>
                        <a:effectLst/>
                        <a:latin typeface="Calibri" panose="020F0502020204030204" pitchFamily="34" charset="0"/>
                      </a:endParaRPr>
                    </a:p>
                  </a:txBody>
                  <a:tcPr marL="0" marR="0" marT="0" marB="0" anchor="ctr"/>
                </a:tc>
                <a:tc>
                  <a:txBody>
                    <a:bodyPr/>
                    <a:lstStyle/>
                    <a:p>
                      <a:pPr algn="l" fontAlgn="ctr"/>
                      <a:r>
                        <a:rPr lang="en-IN" sz="1200" u="none" strike="noStrike" dirty="0">
                          <a:effectLst/>
                        </a:rPr>
                        <a:t>Continuous feedback and sign-offs are needed during sprints and UAT.</a:t>
                      </a:r>
                      <a:endParaRPr lang="en-IN" sz="1200" b="0" i="0" u="none" strike="noStrike" dirty="0">
                        <a:solidFill>
                          <a:srgbClr val="000000"/>
                        </a:solidFill>
                        <a:effectLst/>
                        <a:latin typeface="Calibri" panose="020F0502020204030204" pitchFamily="34" charset="0"/>
                      </a:endParaRPr>
                    </a:p>
                  </a:txBody>
                  <a:tcPr marL="0" marR="0" marT="0" marB="0" anchor="ctr"/>
                </a:tc>
                <a:tc>
                  <a:txBody>
                    <a:bodyPr/>
                    <a:lstStyle/>
                    <a:p>
                      <a:pPr algn="l" fontAlgn="ctr"/>
                      <a:r>
                        <a:rPr lang="en-IN" sz="1200" u="none" strike="noStrike" dirty="0">
                          <a:effectLst/>
                        </a:rPr>
                        <a:t>Delays in sprint delivery or requirement finalization.</a:t>
                      </a:r>
                      <a:endParaRPr lang="en-IN" sz="1200" b="0" i="0" u="none" strike="noStrike" dirty="0">
                        <a:solidFill>
                          <a:srgbClr val="000000"/>
                        </a:solidFill>
                        <a:effectLst/>
                        <a:latin typeface="Calibri" panose="020F0502020204030204" pitchFamily="34" charset="0"/>
                      </a:endParaRPr>
                    </a:p>
                  </a:txBody>
                  <a:tcPr marL="0" marR="0" marT="0" marB="0" anchor="ctr"/>
                </a:tc>
              </a:tr>
              <a:tr h="523038">
                <a:tc>
                  <a:txBody>
                    <a:bodyPr/>
                    <a:lstStyle/>
                    <a:p>
                      <a:pPr algn="l" fontAlgn="ctr"/>
                      <a:r>
                        <a:rPr lang="en-IN" sz="1200" u="none" strike="noStrike">
                          <a:effectLst/>
                        </a:rPr>
                        <a:t>Access to Existing SAP System</a:t>
                      </a:r>
                      <a:endParaRPr lang="en-IN" sz="1200" b="1" i="0" u="none" strike="noStrike">
                        <a:solidFill>
                          <a:srgbClr val="000000"/>
                        </a:solidFill>
                        <a:effectLst/>
                        <a:latin typeface="Calibri" panose="020F0502020204030204" pitchFamily="34" charset="0"/>
                      </a:endParaRPr>
                    </a:p>
                  </a:txBody>
                  <a:tcPr marL="0" marR="0" marT="0" marB="0" anchor="ctr"/>
                </a:tc>
                <a:tc>
                  <a:txBody>
                    <a:bodyPr/>
                    <a:lstStyle/>
                    <a:p>
                      <a:pPr algn="l" fontAlgn="ctr"/>
                      <a:r>
                        <a:rPr lang="en-IN" sz="1200" u="none" strike="noStrike">
                          <a:effectLst/>
                        </a:rPr>
                        <a:t>Required for understanding workflows and extracting legacy data.</a:t>
                      </a:r>
                      <a:endParaRPr lang="en-IN" sz="1200" b="0" i="0" u="none" strike="noStrike">
                        <a:solidFill>
                          <a:srgbClr val="000000"/>
                        </a:solidFill>
                        <a:effectLst/>
                        <a:latin typeface="Calibri" panose="020F0502020204030204" pitchFamily="34" charset="0"/>
                      </a:endParaRPr>
                    </a:p>
                  </a:txBody>
                  <a:tcPr marL="0" marR="0" marT="0" marB="0" anchor="ctr"/>
                </a:tc>
                <a:tc>
                  <a:txBody>
                    <a:bodyPr/>
                    <a:lstStyle/>
                    <a:p>
                      <a:pPr algn="l" fontAlgn="ctr"/>
                      <a:r>
                        <a:rPr lang="en-IN" sz="1200" u="none" strike="noStrike" dirty="0">
                          <a:effectLst/>
                        </a:rPr>
                        <a:t>Delays data migration and business logic design.</a:t>
                      </a:r>
                      <a:endParaRPr lang="en-IN" sz="1200" b="0" i="0" u="none" strike="noStrike" dirty="0">
                        <a:solidFill>
                          <a:srgbClr val="000000"/>
                        </a:solidFill>
                        <a:effectLst/>
                        <a:latin typeface="Calibri" panose="020F0502020204030204" pitchFamily="34" charset="0"/>
                      </a:endParaRPr>
                    </a:p>
                  </a:txBody>
                  <a:tcPr marL="0" marR="0" marT="0" marB="0" anchor="ctr"/>
                </a:tc>
              </a:tr>
              <a:tr h="523038">
                <a:tc>
                  <a:txBody>
                    <a:bodyPr/>
                    <a:lstStyle/>
                    <a:p>
                      <a:pPr algn="l" fontAlgn="ctr"/>
                      <a:r>
                        <a:rPr lang="en-IN" sz="1200" u="none" strike="noStrike">
                          <a:effectLst/>
                        </a:rPr>
                        <a:t>Fluentgrid Product Base</a:t>
                      </a:r>
                      <a:endParaRPr lang="en-IN" sz="1200" b="1" i="0" u="none" strike="noStrike">
                        <a:solidFill>
                          <a:srgbClr val="000000"/>
                        </a:solidFill>
                        <a:effectLst/>
                        <a:latin typeface="Calibri" panose="020F0502020204030204" pitchFamily="34" charset="0"/>
                      </a:endParaRPr>
                    </a:p>
                  </a:txBody>
                  <a:tcPr marL="0" marR="0" marT="0" marB="0" anchor="ctr"/>
                </a:tc>
                <a:tc>
                  <a:txBody>
                    <a:bodyPr/>
                    <a:lstStyle/>
                    <a:p>
                      <a:pPr algn="l" fontAlgn="ctr"/>
                      <a:r>
                        <a:rPr lang="en-IN" sz="1200" u="none" strike="noStrike">
                          <a:effectLst/>
                        </a:rPr>
                        <a:t>The new module may depend on existing Fluentgrid frameworks and APIs.</a:t>
                      </a:r>
                      <a:endParaRPr lang="en-IN" sz="1200" b="0" i="0" u="none" strike="noStrike">
                        <a:solidFill>
                          <a:srgbClr val="000000"/>
                        </a:solidFill>
                        <a:effectLst/>
                        <a:latin typeface="Calibri" panose="020F0502020204030204" pitchFamily="34" charset="0"/>
                      </a:endParaRPr>
                    </a:p>
                  </a:txBody>
                  <a:tcPr marL="0" marR="0" marT="0" marB="0" anchor="ctr"/>
                </a:tc>
                <a:tc>
                  <a:txBody>
                    <a:bodyPr/>
                    <a:lstStyle/>
                    <a:p>
                      <a:pPr algn="l" fontAlgn="ctr"/>
                      <a:r>
                        <a:rPr lang="en-IN" sz="1200" u="none" strike="noStrike" dirty="0">
                          <a:effectLst/>
                        </a:rPr>
                        <a:t>Integration or feature reuse may be delayed.</a:t>
                      </a:r>
                      <a:endParaRPr lang="en-IN" sz="1200" b="0" i="0" u="none" strike="noStrike" dirty="0">
                        <a:solidFill>
                          <a:srgbClr val="000000"/>
                        </a:solidFill>
                        <a:effectLst/>
                        <a:latin typeface="Calibri" panose="020F0502020204030204" pitchFamily="34" charset="0"/>
                      </a:endParaRPr>
                    </a:p>
                  </a:txBody>
                  <a:tcPr marL="0" marR="0" marT="0" marB="0" anchor="ctr"/>
                </a:tc>
              </a:tr>
              <a:tr h="523038">
                <a:tc>
                  <a:txBody>
                    <a:bodyPr/>
                    <a:lstStyle/>
                    <a:p>
                      <a:pPr algn="l" fontAlgn="ctr"/>
                      <a:r>
                        <a:rPr lang="en-IN" sz="1200" u="none" strike="noStrike">
                          <a:effectLst/>
                        </a:rPr>
                        <a:t>Infrastructure Readiness</a:t>
                      </a:r>
                      <a:endParaRPr lang="en-IN" sz="1200" b="1" i="0" u="none" strike="noStrike">
                        <a:solidFill>
                          <a:srgbClr val="000000"/>
                        </a:solidFill>
                        <a:effectLst/>
                        <a:latin typeface="Calibri" panose="020F0502020204030204" pitchFamily="34" charset="0"/>
                      </a:endParaRPr>
                    </a:p>
                  </a:txBody>
                  <a:tcPr marL="0" marR="0" marT="0" marB="0" anchor="ctr"/>
                </a:tc>
                <a:tc>
                  <a:txBody>
                    <a:bodyPr/>
                    <a:lstStyle/>
                    <a:p>
                      <a:pPr algn="l" fontAlgn="ctr"/>
                      <a:r>
                        <a:rPr lang="en-IN" sz="1200" u="none" strike="noStrike">
                          <a:effectLst/>
                        </a:rPr>
                        <a:t>Server provisioning, network setup, and staging environment availability.</a:t>
                      </a:r>
                      <a:endParaRPr lang="en-IN" sz="1200" b="0" i="0" u="none" strike="noStrike">
                        <a:solidFill>
                          <a:srgbClr val="000000"/>
                        </a:solidFill>
                        <a:effectLst/>
                        <a:latin typeface="Calibri" panose="020F0502020204030204" pitchFamily="34" charset="0"/>
                      </a:endParaRPr>
                    </a:p>
                  </a:txBody>
                  <a:tcPr marL="0" marR="0" marT="0" marB="0" anchor="ctr"/>
                </a:tc>
                <a:tc>
                  <a:txBody>
                    <a:bodyPr/>
                    <a:lstStyle/>
                    <a:p>
                      <a:pPr algn="l" fontAlgn="ctr"/>
                      <a:r>
                        <a:rPr lang="en-IN" sz="1200" u="none" strike="noStrike" dirty="0">
                          <a:effectLst/>
                        </a:rPr>
                        <a:t>Postpones development and testing activities.</a:t>
                      </a:r>
                      <a:endParaRPr lang="en-IN" sz="1200" b="0" i="0" u="none" strike="noStrike" dirty="0">
                        <a:solidFill>
                          <a:srgbClr val="000000"/>
                        </a:solidFill>
                        <a:effectLst/>
                        <a:latin typeface="Calibri" panose="020F0502020204030204" pitchFamily="34" charset="0"/>
                      </a:endParaRPr>
                    </a:p>
                  </a:txBody>
                  <a:tcPr marL="0" marR="0" marT="0" marB="0" anchor="ctr"/>
                </a:tc>
              </a:tr>
              <a:tr h="523038">
                <a:tc>
                  <a:txBody>
                    <a:bodyPr/>
                    <a:lstStyle/>
                    <a:p>
                      <a:pPr algn="l" fontAlgn="ctr"/>
                      <a:r>
                        <a:rPr lang="en-IN" sz="1200" u="none" strike="noStrike">
                          <a:effectLst/>
                        </a:rPr>
                        <a:t>External Regulatory/Policy Changes</a:t>
                      </a:r>
                      <a:endParaRPr lang="en-IN" sz="1200" b="1" i="0" u="none" strike="noStrike">
                        <a:solidFill>
                          <a:srgbClr val="000000"/>
                        </a:solidFill>
                        <a:effectLst/>
                        <a:latin typeface="Calibri" panose="020F0502020204030204" pitchFamily="34" charset="0"/>
                      </a:endParaRPr>
                    </a:p>
                  </a:txBody>
                  <a:tcPr marL="0" marR="0" marT="0" marB="0" anchor="ctr"/>
                </a:tc>
                <a:tc>
                  <a:txBody>
                    <a:bodyPr/>
                    <a:lstStyle/>
                    <a:p>
                      <a:pPr algn="l" fontAlgn="ctr"/>
                      <a:r>
                        <a:rPr lang="en-IN" sz="1200" u="none" strike="noStrike">
                          <a:effectLst/>
                        </a:rPr>
                        <a:t>Any new government guidelines or compliance rules (e.g., KERC regulations).</a:t>
                      </a:r>
                      <a:endParaRPr lang="en-IN" sz="1200" b="0" i="0" u="none" strike="noStrike">
                        <a:solidFill>
                          <a:srgbClr val="000000"/>
                        </a:solidFill>
                        <a:effectLst/>
                        <a:latin typeface="Calibri" panose="020F0502020204030204" pitchFamily="34" charset="0"/>
                      </a:endParaRPr>
                    </a:p>
                  </a:txBody>
                  <a:tcPr marL="0" marR="0" marT="0" marB="0" anchor="ctr"/>
                </a:tc>
                <a:tc>
                  <a:txBody>
                    <a:bodyPr/>
                    <a:lstStyle/>
                    <a:p>
                      <a:pPr algn="l" fontAlgn="ctr"/>
                      <a:r>
                        <a:rPr lang="en-IN" sz="1200" u="none" strike="noStrike" dirty="0">
                          <a:effectLst/>
                        </a:rPr>
                        <a:t>May lead to scope changes or rework.</a:t>
                      </a:r>
                      <a:endParaRPr lang="en-IN" sz="1200" b="0" i="0" u="none" strike="noStrike" dirty="0">
                        <a:solidFill>
                          <a:srgbClr val="000000"/>
                        </a:solidFill>
                        <a:effectLst/>
                        <a:latin typeface="Calibri" panose="020F0502020204030204" pitchFamily="34" charset="0"/>
                      </a:endParaRPr>
                    </a:p>
                  </a:txBody>
                  <a:tcPr marL="0" marR="0" marT="0" marB="0" anchor="ctr"/>
                </a:tc>
              </a:tr>
              <a:tr h="523038">
                <a:tc>
                  <a:txBody>
                    <a:bodyPr/>
                    <a:lstStyle/>
                    <a:p>
                      <a:pPr algn="l" fontAlgn="ctr"/>
                      <a:r>
                        <a:rPr lang="en-IN" sz="1200" u="none" strike="noStrike">
                          <a:effectLst/>
                        </a:rPr>
                        <a:t>Availability of BESCOM Field Users for UAT</a:t>
                      </a:r>
                      <a:endParaRPr lang="en-IN" sz="1200" b="1" i="0" u="none" strike="noStrike">
                        <a:solidFill>
                          <a:srgbClr val="000000"/>
                        </a:solidFill>
                        <a:effectLst/>
                        <a:latin typeface="Calibri" panose="020F0502020204030204" pitchFamily="34" charset="0"/>
                      </a:endParaRPr>
                    </a:p>
                  </a:txBody>
                  <a:tcPr marL="0" marR="0" marT="0" marB="0" anchor="ctr"/>
                </a:tc>
                <a:tc>
                  <a:txBody>
                    <a:bodyPr/>
                    <a:lstStyle/>
                    <a:p>
                      <a:pPr algn="l" fontAlgn="ctr"/>
                      <a:r>
                        <a:rPr lang="en-IN" sz="1200" u="none" strike="noStrike">
                          <a:effectLst/>
                        </a:rPr>
                        <a:t>UAT depends on real-world feedback from actual end-users.</a:t>
                      </a:r>
                      <a:endParaRPr lang="en-IN" sz="1200" b="0" i="0" u="none" strike="noStrike">
                        <a:solidFill>
                          <a:srgbClr val="000000"/>
                        </a:solidFill>
                        <a:effectLst/>
                        <a:latin typeface="Calibri" panose="020F0502020204030204" pitchFamily="34" charset="0"/>
                      </a:endParaRPr>
                    </a:p>
                  </a:txBody>
                  <a:tcPr marL="0" marR="0" marT="0" marB="0" anchor="ctr"/>
                </a:tc>
                <a:tc>
                  <a:txBody>
                    <a:bodyPr/>
                    <a:lstStyle/>
                    <a:p>
                      <a:pPr algn="l" fontAlgn="ctr"/>
                      <a:r>
                        <a:rPr lang="en-IN" sz="1200" u="none" strike="noStrike" dirty="0">
                          <a:effectLst/>
                        </a:rPr>
                        <a:t>UAT may be delayed or incomplete without end-user testing.</a:t>
                      </a:r>
                      <a:endParaRPr lang="en-IN" sz="1200" b="0" i="0" u="none" strike="noStrike" dirty="0">
                        <a:solidFill>
                          <a:srgbClr val="000000"/>
                        </a:solidFill>
                        <a:effectLst/>
                        <a:latin typeface="Calibri" panose="020F0502020204030204" pitchFamily="34" charset="0"/>
                      </a:endParaRPr>
                    </a:p>
                  </a:txBody>
                  <a:tcPr marL="0" marR="0" marT="0" marB="0" anchor="ctr"/>
                </a:tc>
              </a:tr>
            </a:tbl>
          </a:graphicData>
        </a:graphic>
      </p:graphicFrame>
    </p:spTree>
    <p:extLst>
      <p:ext uri="{BB962C8B-B14F-4D97-AF65-F5344CB8AC3E}">
        <p14:creationId xmlns:p14="http://schemas.microsoft.com/office/powerpoint/2010/main" val="324435242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432323" y="2184790"/>
            <a:ext cx="4513864" cy="1015663"/>
          </a:xfrm>
          <a:prstGeom prst="rect">
            <a:avLst/>
          </a:prstGeom>
        </p:spPr>
        <p:txBody>
          <a:bodyPr wrap="none">
            <a:spAutoFit/>
          </a:bodyPr>
          <a:lstStyle/>
          <a:p>
            <a:pPr algn="ctr"/>
            <a:r>
              <a:rPr lang="en-IN" sz="6000" b="1" smtClean="0">
                <a:solidFill>
                  <a:schemeClr val="bg1"/>
                </a:solidFill>
                <a:latin typeface="Arial" panose="020B0604020202020204" pitchFamily="34" charset="0"/>
                <a:cs typeface="Arial" panose="020B0604020202020204" pitchFamily="34" charset="0"/>
              </a:rPr>
              <a:t>Thank You !</a:t>
            </a:r>
            <a:endParaRPr lang="en-IN" sz="6000" b="1" dirty="0">
              <a:solidFill>
                <a:schemeClr val="bg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11753824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586763" y="413399"/>
            <a:ext cx="9526229" cy="5201424"/>
          </a:xfrm>
          <a:prstGeom prst="rect">
            <a:avLst/>
          </a:prstGeom>
        </p:spPr>
        <p:txBody>
          <a:bodyPr wrap="square">
            <a:spAutoFit/>
          </a:bodyPr>
          <a:lstStyle/>
          <a:p>
            <a:endParaRPr lang="en-US" sz="1200" b="1" dirty="0" smtClean="0">
              <a:solidFill>
                <a:schemeClr val="bg1"/>
              </a:solidFill>
              <a:latin typeface="Calibri" panose="020F0502020204030204" pitchFamily="34" charset="0"/>
              <a:cs typeface="Calibri" panose="020F0502020204030204" pitchFamily="34" charset="0"/>
            </a:endParaRPr>
          </a:p>
          <a:p>
            <a:r>
              <a:rPr lang="en-US" sz="1600" b="1" dirty="0" smtClean="0">
                <a:solidFill>
                  <a:schemeClr val="bg1"/>
                </a:solidFill>
                <a:latin typeface="Calibri" panose="020F0502020204030204" pitchFamily="34" charset="0"/>
                <a:cs typeface="Calibri" panose="020F0502020204030204" pitchFamily="34" charset="0"/>
              </a:rPr>
              <a:t>Situation:</a:t>
            </a:r>
            <a:r>
              <a:rPr lang="en-US" sz="1200" dirty="0">
                <a:solidFill>
                  <a:schemeClr val="bg1"/>
                </a:solidFill>
                <a:latin typeface="Calibri" panose="020F0502020204030204" pitchFamily="34" charset="0"/>
                <a:cs typeface="Calibri" panose="020F0502020204030204" pitchFamily="34" charset="0"/>
              </a:rPr>
              <a:t/>
            </a:r>
            <a:br>
              <a:rPr lang="en-US" sz="1200" dirty="0">
                <a:solidFill>
                  <a:schemeClr val="bg1"/>
                </a:solidFill>
                <a:latin typeface="Calibri" panose="020F0502020204030204" pitchFamily="34" charset="0"/>
                <a:cs typeface="Calibri" panose="020F0502020204030204" pitchFamily="34" charset="0"/>
              </a:rPr>
            </a:br>
            <a:r>
              <a:rPr lang="en-IN" sz="1200" dirty="0">
                <a:solidFill>
                  <a:schemeClr val="bg1"/>
                </a:solidFill>
                <a:latin typeface="Calibri" panose="020F0502020204030204" pitchFamily="34" charset="0"/>
                <a:cs typeface="Calibri" panose="020F0502020204030204" pitchFamily="34" charset="0"/>
              </a:rPr>
              <a:t>BESCOM (Bangalore Electricity Supply Company Limited) currently uses an old SAP-based application to manage its electricity distribution operations across four zones in Karnataka, including Bangalore Urban and Rural. The application has been in place for years and lacks modern features, resulting in inefficiencies in handling consumer demands and operational processes. Recognizing the limitations of the legacy system, BESCOM has decided to upgrade its application using Java technology. They have partnered with </a:t>
            </a:r>
            <a:r>
              <a:rPr lang="en-IN" sz="1200" dirty="0" err="1">
                <a:solidFill>
                  <a:schemeClr val="bg1"/>
                </a:solidFill>
                <a:latin typeface="Calibri" panose="020F0502020204030204" pitchFamily="34" charset="0"/>
                <a:cs typeface="Calibri" panose="020F0502020204030204" pitchFamily="34" charset="0"/>
              </a:rPr>
              <a:t>Fluentgrid</a:t>
            </a:r>
            <a:r>
              <a:rPr lang="en-IN" sz="1200" dirty="0">
                <a:solidFill>
                  <a:schemeClr val="bg1"/>
                </a:solidFill>
                <a:latin typeface="Calibri" panose="020F0502020204030204" pitchFamily="34" charset="0"/>
                <a:cs typeface="Calibri" panose="020F0502020204030204" pitchFamily="34" charset="0"/>
              </a:rPr>
              <a:t> Ltd., a company with 20+ years of expertise in utility domain software, to implement a new Disconnection &amp; Dismantling (D&amp;D) module in Bangalore Urban.</a:t>
            </a:r>
            <a:endParaRPr lang="en-US" sz="1200" dirty="0">
              <a:solidFill>
                <a:schemeClr val="bg1"/>
              </a:solidFill>
              <a:latin typeface="Calibri" panose="020F0502020204030204" pitchFamily="34" charset="0"/>
              <a:cs typeface="Calibri" panose="020F0502020204030204" pitchFamily="34" charset="0"/>
            </a:endParaRPr>
          </a:p>
          <a:p>
            <a:endParaRPr lang="en-US" sz="1600" b="1" dirty="0" smtClean="0">
              <a:solidFill>
                <a:schemeClr val="bg1"/>
              </a:solidFill>
              <a:latin typeface="Calibri" panose="020F0502020204030204" pitchFamily="34" charset="0"/>
              <a:cs typeface="Calibri" panose="020F0502020204030204" pitchFamily="34" charset="0"/>
            </a:endParaRPr>
          </a:p>
          <a:p>
            <a:r>
              <a:rPr lang="en-US" sz="1600" b="1" dirty="0" smtClean="0">
                <a:solidFill>
                  <a:schemeClr val="bg1"/>
                </a:solidFill>
                <a:latin typeface="Calibri" panose="020F0502020204030204" pitchFamily="34" charset="0"/>
                <a:cs typeface="Calibri" panose="020F0502020204030204" pitchFamily="34" charset="0"/>
              </a:rPr>
              <a:t>Problem:</a:t>
            </a:r>
          </a:p>
          <a:p>
            <a:pPr marL="171450" indent="-171450">
              <a:buFont typeface="Arial" panose="020B0604020202020204" pitchFamily="34" charset="0"/>
              <a:buChar char="•"/>
            </a:pPr>
            <a:r>
              <a:rPr lang="en-IN" sz="1200" b="1" dirty="0">
                <a:solidFill>
                  <a:schemeClr val="bg1"/>
                </a:solidFill>
                <a:latin typeface="Calibri" panose="020F0502020204030204" pitchFamily="34" charset="0"/>
                <a:cs typeface="Calibri" panose="020F0502020204030204" pitchFamily="34" charset="0"/>
              </a:rPr>
              <a:t>Legacy Technology: </a:t>
            </a:r>
            <a:r>
              <a:rPr lang="en-IN" sz="1200" dirty="0">
                <a:solidFill>
                  <a:schemeClr val="bg1"/>
                </a:solidFill>
                <a:latin typeface="Calibri" panose="020F0502020204030204" pitchFamily="34" charset="0"/>
                <a:cs typeface="Calibri" panose="020F0502020204030204" pitchFamily="34" charset="0"/>
              </a:rPr>
              <a:t>The existing SAP system is outdated and no longer meets the performance, </a:t>
            </a:r>
            <a:r>
              <a:rPr lang="en-IN" sz="1200" dirty="0" smtClean="0">
                <a:solidFill>
                  <a:schemeClr val="bg1"/>
                </a:solidFill>
                <a:latin typeface="Calibri" panose="020F0502020204030204" pitchFamily="34" charset="0"/>
                <a:cs typeface="Calibri" panose="020F0502020204030204" pitchFamily="34" charset="0"/>
              </a:rPr>
              <a:t>stability </a:t>
            </a:r>
            <a:r>
              <a:rPr lang="en-IN" sz="1200" dirty="0">
                <a:solidFill>
                  <a:schemeClr val="bg1"/>
                </a:solidFill>
                <a:latin typeface="Calibri" panose="020F0502020204030204" pitchFamily="34" charset="0"/>
                <a:cs typeface="Calibri" panose="020F0502020204030204" pitchFamily="34" charset="0"/>
              </a:rPr>
              <a:t>and functionality requirements of </a:t>
            </a:r>
            <a:r>
              <a:rPr lang="en-IN" sz="1200" dirty="0" smtClean="0">
                <a:solidFill>
                  <a:schemeClr val="bg1"/>
                </a:solidFill>
                <a:latin typeface="Calibri" panose="020F0502020204030204" pitchFamily="34" charset="0"/>
                <a:cs typeface="Calibri" panose="020F0502020204030204" pitchFamily="34" charset="0"/>
              </a:rPr>
              <a:t>BESCOM.</a:t>
            </a:r>
          </a:p>
          <a:p>
            <a:pPr marL="171450" indent="-171450">
              <a:buFont typeface="Arial" panose="020B0604020202020204" pitchFamily="34" charset="0"/>
              <a:buChar char="•"/>
            </a:pPr>
            <a:r>
              <a:rPr lang="en-IN" sz="1200" b="1" dirty="0" smtClean="0">
                <a:solidFill>
                  <a:schemeClr val="bg1"/>
                </a:solidFill>
                <a:latin typeface="Calibri" panose="020F0502020204030204" pitchFamily="34" charset="0"/>
                <a:cs typeface="Calibri" panose="020F0502020204030204" pitchFamily="34" charset="0"/>
              </a:rPr>
              <a:t>Operational </a:t>
            </a:r>
            <a:r>
              <a:rPr lang="en-IN" sz="1200" b="1" dirty="0">
                <a:solidFill>
                  <a:schemeClr val="bg1"/>
                </a:solidFill>
                <a:latin typeface="Calibri" panose="020F0502020204030204" pitchFamily="34" charset="0"/>
                <a:cs typeface="Calibri" panose="020F0502020204030204" pitchFamily="34" charset="0"/>
              </a:rPr>
              <a:t>Inefficiencies: </a:t>
            </a:r>
            <a:r>
              <a:rPr lang="en-IN" sz="1200" dirty="0">
                <a:solidFill>
                  <a:schemeClr val="bg1"/>
                </a:solidFill>
                <a:latin typeface="Calibri" panose="020F0502020204030204" pitchFamily="34" charset="0"/>
                <a:cs typeface="Calibri" panose="020F0502020204030204" pitchFamily="34" charset="0"/>
              </a:rPr>
              <a:t>Handling large volumes of consumer interactions and defaulters is challenging due to system instability and lack of </a:t>
            </a:r>
            <a:r>
              <a:rPr lang="en-IN" sz="1200" dirty="0" smtClean="0">
                <a:solidFill>
                  <a:schemeClr val="bg1"/>
                </a:solidFill>
                <a:latin typeface="Calibri" panose="020F0502020204030204" pitchFamily="34" charset="0"/>
                <a:cs typeface="Calibri" panose="020F0502020204030204" pitchFamily="34" charset="0"/>
              </a:rPr>
              <a:t>automation.</a:t>
            </a:r>
          </a:p>
          <a:p>
            <a:pPr marL="171450" indent="-171450">
              <a:buFont typeface="Arial" panose="020B0604020202020204" pitchFamily="34" charset="0"/>
              <a:buChar char="•"/>
            </a:pPr>
            <a:r>
              <a:rPr lang="en-IN" sz="1200" b="1" dirty="0" smtClean="0">
                <a:solidFill>
                  <a:schemeClr val="bg1"/>
                </a:solidFill>
                <a:latin typeface="Calibri" panose="020F0502020204030204" pitchFamily="34" charset="0"/>
                <a:cs typeface="Calibri" panose="020F0502020204030204" pitchFamily="34" charset="0"/>
              </a:rPr>
              <a:t>Revenue </a:t>
            </a:r>
            <a:r>
              <a:rPr lang="en-IN" sz="1200" b="1" dirty="0">
                <a:solidFill>
                  <a:schemeClr val="bg1"/>
                </a:solidFill>
                <a:latin typeface="Calibri" panose="020F0502020204030204" pitchFamily="34" charset="0"/>
                <a:cs typeface="Calibri" panose="020F0502020204030204" pitchFamily="34" charset="0"/>
              </a:rPr>
              <a:t>Risk: </a:t>
            </a:r>
            <a:r>
              <a:rPr lang="en-IN" sz="1200" dirty="0">
                <a:solidFill>
                  <a:schemeClr val="bg1"/>
                </a:solidFill>
                <a:latin typeface="Calibri" panose="020F0502020204030204" pitchFamily="34" charset="0"/>
                <a:cs typeface="Calibri" panose="020F0502020204030204" pitchFamily="34" charset="0"/>
              </a:rPr>
              <a:t>Ineffective tracking of payment defaulters and delayed actions on non-payment leads to revenue </a:t>
            </a:r>
            <a:r>
              <a:rPr lang="en-IN" sz="1200" dirty="0" smtClean="0">
                <a:solidFill>
                  <a:schemeClr val="bg1"/>
                </a:solidFill>
                <a:latin typeface="Calibri" panose="020F0502020204030204" pitchFamily="34" charset="0"/>
                <a:cs typeface="Calibri" panose="020F0502020204030204" pitchFamily="34" charset="0"/>
              </a:rPr>
              <a:t>leakage.</a:t>
            </a:r>
          </a:p>
          <a:p>
            <a:pPr marL="171450" indent="-171450">
              <a:buFont typeface="Arial" panose="020B0604020202020204" pitchFamily="34" charset="0"/>
              <a:buChar char="•"/>
            </a:pPr>
            <a:r>
              <a:rPr lang="en-IN" sz="1200" b="1" dirty="0" smtClean="0">
                <a:solidFill>
                  <a:schemeClr val="bg1"/>
                </a:solidFill>
                <a:latin typeface="Calibri" panose="020F0502020204030204" pitchFamily="34" charset="0"/>
                <a:cs typeface="Calibri" panose="020F0502020204030204" pitchFamily="34" charset="0"/>
              </a:rPr>
              <a:t>Manual </a:t>
            </a:r>
            <a:r>
              <a:rPr lang="en-IN" sz="1200" b="1" dirty="0">
                <a:solidFill>
                  <a:schemeClr val="bg1"/>
                </a:solidFill>
                <a:latin typeface="Calibri" panose="020F0502020204030204" pitchFamily="34" charset="0"/>
                <a:cs typeface="Calibri" panose="020F0502020204030204" pitchFamily="34" charset="0"/>
              </a:rPr>
              <a:t>Interventions: </a:t>
            </a:r>
            <a:r>
              <a:rPr lang="en-IN" sz="1200" dirty="0">
                <a:solidFill>
                  <a:schemeClr val="bg1"/>
                </a:solidFill>
                <a:latin typeface="Calibri" panose="020F0502020204030204" pitchFamily="34" charset="0"/>
                <a:cs typeface="Calibri" panose="020F0502020204030204" pitchFamily="34" charset="0"/>
              </a:rPr>
              <a:t>The current process involves significant manual effort for identifying defaulters, issuing notices, and tracking disconnection/reconnection, which is error-prone and time-consuming.</a:t>
            </a:r>
            <a:endParaRPr lang="en-US" sz="1200" dirty="0" smtClean="0">
              <a:solidFill>
                <a:schemeClr val="bg1"/>
              </a:solidFill>
              <a:latin typeface="Calibri" panose="020F0502020204030204" pitchFamily="34" charset="0"/>
              <a:cs typeface="Calibri" panose="020F0502020204030204" pitchFamily="34" charset="0"/>
            </a:endParaRPr>
          </a:p>
          <a:p>
            <a:endParaRPr lang="en-US" sz="1600" b="1" dirty="0" smtClean="0">
              <a:solidFill>
                <a:schemeClr val="bg1"/>
              </a:solidFill>
              <a:latin typeface="Calibri" panose="020F0502020204030204" pitchFamily="34" charset="0"/>
              <a:cs typeface="Calibri" panose="020F0502020204030204" pitchFamily="34" charset="0"/>
            </a:endParaRPr>
          </a:p>
          <a:p>
            <a:r>
              <a:rPr lang="en-US" sz="1600" b="1" dirty="0" smtClean="0">
                <a:solidFill>
                  <a:schemeClr val="bg1"/>
                </a:solidFill>
                <a:latin typeface="Calibri" panose="020F0502020204030204" pitchFamily="34" charset="0"/>
                <a:cs typeface="Calibri" panose="020F0502020204030204" pitchFamily="34" charset="0"/>
              </a:rPr>
              <a:t>Opportunity:</a:t>
            </a:r>
            <a:endParaRPr lang="en-US" sz="1400" dirty="0">
              <a:solidFill>
                <a:schemeClr val="bg1"/>
              </a:solidFill>
              <a:latin typeface="Calibri" panose="020F0502020204030204" pitchFamily="34" charset="0"/>
              <a:cs typeface="Calibri" panose="020F0502020204030204" pitchFamily="34" charset="0"/>
            </a:endParaRPr>
          </a:p>
          <a:p>
            <a:pPr marL="171450" indent="-171450">
              <a:buFont typeface="Arial" panose="020B0604020202020204" pitchFamily="34" charset="0"/>
              <a:buChar char="•"/>
            </a:pPr>
            <a:r>
              <a:rPr lang="en-IN" sz="1200" b="1" dirty="0" smtClean="0">
                <a:solidFill>
                  <a:schemeClr val="bg1"/>
                </a:solidFill>
                <a:latin typeface="Calibri" panose="020F0502020204030204" pitchFamily="34" charset="0"/>
                <a:cs typeface="Calibri" panose="020F0502020204030204" pitchFamily="34" charset="0"/>
              </a:rPr>
              <a:t>System </a:t>
            </a:r>
            <a:r>
              <a:rPr lang="en-IN" sz="1200" b="1" dirty="0">
                <a:solidFill>
                  <a:schemeClr val="bg1"/>
                </a:solidFill>
                <a:latin typeface="Calibri" panose="020F0502020204030204" pitchFamily="34" charset="0"/>
                <a:cs typeface="Calibri" panose="020F0502020204030204" pitchFamily="34" charset="0"/>
              </a:rPr>
              <a:t>Modernization</a:t>
            </a:r>
            <a:r>
              <a:rPr lang="en-IN" sz="1200" dirty="0">
                <a:solidFill>
                  <a:schemeClr val="bg1"/>
                </a:solidFill>
                <a:latin typeface="Calibri" panose="020F0502020204030204" pitchFamily="34" charset="0"/>
                <a:cs typeface="Calibri" panose="020F0502020204030204" pitchFamily="34" charset="0"/>
              </a:rPr>
              <a:t>: Replacing the outdated SAP system with a robust Java-based application will enhance performance</a:t>
            </a:r>
            <a:r>
              <a:rPr lang="en-IN" sz="1200">
                <a:solidFill>
                  <a:schemeClr val="bg1"/>
                </a:solidFill>
                <a:latin typeface="Calibri" panose="020F0502020204030204" pitchFamily="34" charset="0"/>
                <a:cs typeface="Calibri" panose="020F0502020204030204" pitchFamily="34" charset="0"/>
              </a:rPr>
              <a:t>, </a:t>
            </a:r>
            <a:r>
              <a:rPr lang="en-IN" sz="1200" smtClean="0">
                <a:solidFill>
                  <a:schemeClr val="bg1"/>
                </a:solidFill>
                <a:latin typeface="Calibri" panose="020F0502020204030204" pitchFamily="34" charset="0"/>
                <a:cs typeface="Calibri" panose="020F0502020204030204" pitchFamily="34" charset="0"/>
              </a:rPr>
              <a:t>scalability </a:t>
            </a:r>
            <a:r>
              <a:rPr lang="en-IN" sz="1200" dirty="0">
                <a:solidFill>
                  <a:schemeClr val="bg1"/>
                </a:solidFill>
                <a:latin typeface="Calibri" panose="020F0502020204030204" pitchFamily="34" charset="0"/>
                <a:cs typeface="Calibri" panose="020F0502020204030204" pitchFamily="34" charset="0"/>
              </a:rPr>
              <a:t>and </a:t>
            </a:r>
            <a:r>
              <a:rPr lang="en-IN" sz="1200" dirty="0" smtClean="0">
                <a:solidFill>
                  <a:schemeClr val="bg1"/>
                </a:solidFill>
                <a:latin typeface="Calibri" panose="020F0502020204030204" pitchFamily="34" charset="0"/>
                <a:cs typeface="Calibri" panose="020F0502020204030204" pitchFamily="34" charset="0"/>
              </a:rPr>
              <a:t>reliability.</a:t>
            </a:r>
          </a:p>
          <a:p>
            <a:pPr marL="171450" indent="-171450">
              <a:buFont typeface="Arial" panose="020B0604020202020204" pitchFamily="34" charset="0"/>
              <a:buChar char="•"/>
            </a:pPr>
            <a:r>
              <a:rPr lang="en-IN" sz="1200" b="1" dirty="0" smtClean="0">
                <a:solidFill>
                  <a:schemeClr val="bg1"/>
                </a:solidFill>
                <a:latin typeface="Calibri" panose="020F0502020204030204" pitchFamily="34" charset="0"/>
                <a:cs typeface="Calibri" panose="020F0502020204030204" pitchFamily="34" charset="0"/>
              </a:rPr>
              <a:t>Automated </a:t>
            </a:r>
            <a:r>
              <a:rPr lang="en-IN" sz="1200" b="1" dirty="0">
                <a:solidFill>
                  <a:schemeClr val="bg1"/>
                </a:solidFill>
                <a:latin typeface="Calibri" panose="020F0502020204030204" pitchFamily="34" charset="0"/>
                <a:cs typeface="Calibri" panose="020F0502020204030204" pitchFamily="34" charset="0"/>
              </a:rPr>
              <a:t>D&amp;D Process</a:t>
            </a:r>
            <a:r>
              <a:rPr lang="en-IN" sz="1200" dirty="0">
                <a:solidFill>
                  <a:schemeClr val="bg1"/>
                </a:solidFill>
                <a:latin typeface="Calibri" panose="020F0502020204030204" pitchFamily="34" charset="0"/>
                <a:cs typeface="Calibri" panose="020F0502020204030204" pitchFamily="34" charset="0"/>
              </a:rPr>
              <a:t>: Implementing the new D&amp;D module will automate critical actions like defaulter identification, notice generation, disconnection, reconnection, dismantling, and arrear transfer—reducing manual errors and </a:t>
            </a:r>
            <a:r>
              <a:rPr lang="en-IN" sz="1200" dirty="0" smtClean="0">
                <a:solidFill>
                  <a:schemeClr val="bg1"/>
                </a:solidFill>
                <a:latin typeface="Calibri" panose="020F0502020204030204" pitchFamily="34" charset="0"/>
                <a:cs typeface="Calibri" panose="020F0502020204030204" pitchFamily="34" charset="0"/>
              </a:rPr>
              <a:t>delays.</a:t>
            </a:r>
          </a:p>
          <a:p>
            <a:pPr marL="171450" indent="-171450">
              <a:buFont typeface="Arial" panose="020B0604020202020204" pitchFamily="34" charset="0"/>
              <a:buChar char="•"/>
            </a:pPr>
            <a:r>
              <a:rPr lang="en-IN" sz="1200" b="1" dirty="0" smtClean="0">
                <a:solidFill>
                  <a:schemeClr val="bg1"/>
                </a:solidFill>
                <a:latin typeface="Calibri" panose="020F0502020204030204" pitchFamily="34" charset="0"/>
                <a:cs typeface="Calibri" panose="020F0502020204030204" pitchFamily="34" charset="0"/>
              </a:rPr>
              <a:t>Improved </a:t>
            </a:r>
            <a:r>
              <a:rPr lang="en-IN" sz="1200" b="1" dirty="0">
                <a:solidFill>
                  <a:schemeClr val="bg1"/>
                </a:solidFill>
                <a:latin typeface="Calibri" panose="020F0502020204030204" pitchFamily="34" charset="0"/>
                <a:cs typeface="Calibri" panose="020F0502020204030204" pitchFamily="34" charset="0"/>
              </a:rPr>
              <a:t>Revenue Assurance</a:t>
            </a:r>
            <a:r>
              <a:rPr lang="en-IN" sz="1200" dirty="0">
                <a:solidFill>
                  <a:schemeClr val="bg1"/>
                </a:solidFill>
                <a:latin typeface="Calibri" panose="020F0502020204030204" pitchFamily="34" charset="0"/>
                <a:cs typeface="Calibri" panose="020F0502020204030204" pitchFamily="34" charset="0"/>
              </a:rPr>
              <a:t>: Timely disconnections and follow-ups on overdue payments will ensure better revenue </a:t>
            </a:r>
            <a:r>
              <a:rPr lang="en-IN" sz="1200" dirty="0" smtClean="0">
                <a:solidFill>
                  <a:schemeClr val="bg1"/>
                </a:solidFill>
                <a:latin typeface="Calibri" panose="020F0502020204030204" pitchFamily="34" charset="0"/>
                <a:cs typeface="Calibri" panose="020F0502020204030204" pitchFamily="34" charset="0"/>
              </a:rPr>
              <a:t>collection.</a:t>
            </a:r>
          </a:p>
          <a:p>
            <a:pPr marL="171450" indent="-171450">
              <a:buFont typeface="Arial" panose="020B0604020202020204" pitchFamily="34" charset="0"/>
              <a:buChar char="•"/>
            </a:pPr>
            <a:r>
              <a:rPr lang="en-IN" sz="1200" b="1" dirty="0" smtClean="0">
                <a:solidFill>
                  <a:schemeClr val="bg1"/>
                </a:solidFill>
                <a:latin typeface="Calibri" panose="020F0502020204030204" pitchFamily="34" charset="0"/>
                <a:cs typeface="Calibri" panose="020F0502020204030204" pitchFamily="34" charset="0"/>
              </a:rPr>
              <a:t>Data-Driven </a:t>
            </a:r>
            <a:r>
              <a:rPr lang="en-IN" sz="1200" b="1" dirty="0">
                <a:solidFill>
                  <a:schemeClr val="bg1"/>
                </a:solidFill>
                <a:latin typeface="Calibri" panose="020F0502020204030204" pitchFamily="34" charset="0"/>
                <a:cs typeface="Calibri" panose="020F0502020204030204" pitchFamily="34" charset="0"/>
              </a:rPr>
              <a:t>Decisions</a:t>
            </a:r>
            <a:r>
              <a:rPr lang="en-IN" sz="1200" dirty="0">
                <a:solidFill>
                  <a:schemeClr val="bg1"/>
                </a:solidFill>
                <a:latin typeface="Calibri" panose="020F0502020204030204" pitchFamily="34" charset="0"/>
                <a:cs typeface="Calibri" panose="020F0502020204030204" pitchFamily="34" charset="0"/>
              </a:rPr>
              <a:t>: The new system will provide analytical reports for monitoring consumer </a:t>
            </a:r>
            <a:r>
              <a:rPr lang="en-IN" sz="1200" dirty="0" smtClean="0">
                <a:solidFill>
                  <a:schemeClr val="bg1"/>
                </a:solidFill>
                <a:latin typeface="Calibri" panose="020F0502020204030204" pitchFamily="34" charset="0"/>
                <a:cs typeface="Calibri" panose="020F0502020204030204" pitchFamily="34" charset="0"/>
              </a:rPr>
              <a:t>behaviour, </a:t>
            </a:r>
            <a:r>
              <a:rPr lang="en-IN" sz="1200" dirty="0">
                <a:solidFill>
                  <a:schemeClr val="bg1"/>
                </a:solidFill>
                <a:latin typeface="Calibri" panose="020F0502020204030204" pitchFamily="34" charset="0"/>
                <a:cs typeface="Calibri" panose="020F0502020204030204" pitchFamily="34" charset="0"/>
              </a:rPr>
              <a:t>aiding in quicker and informed </a:t>
            </a:r>
            <a:r>
              <a:rPr lang="en-IN" sz="1200" dirty="0" smtClean="0">
                <a:solidFill>
                  <a:schemeClr val="bg1"/>
                </a:solidFill>
                <a:latin typeface="Calibri" panose="020F0502020204030204" pitchFamily="34" charset="0"/>
                <a:cs typeface="Calibri" panose="020F0502020204030204" pitchFamily="34" charset="0"/>
              </a:rPr>
              <a:t>decision-making.</a:t>
            </a:r>
          </a:p>
          <a:p>
            <a:pPr marL="171450" indent="-171450">
              <a:buFont typeface="Arial" panose="020B0604020202020204" pitchFamily="34" charset="0"/>
              <a:buChar char="•"/>
            </a:pPr>
            <a:r>
              <a:rPr lang="en-IN" sz="1200" b="1" dirty="0" smtClean="0">
                <a:solidFill>
                  <a:schemeClr val="bg1"/>
                </a:solidFill>
                <a:latin typeface="Calibri" panose="020F0502020204030204" pitchFamily="34" charset="0"/>
                <a:cs typeface="Calibri" panose="020F0502020204030204" pitchFamily="34" charset="0"/>
              </a:rPr>
              <a:t>Scalability </a:t>
            </a:r>
            <a:r>
              <a:rPr lang="en-IN" sz="1200" b="1" dirty="0">
                <a:solidFill>
                  <a:schemeClr val="bg1"/>
                </a:solidFill>
                <a:latin typeface="Calibri" panose="020F0502020204030204" pitchFamily="34" charset="0"/>
                <a:cs typeface="Calibri" panose="020F0502020204030204" pitchFamily="34" charset="0"/>
              </a:rPr>
              <a:t>Across Zones</a:t>
            </a:r>
            <a:r>
              <a:rPr lang="en-IN" sz="1200" dirty="0">
                <a:solidFill>
                  <a:schemeClr val="bg1"/>
                </a:solidFill>
                <a:latin typeface="Calibri" panose="020F0502020204030204" pitchFamily="34" charset="0"/>
                <a:cs typeface="Calibri" panose="020F0502020204030204" pitchFamily="34" charset="0"/>
              </a:rPr>
              <a:t>: Once successful in Bangalore Urban, the module can be rolled out to other BESCOM zones, ensuring uniform and efficient operations </a:t>
            </a:r>
            <a:r>
              <a:rPr lang="en-IN" sz="1200" dirty="0" smtClean="0">
                <a:solidFill>
                  <a:schemeClr val="bg1"/>
                </a:solidFill>
                <a:latin typeface="Calibri" panose="020F0502020204030204" pitchFamily="34" charset="0"/>
                <a:cs typeface="Calibri" panose="020F0502020204030204" pitchFamily="34" charset="0"/>
              </a:rPr>
              <a:t>state-wide.</a:t>
            </a:r>
            <a:endParaRPr lang="en-US" sz="1200" dirty="0">
              <a:solidFill>
                <a:schemeClr val="bg1"/>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24419473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56916" y="426492"/>
            <a:ext cx="8787334" cy="5687704"/>
          </a:xfrm>
        </p:spPr>
        <p:txBody>
          <a:bodyPr>
            <a:noAutofit/>
          </a:bodyPr>
          <a:lstStyle/>
          <a:p>
            <a:pPr marL="0" indent="0">
              <a:buNone/>
            </a:pPr>
            <a:r>
              <a:rPr lang="en-US" sz="1600" b="1" dirty="0" smtClean="0">
                <a:solidFill>
                  <a:schemeClr val="bg1"/>
                </a:solidFill>
                <a:latin typeface="Calibri" panose="020F0502020204030204" pitchFamily="34" charset="0"/>
                <a:cs typeface="Calibri" panose="020F0502020204030204" pitchFamily="34" charset="0"/>
              </a:rPr>
              <a:t>Purpose </a:t>
            </a:r>
            <a:r>
              <a:rPr lang="en-US" sz="1600" b="1" dirty="0">
                <a:solidFill>
                  <a:schemeClr val="bg1"/>
                </a:solidFill>
                <a:latin typeface="Calibri" panose="020F0502020204030204" pitchFamily="34" charset="0"/>
                <a:cs typeface="Calibri" panose="020F0502020204030204" pitchFamily="34" charset="0"/>
              </a:rPr>
              <a:t>Statement:</a:t>
            </a:r>
            <a:endParaRPr lang="en-IN" sz="1600" b="1" dirty="0">
              <a:solidFill>
                <a:schemeClr val="bg1"/>
              </a:solidFill>
              <a:latin typeface="Calibri" panose="020F0502020204030204" pitchFamily="34" charset="0"/>
              <a:cs typeface="Calibri" panose="020F0502020204030204" pitchFamily="34" charset="0"/>
            </a:endParaRPr>
          </a:p>
          <a:p>
            <a:pPr marL="0" indent="0" defTabSz="914400">
              <a:buNone/>
            </a:pPr>
            <a:r>
              <a:rPr lang="en-IN" sz="1200" dirty="0">
                <a:solidFill>
                  <a:schemeClr val="bg1"/>
                </a:solidFill>
                <a:latin typeface="Calibri" panose="020F0502020204030204" pitchFamily="34" charset="0"/>
                <a:cs typeface="Calibri" panose="020F0502020204030204" pitchFamily="34" charset="0"/>
              </a:rPr>
              <a:t>The purpose of this project is to modernize BESCOM’s existing legacy SAP system by developing and implementing a robust, scalable, and efficient Java-based Disconnection &amp; Dismantling (D&amp;D) module for Bangalore Urban. The D&amp;D module aims to streamline and automate the end-to-end process of handling defaulting consumers—right from defaulter identification to disconnection, reconnection, dismantling, and recovery of dues—thus improving operational efficiency, ensuring revenue assurance, and enabling data-driven decision-making across the utility domain</a:t>
            </a:r>
            <a:r>
              <a:rPr lang="en-IN" sz="1200" dirty="0" smtClean="0">
                <a:solidFill>
                  <a:schemeClr val="bg1"/>
                </a:solidFill>
                <a:latin typeface="Calibri" panose="020F0502020204030204" pitchFamily="34" charset="0"/>
                <a:cs typeface="Calibri" panose="020F0502020204030204" pitchFamily="34" charset="0"/>
              </a:rPr>
              <a:t>.</a:t>
            </a:r>
          </a:p>
          <a:p>
            <a:pPr marL="0" indent="0" defTabSz="914400">
              <a:buNone/>
            </a:pPr>
            <a:endParaRPr lang="en-IN" sz="1200" dirty="0" smtClean="0">
              <a:solidFill>
                <a:schemeClr val="bg1"/>
              </a:solidFill>
              <a:latin typeface="Calibri" panose="020F0502020204030204" pitchFamily="34" charset="0"/>
              <a:cs typeface="Calibri" panose="020F0502020204030204" pitchFamily="34" charset="0"/>
            </a:endParaRPr>
          </a:p>
          <a:p>
            <a:pPr marL="0" indent="0" defTabSz="914400">
              <a:buNone/>
            </a:pPr>
            <a:r>
              <a:rPr lang="en-IN" sz="1600" b="1" dirty="0" smtClean="0">
                <a:solidFill>
                  <a:schemeClr val="bg1"/>
                </a:solidFill>
                <a:latin typeface="Calibri" panose="020F0502020204030204" pitchFamily="34" charset="0"/>
                <a:cs typeface="Calibri" panose="020F0502020204030204" pitchFamily="34" charset="0"/>
              </a:rPr>
              <a:t>The project aims to:</a:t>
            </a:r>
          </a:p>
          <a:p>
            <a:pPr>
              <a:buFont typeface="Wingdings" panose="05000000000000000000" pitchFamily="2" charset="2"/>
              <a:buChar char="§"/>
            </a:pPr>
            <a:r>
              <a:rPr lang="en-IN" sz="1200" b="1" dirty="0">
                <a:solidFill>
                  <a:schemeClr val="bg1"/>
                </a:solidFill>
                <a:latin typeface="Calibri" panose="020F0502020204030204" pitchFamily="34" charset="0"/>
                <a:cs typeface="Calibri" panose="020F0502020204030204" pitchFamily="34" charset="0"/>
              </a:rPr>
              <a:t>Modernize Legacy </a:t>
            </a:r>
            <a:r>
              <a:rPr lang="en-IN" sz="1200" b="1" dirty="0" smtClean="0">
                <a:solidFill>
                  <a:schemeClr val="bg1"/>
                </a:solidFill>
                <a:latin typeface="Calibri" panose="020F0502020204030204" pitchFamily="34" charset="0"/>
                <a:cs typeface="Calibri" panose="020F0502020204030204" pitchFamily="34" charset="0"/>
              </a:rPr>
              <a:t>System</a:t>
            </a:r>
            <a:r>
              <a:rPr lang="en-IN" sz="1200" dirty="0" smtClean="0">
                <a:solidFill>
                  <a:schemeClr val="bg1"/>
                </a:solidFill>
                <a:latin typeface="Calibri" panose="020F0502020204030204" pitchFamily="34" charset="0"/>
                <a:cs typeface="Calibri" panose="020F0502020204030204" pitchFamily="34" charset="0"/>
              </a:rPr>
              <a:t>: Replace </a:t>
            </a:r>
            <a:r>
              <a:rPr lang="en-IN" sz="1200" dirty="0">
                <a:solidFill>
                  <a:schemeClr val="bg1"/>
                </a:solidFill>
                <a:latin typeface="Calibri" panose="020F0502020204030204" pitchFamily="34" charset="0"/>
                <a:cs typeface="Calibri" panose="020F0502020204030204" pitchFamily="34" charset="0"/>
              </a:rPr>
              <a:t>the outdated SAP application with a more stable and technologically advanced Java-based </a:t>
            </a:r>
            <a:r>
              <a:rPr lang="en-IN" sz="1200" dirty="0" smtClean="0">
                <a:solidFill>
                  <a:schemeClr val="bg1"/>
                </a:solidFill>
                <a:latin typeface="Calibri" panose="020F0502020204030204" pitchFamily="34" charset="0"/>
                <a:cs typeface="Calibri" panose="020F0502020204030204" pitchFamily="34" charset="0"/>
              </a:rPr>
              <a:t>platform.</a:t>
            </a:r>
          </a:p>
          <a:p>
            <a:pPr>
              <a:buFont typeface="Wingdings" panose="05000000000000000000" pitchFamily="2" charset="2"/>
              <a:buChar char="§"/>
            </a:pPr>
            <a:r>
              <a:rPr lang="en-IN" sz="1200" b="1" dirty="0" smtClean="0">
                <a:solidFill>
                  <a:schemeClr val="bg1"/>
                </a:solidFill>
                <a:latin typeface="Calibri" panose="020F0502020204030204" pitchFamily="34" charset="0"/>
                <a:cs typeface="Calibri" panose="020F0502020204030204" pitchFamily="34" charset="0"/>
              </a:rPr>
              <a:t>Automate </a:t>
            </a:r>
            <a:r>
              <a:rPr lang="en-IN" sz="1200" b="1" dirty="0">
                <a:solidFill>
                  <a:schemeClr val="bg1"/>
                </a:solidFill>
                <a:latin typeface="Calibri" panose="020F0502020204030204" pitchFamily="34" charset="0"/>
                <a:cs typeface="Calibri" panose="020F0502020204030204" pitchFamily="34" charset="0"/>
              </a:rPr>
              <a:t>D&amp;D </a:t>
            </a:r>
            <a:r>
              <a:rPr lang="en-IN" sz="1200" b="1" dirty="0" smtClean="0">
                <a:solidFill>
                  <a:schemeClr val="bg1"/>
                </a:solidFill>
                <a:latin typeface="Calibri" panose="020F0502020204030204" pitchFamily="34" charset="0"/>
                <a:cs typeface="Calibri" panose="020F0502020204030204" pitchFamily="34" charset="0"/>
              </a:rPr>
              <a:t>Processes</a:t>
            </a:r>
            <a:r>
              <a:rPr lang="en-IN" sz="1200" dirty="0" smtClean="0">
                <a:solidFill>
                  <a:schemeClr val="bg1"/>
                </a:solidFill>
                <a:latin typeface="Calibri" panose="020F0502020204030204" pitchFamily="34" charset="0"/>
                <a:cs typeface="Calibri" panose="020F0502020204030204" pitchFamily="34" charset="0"/>
              </a:rPr>
              <a:t>: Enable </a:t>
            </a:r>
            <a:r>
              <a:rPr lang="en-IN" sz="1200" dirty="0">
                <a:solidFill>
                  <a:schemeClr val="bg1"/>
                </a:solidFill>
                <a:latin typeface="Calibri" panose="020F0502020204030204" pitchFamily="34" charset="0"/>
                <a:cs typeface="Calibri" panose="020F0502020204030204" pitchFamily="34" charset="0"/>
              </a:rPr>
              <a:t>automated generation of defaulters list, issuance of payment notices, disconnection/reconnection, dismantling of services, and arrear </a:t>
            </a:r>
            <a:r>
              <a:rPr lang="en-IN" sz="1200" dirty="0" smtClean="0">
                <a:solidFill>
                  <a:schemeClr val="bg1"/>
                </a:solidFill>
                <a:latin typeface="Calibri" panose="020F0502020204030204" pitchFamily="34" charset="0"/>
                <a:cs typeface="Calibri" panose="020F0502020204030204" pitchFamily="34" charset="0"/>
              </a:rPr>
              <a:t>recovery.</a:t>
            </a:r>
          </a:p>
          <a:p>
            <a:pPr>
              <a:buFont typeface="Wingdings" panose="05000000000000000000" pitchFamily="2" charset="2"/>
              <a:buChar char="§"/>
            </a:pPr>
            <a:r>
              <a:rPr lang="en-IN" sz="1200" b="1" dirty="0" smtClean="0">
                <a:solidFill>
                  <a:schemeClr val="bg1"/>
                </a:solidFill>
                <a:latin typeface="Calibri" panose="020F0502020204030204" pitchFamily="34" charset="0"/>
                <a:cs typeface="Calibri" panose="020F0502020204030204" pitchFamily="34" charset="0"/>
              </a:rPr>
              <a:t>Ensure </a:t>
            </a:r>
            <a:r>
              <a:rPr lang="en-IN" sz="1200" b="1" dirty="0">
                <a:solidFill>
                  <a:schemeClr val="bg1"/>
                </a:solidFill>
                <a:latin typeface="Calibri" panose="020F0502020204030204" pitchFamily="34" charset="0"/>
                <a:cs typeface="Calibri" panose="020F0502020204030204" pitchFamily="34" charset="0"/>
              </a:rPr>
              <a:t>Revenue </a:t>
            </a:r>
            <a:r>
              <a:rPr lang="en-IN" sz="1200" b="1" dirty="0" smtClean="0">
                <a:solidFill>
                  <a:schemeClr val="bg1"/>
                </a:solidFill>
                <a:latin typeface="Calibri" panose="020F0502020204030204" pitchFamily="34" charset="0"/>
                <a:cs typeface="Calibri" panose="020F0502020204030204" pitchFamily="34" charset="0"/>
              </a:rPr>
              <a:t>Collection</a:t>
            </a:r>
            <a:r>
              <a:rPr lang="en-IN" sz="1200" dirty="0" smtClean="0">
                <a:solidFill>
                  <a:schemeClr val="bg1"/>
                </a:solidFill>
                <a:latin typeface="Calibri" panose="020F0502020204030204" pitchFamily="34" charset="0"/>
                <a:cs typeface="Calibri" panose="020F0502020204030204" pitchFamily="34" charset="0"/>
              </a:rPr>
              <a:t>: Improve </a:t>
            </a:r>
            <a:r>
              <a:rPr lang="en-IN" sz="1200" dirty="0">
                <a:solidFill>
                  <a:schemeClr val="bg1"/>
                </a:solidFill>
                <a:latin typeface="Calibri" panose="020F0502020204030204" pitchFamily="34" charset="0"/>
                <a:cs typeface="Calibri" panose="020F0502020204030204" pitchFamily="34" charset="0"/>
              </a:rPr>
              <a:t>payment compliance by enforcing timely actions on non-paying consumers to secure consistent revenue </a:t>
            </a:r>
            <a:r>
              <a:rPr lang="en-IN" sz="1200" dirty="0" smtClean="0">
                <a:solidFill>
                  <a:schemeClr val="bg1"/>
                </a:solidFill>
                <a:latin typeface="Calibri" panose="020F0502020204030204" pitchFamily="34" charset="0"/>
                <a:cs typeface="Calibri" panose="020F0502020204030204" pitchFamily="34" charset="0"/>
              </a:rPr>
              <a:t>inflow.</a:t>
            </a:r>
          </a:p>
          <a:p>
            <a:pPr>
              <a:buFont typeface="Wingdings" panose="05000000000000000000" pitchFamily="2" charset="2"/>
              <a:buChar char="§"/>
            </a:pPr>
            <a:r>
              <a:rPr lang="en-IN" sz="1200" b="1" dirty="0" smtClean="0">
                <a:solidFill>
                  <a:schemeClr val="bg1"/>
                </a:solidFill>
                <a:latin typeface="Calibri" panose="020F0502020204030204" pitchFamily="34" charset="0"/>
                <a:cs typeface="Calibri" panose="020F0502020204030204" pitchFamily="34" charset="0"/>
              </a:rPr>
              <a:t>Enhance </a:t>
            </a:r>
            <a:r>
              <a:rPr lang="en-IN" sz="1200" b="1" dirty="0">
                <a:solidFill>
                  <a:schemeClr val="bg1"/>
                </a:solidFill>
                <a:latin typeface="Calibri" panose="020F0502020204030204" pitchFamily="34" charset="0"/>
                <a:cs typeface="Calibri" panose="020F0502020204030204" pitchFamily="34" charset="0"/>
              </a:rPr>
              <a:t>Operational </a:t>
            </a:r>
            <a:r>
              <a:rPr lang="en-IN" sz="1200" b="1" dirty="0" smtClean="0">
                <a:solidFill>
                  <a:schemeClr val="bg1"/>
                </a:solidFill>
                <a:latin typeface="Calibri" panose="020F0502020204030204" pitchFamily="34" charset="0"/>
                <a:cs typeface="Calibri" panose="020F0502020204030204" pitchFamily="34" charset="0"/>
              </a:rPr>
              <a:t>Efficiency</a:t>
            </a:r>
            <a:r>
              <a:rPr lang="en-IN" sz="1200" dirty="0" smtClean="0">
                <a:solidFill>
                  <a:schemeClr val="bg1"/>
                </a:solidFill>
                <a:latin typeface="Calibri" panose="020F0502020204030204" pitchFamily="34" charset="0"/>
                <a:cs typeface="Calibri" panose="020F0502020204030204" pitchFamily="34" charset="0"/>
              </a:rPr>
              <a:t>: Reduce </a:t>
            </a:r>
            <a:r>
              <a:rPr lang="en-IN" sz="1200" dirty="0">
                <a:solidFill>
                  <a:schemeClr val="bg1"/>
                </a:solidFill>
                <a:latin typeface="Calibri" panose="020F0502020204030204" pitchFamily="34" charset="0"/>
                <a:cs typeface="Calibri" panose="020F0502020204030204" pitchFamily="34" charset="0"/>
              </a:rPr>
              <a:t>manual workload, errors, and delays through workflow automation and system-generated </a:t>
            </a:r>
            <a:r>
              <a:rPr lang="en-IN" sz="1200" dirty="0" smtClean="0">
                <a:solidFill>
                  <a:schemeClr val="bg1"/>
                </a:solidFill>
                <a:latin typeface="Calibri" panose="020F0502020204030204" pitchFamily="34" charset="0"/>
                <a:cs typeface="Calibri" panose="020F0502020204030204" pitchFamily="34" charset="0"/>
              </a:rPr>
              <a:t>alerts/actions.</a:t>
            </a:r>
          </a:p>
          <a:p>
            <a:pPr>
              <a:buFont typeface="Wingdings" panose="05000000000000000000" pitchFamily="2" charset="2"/>
              <a:buChar char="§"/>
            </a:pPr>
            <a:r>
              <a:rPr lang="en-IN" sz="1200" b="1" dirty="0" smtClean="0">
                <a:solidFill>
                  <a:schemeClr val="bg1"/>
                </a:solidFill>
                <a:latin typeface="Calibri" panose="020F0502020204030204" pitchFamily="34" charset="0"/>
                <a:cs typeface="Calibri" panose="020F0502020204030204" pitchFamily="34" charset="0"/>
              </a:rPr>
              <a:t>Provide </a:t>
            </a:r>
            <a:r>
              <a:rPr lang="en-IN" sz="1200" b="1" dirty="0">
                <a:solidFill>
                  <a:schemeClr val="bg1"/>
                </a:solidFill>
                <a:latin typeface="Calibri" panose="020F0502020204030204" pitchFamily="34" charset="0"/>
                <a:cs typeface="Calibri" panose="020F0502020204030204" pitchFamily="34" charset="0"/>
              </a:rPr>
              <a:t>Analytical </a:t>
            </a:r>
            <a:r>
              <a:rPr lang="en-IN" sz="1200" b="1" dirty="0" smtClean="0">
                <a:solidFill>
                  <a:schemeClr val="bg1"/>
                </a:solidFill>
                <a:latin typeface="Calibri" panose="020F0502020204030204" pitchFamily="34" charset="0"/>
                <a:cs typeface="Calibri" panose="020F0502020204030204" pitchFamily="34" charset="0"/>
              </a:rPr>
              <a:t>Reporting</a:t>
            </a:r>
            <a:r>
              <a:rPr lang="en-IN" sz="1200" dirty="0" smtClean="0">
                <a:solidFill>
                  <a:schemeClr val="bg1"/>
                </a:solidFill>
                <a:latin typeface="Calibri" panose="020F0502020204030204" pitchFamily="34" charset="0"/>
                <a:cs typeface="Calibri" panose="020F0502020204030204" pitchFamily="34" charset="0"/>
              </a:rPr>
              <a:t>: Deliver </a:t>
            </a:r>
            <a:r>
              <a:rPr lang="en-IN" sz="1200" dirty="0">
                <a:solidFill>
                  <a:schemeClr val="bg1"/>
                </a:solidFill>
                <a:latin typeface="Calibri" panose="020F0502020204030204" pitchFamily="34" charset="0"/>
                <a:cs typeface="Calibri" panose="020F0502020204030204" pitchFamily="34" charset="0"/>
              </a:rPr>
              <a:t>real-time reports and dashboards to monitor consumer status and operational KPIs for better strategic </a:t>
            </a:r>
            <a:r>
              <a:rPr lang="en-IN" sz="1200" dirty="0" smtClean="0">
                <a:solidFill>
                  <a:schemeClr val="bg1"/>
                </a:solidFill>
                <a:latin typeface="Calibri" panose="020F0502020204030204" pitchFamily="34" charset="0"/>
                <a:cs typeface="Calibri" panose="020F0502020204030204" pitchFamily="34" charset="0"/>
              </a:rPr>
              <a:t>control.</a:t>
            </a:r>
          </a:p>
          <a:p>
            <a:pPr>
              <a:buFont typeface="Wingdings" panose="05000000000000000000" pitchFamily="2" charset="2"/>
              <a:buChar char="§"/>
            </a:pPr>
            <a:r>
              <a:rPr lang="en-IN" sz="1200" b="1" dirty="0" smtClean="0">
                <a:solidFill>
                  <a:schemeClr val="bg1"/>
                </a:solidFill>
                <a:latin typeface="Calibri" panose="020F0502020204030204" pitchFamily="34" charset="0"/>
                <a:cs typeface="Calibri" panose="020F0502020204030204" pitchFamily="34" charset="0"/>
              </a:rPr>
              <a:t>Enable </a:t>
            </a:r>
            <a:r>
              <a:rPr lang="en-IN" sz="1200" b="1" dirty="0">
                <a:solidFill>
                  <a:schemeClr val="bg1"/>
                </a:solidFill>
                <a:latin typeface="Calibri" panose="020F0502020204030204" pitchFamily="34" charset="0"/>
                <a:cs typeface="Calibri" panose="020F0502020204030204" pitchFamily="34" charset="0"/>
              </a:rPr>
              <a:t>Scalable </a:t>
            </a:r>
            <a:r>
              <a:rPr lang="en-IN" sz="1200" b="1" dirty="0" smtClean="0">
                <a:solidFill>
                  <a:schemeClr val="bg1"/>
                </a:solidFill>
                <a:latin typeface="Calibri" panose="020F0502020204030204" pitchFamily="34" charset="0"/>
                <a:cs typeface="Calibri" panose="020F0502020204030204" pitchFamily="34" charset="0"/>
              </a:rPr>
              <a:t>Deployment</a:t>
            </a:r>
            <a:r>
              <a:rPr lang="en-IN" sz="1200" dirty="0" smtClean="0">
                <a:solidFill>
                  <a:schemeClr val="bg1"/>
                </a:solidFill>
                <a:latin typeface="Calibri" panose="020F0502020204030204" pitchFamily="34" charset="0"/>
                <a:cs typeface="Calibri" panose="020F0502020204030204" pitchFamily="34" charset="0"/>
              </a:rPr>
              <a:t>: Create </a:t>
            </a:r>
            <a:r>
              <a:rPr lang="en-IN" sz="1200" dirty="0">
                <a:solidFill>
                  <a:schemeClr val="bg1"/>
                </a:solidFill>
                <a:latin typeface="Calibri" panose="020F0502020204030204" pitchFamily="34" charset="0"/>
                <a:cs typeface="Calibri" panose="020F0502020204030204" pitchFamily="34" charset="0"/>
              </a:rPr>
              <a:t>a reusable and scalable module architecture that can be rolled out across other BESCOM zones in future phases.</a:t>
            </a:r>
          </a:p>
        </p:txBody>
      </p:sp>
    </p:spTree>
    <p:extLst>
      <p:ext uri="{BB962C8B-B14F-4D97-AF65-F5344CB8AC3E}">
        <p14:creationId xmlns:p14="http://schemas.microsoft.com/office/powerpoint/2010/main" val="277500018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884931" y="782488"/>
            <a:ext cx="1783245" cy="338554"/>
          </a:xfrm>
          <a:prstGeom prst="rect">
            <a:avLst/>
          </a:prstGeom>
        </p:spPr>
        <p:txBody>
          <a:bodyPr wrap="none">
            <a:spAutoFit/>
          </a:bodyPr>
          <a:lstStyle/>
          <a:p>
            <a:r>
              <a:rPr lang="en-IN" sz="1600" b="1" dirty="0">
                <a:solidFill>
                  <a:schemeClr val="bg1"/>
                </a:solidFill>
                <a:latin typeface="Calibri" panose="020F0502020204030204" pitchFamily="34" charset="0"/>
                <a:cs typeface="Calibri" panose="020F0502020204030204" pitchFamily="34" charset="0"/>
              </a:rPr>
              <a:t>Project Objectives:</a:t>
            </a:r>
          </a:p>
        </p:txBody>
      </p:sp>
      <p:sp>
        <p:nvSpPr>
          <p:cNvPr id="3" name="Rectangle 2"/>
          <p:cNvSpPr/>
          <p:nvPr/>
        </p:nvSpPr>
        <p:spPr>
          <a:xfrm>
            <a:off x="884931" y="1241946"/>
            <a:ext cx="10249468" cy="830997"/>
          </a:xfrm>
          <a:prstGeom prst="rect">
            <a:avLst/>
          </a:prstGeom>
        </p:spPr>
        <p:txBody>
          <a:bodyPr wrap="square">
            <a:spAutoFit/>
          </a:bodyPr>
          <a:lstStyle/>
          <a:p>
            <a:r>
              <a:rPr lang="en-IN" sz="1200" dirty="0">
                <a:solidFill>
                  <a:schemeClr val="bg1"/>
                </a:solidFill>
                <a:latin typeface="Calibri" panose="020F0502020204030204" pitchFamily="34" charset="0"/>
                <a:cs typeface="Calibri" panose="020F0502020204030204" pitchFamily="34" charset="0"/>
              </a:rPr>
              <a:t>The objective of the BESCOM D&amp;D (Disconnection &amp; Dismantling) Module Implementation project is to design, develop, and deploy a modern, Java-based application to replace the legacy SAP system currently used by BESCOM, specifically targeting the automation of disconnection and dismantling processes across the Bangalore Urban region. The system aims to streamline and digitize critical workflows such as defaulter identification, notice issuance, disconnection, reconnection, dismantling of electricity connections, and arrear recovery.</a:t>
            </a:r>
          </a:p>
        </p:txBody>
      </p:sp>
      <p:sp>
        <p:nvSpPr>
          <p:cNvPr id="7" name="Rectangle 6"/>
          <p:cNvSpPr/>
          <p:nvPr/>
        </p:nvSpPr>
        <p:spPr>
          <a:xfrm>
            <a:off x="884931" y="2193847"/>
            <a:ext cx="10249468" cy="2123658"/>
          </a:xfrm>
          <a:prstGeom prst="rect">
            <a:avLst/>
          </a:prstGeom>
        </p:spPr>
        <p:txBody>
          <a:bodyPr wrap="square">
            <a:spAutoFit/>
          </a:bodyPr>
          <a:lstStyle/>
          <a:p>
            <a:pPr lvl="0" eaLnBrk="0" fontAlgn="base" hangingPunct="0">
              <a:spcBef>
                <a:spcPct val="0"/>
              </a:spcBef>
              <a:spcAft>
                <a:spcPct val="0"/>
              </a:spcAft>
            </a:pPr>
            <a:r>
              <a:rPr lang="en-IN" sz="1200" b="1" dirty="0" smtClean="0">
                <a:solidFill>
                  <a:schemeClr val="bg1"/>
                </a:solidFill>
                <a:latin typeface="Calibri" panose="020F0502020204030204" pitchFamily="34" charset="0"/>
                <a:cs typeface="Calibri" panose="020F0502020204030204" pitchFamily="34" charset="0"/>
              </a:rPr>
              <a:t>The </a:t>
            </a:r>
            <a:r>
              <a:rPr lang="en-IN" sz="1200" b="1" dirty="0">
                <a:solidFill>
                  <a:schemeClr val="bg1"/>
                </a:solidFill>
                <a:latin typeface="Calibri" panose="020F0502020204030204" pitchFamily="34" charset="0"/>
                <a:cs typeface="Calibri" panose="020F0502020204030204" pitchFamily="34" charset="0"/>
              </a:rPr>
              <a:t>project intends to</a:t>
            </a:r>
            <a:r>
              <a:rPr lang="en-IN" sz="1200" dirty="0" smtClean="0">
                <a:solidFill>
                  <a:schemeClr val="bg1"/>
                </a:solidFill>
                <a:latin typeface="Calibri" panose="020F0502020204030204" pitchFamily="34" charset="0"/>
                <a:cs typeface="Calibri" panose="020F0502020204030204" pitchFamily="34" charset="0"/>
              </a:rPr>
              <a:t>:</a:t>
            </a:r>
          </a:p>
          <a:p>
            <a:pPr lvl="0" eaLnBrk="0" fontAlgn="base" hangingPunct="0">
              <a:spcBef>
                <a:spcPct val="0"/>
              </a:spcBef>
              <a:spcAft>
                <a:spcPct val="0"/>
              </a:spcAft>
            </a:pPr>
            <a:endParaRPr lang="en-US" altLang="en-US" sz="1200" b="1" dirty="0" smtClean="0">
              <a:solidFill>
                <a:schemeClr val="bg1"/>
              </a:solidFill>
              <a:latin typeface="Calibri" panose="020F0502020204030204" pitchFamily="34" charset="0"/>
              <a:cs typeface="Calibri" panose="020F0502020204030204" pitchFamily="34" charset="0"/>
            </a:endParaRPr>
          </a:p>
          <a:p>
            <a:pPr lvl="0" eaLnBrk="0" fontAlgn="base" hangingPunct="0">
              <a:spcBef>
                <a:spcPct val="0"/>
              </a:spcBef>
              <a:spcAft>
                <a:spcPct val="0"/>
              </a:spcAft>
              <a:buFontTx/>
              <a:buChar char="•"/>
            </a:pPr>
            <a:r>
              <a:rPr lang="en-US" altLang="en-US" sz="1200" b="1" dirty="0" smtClean="0">
                <a:solidFill>
                  <a:schemeClr val="bg1"/>
                </a:solidFill>
                <a:latin typeface="Calibri" panose="020F0502020204030204" pitchFamily="34" charset="0"/>
                <a:cs typeface="Calibri" panose="020F0502020204030204" pitchFamily="34" charset="0"/>
              </a:rPr>
              <a:t> Enhance </a:t>
            </a:r>
            <a:r>
              <a:rPr lang="en-US" altLang="en-US" sz="1200" b="1" dirty="0">
                <a:solidFill>
                  <a:schemeClr val="bg1"/>
                </a:solidFill>
                <a:latin typeface="Calibri" panose="020F0502020204030204" pitchFamily="34" charset="0"/>
                <a:cs typeface="Calibri" panose="020F0502020204030204" pitchFamily="34" charset="0"/>
              </a:rPr>
              <a:t>operational efficiency</a:t>
            </a:r>
            <a:r>
              <a:rPr lang="en-US" altLang="en-US" sz="1200" dirty="0">
                <a:solidFill>
                  <a:schemeClr val="bg1"/>
                </a:solidFill>
                <a:latin typeface="Calibri" panose="020F0502020204030204" pitchFamily="34" charset="0"/>
                <a:cs typeface="Calibri" panose="020F0502020204030204" pitchFamily="34" charset="0"/>
              </a:rPr>
              <a:t> by minimizing manual interventions</a:t>
            </a:r>
            <a:r>
              <a:rPr lang="en-US" altLang="en-US" sz="1200" dirty="0" smtClean="0">
                <a:solidFill>
                  <a:schemeClr val="bg1"/>
                </a:solidFill>
                <a:latin typeface="Calibri" panose="020F0502020204030204" pitchFamily="34" charset="0"/>
                <a:cs typeface="Calibri" panose="020F0502020204030204" pitchFamily="34" charset="0"/>
              </a:rPr>
              <a:t>.</a:t>
            </a:r>
          </a:p>
          <a:p>
            <a:pPr lvl="0" eaLnBrk="0" fontAlgn="base" hangingPunct="0">
              <a:spcBef>
                <a:spcPct val="0"/>
              </a:spcBef>
              <a:spcAft>
                <a:spcPct val="0"/>
              </a:spcAft>
            </a:pPr>
            <a:endParaRPr lang="en-US" altLang="en-US" sz="1200" dirty="0">
              <a:solidFill>
                <a:schemeClr val="bg1"/>
              </a:solidFill>
              <a:latin typeface="Calibri" panose="020F0502020204030204" pitchFamily="34" charset="0"/>
              <a:cs typeface="Calibri" panose="020F0502020204030204" pitchFamily="34" charset="0"/>
            </a:endParaRPr>
          </a:p>
          <a:p>
            <a:pPr lvl="0" eaLnBrk="0" fontAlgn="base" hangingPunct="0">
              <a:spcBef>
                <a:spcPct val="0"/>
              </a:spcBef>
              <a:spcAft>
                <a:spcPct val="0"/>
              </a:spcAft>
              <a:buFontTx/>
              <a:buChar char="•"/>
            </a:pPr>
            <a:r>
              <a:rPr lang="en-US" altLang="en-US" sz="1200" b="1" dirty="0" smtClean="0">
                <a:solidFill>
                  <a:schemeClr val="bg1"/>
                </a:solidFill>
                <a:latin typeface="Calibri" panose="020F0502020204030204" pitchFamily="34" charset="0"/>
                <a:cs typeface="Calibri" panose="020F0502020204030204" pitchFamily="34" charset="0"/>
              </a:rPr>
              <a:t> Improve </a:t>
            </a:r>
            <a:r>
              <a:rPr lang="en-US" altLang="en-US" sz="1200" b="1" dirty="0">
                <a:solidFill>
                  <a:schemeClr val="bg1"/>
                </a:solidFill>
                <a:latin typeface="Calibri" panose="020F0502020204030204" pitchFamily="34" charset="0"/>
                <a:cs typeface="Calibri" panose="020F0502020204030204" pitchFamily="34" charset="0"/>
              </a:rPr>
              <a:t>revenue assurance</a:t>
            </a:r>
            <a:r>
              <a:rPr lang="en-US" altLang="en-US" sz="1200" dirty="0">
                <a:solidFill>
                  <a:schemeClr val="bg1"/>
                </a:solidFill>
                <a:latin typeface="Calibri" panose="020F0502020204030204" pitchFamily="34" charset="0"/>
                <a:cs typeface="Calibri" panose="020F0502020204030204" pitchFamily="34" charset="0"/>
              </a:rPr>
              <a:t> by ensuring timely action on payment defaults</a:t>
            </a:r>
            <a:r>
              <a:rPr lang="en-US" altLang="en-US" sz="1200" dirty="0" smtClean="0">
                <a:solidFill>
                  <a:schemeClr val="bg1"/>
                </a:solidFill>
                <a:latin typeface="Calibri" panose="020F0502020204030204" pitchFamily="34" charset="0"/>
                <a:cs typeface="Calibri" panose="020F0502020204030204" pitchFamily="34" charset="0"/>
              </a:rPr>
              <a:t>.</a:t>
            </a:r>
          </a:p>
          <a:p>
            <a:pPr lvl="0" eaLnBrk="0" fontAlgn="base" hangingPunct="0">
              <a:spcBef>
                <a:spcPct val="0"/>
              </a:spcBef>
              <a:spcAft>
                <a:spcPct val="0"/>
              </a:spcAft>
            </a:pPr>
            <a:endParaRPr lang="en-US" altLang="en-US" sz="1200" dirty="0">
              <a:solidFill>
                <a:schemeClr val="bg1"/>
              </a:solidFill>
              <a:latin typeface="Calibri" panose="020F0502020204030204" pitchFamily="34" charset="0"/>
              <a:cs typeface="Calibri" panose="020F0502020204030204" pitchFamily="34" charset="0"/>
            </a:endParaRPr>
          </a:p>
          <a:p>
            <a:pPr lvl="0" eaLnBrk="0" fontAlgn="base" hangingPunct="0">
              <a:spcBef>
                <a:spcPct val="0"/>
              </a:spcBef>
              <a:spcAft>
                <a:spcPct val="0"/>
              </a:spcAft>
              <a:buFontTx/>
              <a:buChar char="•"/>
            </a:pPr>
            <a:r>
              <a:rPr lang="en-US" altLang="en-US" sz="1200" b="1" dirty="0" smtClean="0">
                <a:solidFill>
                  <a:schemeClr val="bg1"/>
                </a:solidFill>
                <a:latin typeface="Calibri" panose="020F0502020204030204" pitchFamily="34" charset="0"/>
                <a:cs typeface="Calibri" panose="020F0502020204030204" pitchFamily="34" charset="0"/>
              </a:rPr>
              <a:t> Enable </a:t>
            </a:r>
            <a:r>
              <a:rPr lang="en-US" altLang="en-US" sz="1200" b="1" dirty="0">
                <a:solidFill>
                  <a:schemeClr val="bg1"/>
                </a:solidFill>
                <a:latin typeface="Calibri" panose="020F0502020204030204" pitchFamily="34" charset="0"/>
                <a:cs typeface="Calibri" panose="020F0502020204030204" pitchFamily="34" charset="0"/>
              </a:rPr>
              <a:t>seamless consumer data management</a:t>
            </a:r>
            <a:r>
              <a:rPr lang="en-US" altLang="en-US" sz="1200" dirty="0">
                <a:solidFill>
                  <a:schemeClr val="bg1"/>
                </a:solidFill>
                <a:latin typeface="Calibri" panose="020F0502020204030204" pitchFamily="34" charset="0"/>
                <a:cs typeface="Calibri" panose="020F0502020204030204" pitchFamily="34" charset="0"/>
              </a:rPr>
              <a:t> and enforce business rules consistently</a:t>
            </a:r>
            <a:r>
              <a:rPr lang="en-US" altLang="en-US" sz="1200" dirty="0" smtClean="0">
                <a:solidFill>
                  <a:schemeClr val="bg1"/>
                </a:solidFill>
                <a:latin typeface="Calibri" panose="020F0502020204030204" pitchFamily="34" charset="0"/>
                <a:cs typeface="Calibri" panose="020F0502020204030204" pitchFamily="34" charset="0"/>
              </a:rPr>
              <a:t>.</a:t>
            </a:r>
          </a:p>
          <a:p>
            <a:pPr lvl="0" eaLnBrk="0" fontAlgn="base" hangingPunct="0">
              <a:spcBef>
                <a:spcPct val="0"/>
              </a:spcBef>
              <a:spcAft>
                <a:spcPct val="0"/>
              </a:spcAft>
            </a:pPr>
            <a:endParaRPr lang="en-US" altLang="en-US" sz="1200" dirty="0">
              <a:solidFill>
                <a:schemeClr val="bg1"/>
              </a:solidFill>
              <a:latin typeface="Calibri" panose="020F0502020204030204" pitchFamily="34" charset="0"/>
              <a:cs typeface="Calibri" panose="020F0502020204030204" pitchFamily="34" charset="0"/>
            </a:endParaRPr>
          </a:p>
          <a:p>
            <a:pPr lvl="0" eaLnBrk="0" fontAlgn="base" hangingPunct="0">
              <a:spcBef>
                <a:spcPct val="0"/>
              </a:spcBef>
              <a:spcAft>
                <a:spcPct val="0"/>
              </a:spcAft>
              <a:buFontTx/>
              <a:buChar char="•"/>
            </a:pPr>
            <a:r>
              <a:rPr lang="en-US" altLang="en-US" sz="1200" b="1" dirty="0" smtClean="0">
                <a:solidFill>
                  <a:schemeClr val="bg1"/>
                </a:solidFill>
                <a:latin typeface="Calibri" panose="020F0502020204030204" pitchFamily="34" charset="0"/>
                <a:cs typeface="Calibri" panose="020F0502020204030204" pitchFamily="34" charset="0"/>
              </a:rPr>
              <a:t> Provide </a:t>
            </a:r>
            <a:r>
              <a:rPr lang="en-US" altLang="en-US" sz="1200" b="1" dirty="0">
                <a:solidFill>
                  <a:schemeClr val="bg1"/>
                </a:solidFill>
                <a:latin typeface="Calibri" panose="020F0502020204030204" pitchFamily="34" charset="0"/>
                <a:cs typeface="Calibri" panose="020F0502020204030204" pitchFamily="34" charset="0"/>
              </a:rPr>
              <a:t>actionable insights</a:t>
            </a:r>
            <a:r>
              <a:rPr lang="en-US" altLang="en-US" sz="1200" dirty="0">
                <a:solidFill>
                  <a:schemeClr val="bg1"/>
                </a:solidFill>
                <a:latin typeface="Calibri" panose="020F0502020204030204" pitchFamily="34" charset="0"/>
                <a:cs typeface="Calibri" panose="020F0502020204030204" pitchFamily="34" charset="0"/>
              </a:rPr>
              <a:t> through real-time dashboards and reports for monitoring defaulters and service actions</a:t>
            </a:r>
            <a:r>
              <a:rPr lang="en-US" altLang="en-US" sz="1200" dirty="0" smtClean="0">
                <a:solidFill>
                  <a:schemeClr val="bg1"/>
                </a:solidFill>
                <a:latin typeface="Calibri" panose="020F0502020204030204" pitchFamily="34" charset="0"/>
                <a:cs typeface="Calibri" panose="020F0502020204030204" pitchFamily="34" charset="0"/>
              </a:rPr>
              <a:t>.</a:t>
            </a:r>
          </a:p>
          <a:p>
            <a:pPr lvl="0" eaLnBrk="0" fontAlgn="base" hangingPunct="0">
              <a:spcBef>
                <a:spcPct val="0"/>
              </a:spcBef>
              <a:spcAft>
                <a:spcPct val="0"/>
              </a:spcAft>
            </a:pPr>
            <a:endParaRPr lang="en-US" altLang="en-US" sz="1200" dirty="0">
              <a:solidFill>
                <a:schemeClr val="bg1"/>
              </a:solidFill>
              <a:latin typeface="Calibri" panose="020F0502020204030204" pitchFamily="34" charset="0"/>
              <a:cs typeface="Calibri" panose="020F0502020204030204" pitchFamily="34" charset="0"/>
            </a:endParaRPr>
          </a:p>
          <a:p>
            <a:pPr lvl="0" eaLnBrk="0" fontAlgn="base" hangingPunct="0">
              <a:spcBef>
                <a:spcPct val="0"/>
              </a:spcBef>
              <a:spcAft>
                <a:spcPct val="0"/>
              </a:spcAft>
              <a:buFontTx/>
              <a:buChar char="•"/>
            </a:pPr>
            <a:r>
              <a:rPr lang="en-US" altLang="en-US" sz="1200" b="1" dirty="0" smtClean="0">
                <a:solidFill>
                  <a:schemeClr val="bg1"/>
                </a:solidFill>
                <a:latin typeface="Calibri" panose="020F0502020204030204" pitchFamily="34" charset="0"/>
                <a:cs typeface="Calibri" panose="020F0502020204030204" pitchFamily="34" charset="0"/>
              </a:rPr>
              <a:t> Establish </a:t>
            </a:r>
            <a:r>
              <a:rPr lang="en-US" altLang="en-US" sz="1200" b="1" dirty="0">
                <a:solidFill>
                  <a:schemeClr val="bg1"/>
                </a:solidFill>
                <a:latin typeface="Calibri" panose="020F0502020204030204" pitchFamily="34" charset="0"/>
                <a:cs typeface="Calibri" panose="020F0502020204030204" pitchFamily="34" charset="0"/>
              </a:rPr>
              <a:t>a scalable framework</a:t>
            </a:r>
            <a:r>
              <a:rPr lang="en-US" altLang="en-US" sz="1200" dirty="0">
                <a:solidFill>
                  <a:schemeClr val="bg1"/>
                </a:solidFill>
                <a:latin typeface="Calibri" panose="020F0502020204030204" pitchFamily="34" charset="0"/>
                <a:cs typeface="Calibri" panose="020F0502020204030204" pitchFamily="34" charset="0"/>
              </a:rPr>
              <a:t> that can be extended to other BESCOM zones in the future.</a:t>
            </a:r>
          </a:p>
        </p:txBody>
      </p:sp>
    </p:spTree>
    <p:extLst>
      <p:ext uri="{BB962C8B-B14F-4D97-AF65-F5344CB8AC3E}">
        <p14:creationId xmlns:p14="http://schemas.microsoft.com/office/powerpoint/2010/main" val="143950973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050386" y="736445"/>
            <a:ext cx="8839201" cy="4216539"/>
          </a:xfrm>
          <a:prstGeom prst="rect">
            <a:avLst/>
          </a:prstGeom>
        </p:spPr>
        <p:txBody>
          <a:bodyPr wrap="square">
            <a:spAutoFit/>
          </a:bodyPr>
          <a:lstStyle/>
          <a:p>
            <a:r>
              <a:rPr lang="en-IN" sz="1600" b="1" dirty="0">
                <a:solidFill>
                  <a:schemeClr val="bg1"/>
                </a:solidFill>
                <a:latin typeface="Calibri" panose="020F0502020204030204" pitchFamily="34" charset="0"/>
                <a:cs typeface="Calibri" panose="020F0502020204030204" pitchFamily="34" charset="0"/>
              </a:rPr>
              <a:t>Success Criteria</a:t>
            </a:r>
            <a:r>
              <a:rPr lang="en-IN" sz="1600" b="1" dirty="0" smtClean="0">
                <a:solidFill>
                  <a:schemeClr val="bg1"/>
                </a:solidFill>
                <a:latin typeface="Calibri" panose="020F0502020204030204" pitchFamily="34" charset="0"/>
                <a:cs typeface="Calibri" panose="020F0502020204030204" pitchFamily="34" charset="0"/>
              </a:rPr>
              <a:t>:</a:t>
            </a:r>
          </a:p>
          <a:p>
            <a:r>
              <a:rPr lang="en-IN" sz="1200" dirty="0">
                <a:solidFill>
                  <a:schemeClr val="bg1"/>
                </a:solidFill>
                <a:latin typeface="Calibri" panose="020F0502020204030204" pitchFamily="34" charset="0"/>
                <a:cs typeface="Calibri" panose="020F0502020204030204" pitchFamily="34" charset="0"/>
              </a:rPr>
              <a:t/>
            </a:r>
            <a:br>
              <a:rPr lang="en-IN" sz="1200" dirty="0">
                <a:solidFill>
                  <a:schemeClr val="bg1"/>
                </a:solidFill>
                <a:latin typeface="Calibri" panose="020F0502020204030204" pitchFamily="34" charset="0"/>
                <a:cs typeface="Calibri" panose="020F0502020204030204" pitchFamily="34" charset="0"/>
              </a:rPr>
            </a:br>
            <a:r>
              <a:rPr lang="en-IN" sz="1200" dirty="0" smtClean="0">
                <a:solidFill>
                  <a:schemeClr val="bg1"/>
                </a:solidFill>
                <a:latin typeface="Calibri" panose="020F0502020204030204" pitchFamily="34" charset="0"/>
                <a:cs typeface="Calibri" panose="020F0502020204030204" pitchFamily="34" charset="0"/>
              </a:rPr>
              <a:t>To </a:t>
            </a:r>
            <a:r>
              <a:rPr lang="en-IN" sz="1200" dirty="0">
                <a:solidFill>
                  <a:schemeClr val="bg1"/>
                </a:solidFill>
                <a:latin typeface="Calibri" panose="020F0502020204030204" pitchFamily="34" charset="0"/>
                <a:cs typeface="Calibri" panose="020F0502020204030204" pitchFamily="34" charset="0"/>
              </a:rPr>
              <a:t>determine the successful completion of the BESCOM D&amp;D (Disconnection &amp; Dismantling) Module project, the following key success criteria will be used:</a:t>
            </a:r>
            <a:endParaRPr lang="en-IN" sz="1200" b="1" dirty="0">
              <a:solidFill>
                <a:schemeClr val="bg1"/>
              </a:solidFill>
              <a:latin typeface="Calibri" panose="020F0502020204030204" pitchFamily="34" charset="0"/>
              <a:cs typeface="Calibri" panose="020F0502020204030204" pitchFamily="34" charset="0"/>
            </a:endParaRPr>
          </a:p>
          <a:p>
            <a:endParaRPr lang="en-IN" sz="1200" b="1" dirty="0" smtClean="0">
              <a:solidFill>
                <a:schemeClr val="bg1"/>
              </a:solidFill>
              <a:latin typeface="Calibri" panose="020F0502020204030204" pitchFamily="34" charset="0"/>
              <a:cs typeface="Calibri" panose="020F0502020204030204" pitchFamily="34" charset="0"/>
            </a:endParaRPr>
          </a:p>
          <a:p>
            <a:r>
              <a:rPr lang="en-IN" sz="1400" b="1" dirty="0" smtClean="0">
                <a:solidFill>
                  <a:schemeClr val="bg1"/>
                </a:solidFill>
                <a:latin typeface="Calibri" panose="020F0502020204030204" pitchFamily="34" charset="0"/>
                <a:cs typeface="Calibri" panose="020F0502020204030204" pitchFamily="34" charset="0"/>
              </a:rPr>
              <a:t>Functional </a:t>
            </a:r>
            <a:r>
              <a:rPr lang="en-IN" sz="1400" b="1" dirty="0">
                <a:solidFill>
                  <a:schemeClr val="bg1"/>
                </a:solidFill>
                <a:latin typeface="Calibri" panose="020F0502020204030204" pitchFamily="34" charset="0"/>
                <a:cs typeface="Calibri" panose="020F0502020204030204" pitchFamily="34" charset="0"/>
              </a:rPr>
              <a:t>Success Criteria</a:t>
            </a:r>
            <a:r>
              <a:rPr lang="en-IN" sz="1400" b="1" dirty="0" smtClean="0">
                <a:solidFill>
                  <a:schemeClr val="bg1"/>
                </a:solidFill>
                <a:latin typeface="Calibri" panose="020F0502020204030204" pitchFamily="34" charset="0"/>
                <a:cs typeface="Calibri" panose="020F0502020204030204" pitchFamily="34" charset="0"/>
              </a:rPr>
              <a:t>:</a:t>
            </a:r>
          </a:p>
          <a:p>
            <a:endParaRPr lang="en-IN" sz="1200" b="1" dirty="0">
              <a:solidFill>
                <a:schemeClr val="bg1"/>
              </a:solidFill>
              <a:latin typeface="Calibri" panose="020F0502020204030204" pitchFamily="34" charset="0"/>
              <a:cs typeface="Calibri" panose="020F0502020204030204" pitchFamily="34" charset="0"/>
            </a:endParaRPr>
          </a:p>
          <a:p>
            <a:pPr marL="228600" indent="-228600">
              <a:buAutoNum type="arabicPeriod"/>
            </a:pPr>
            <a:r>
              <a:rPr lang="en-IN" sz="1200" b="1" dirty="0" smtClean="0">
                <a:solidFill>
                  <a:schemeClr val="bg1"/>
                </a:solidFill>
                <a:latin typeface="Calibri" panose="020F0502020204030204" pitchFamily="34" charset="0"/>
                <a:cs typeface="Calibri" panose="020F0502020204030204" pitchFamily="34" charset="0"/>
              </a:rPr>
              <a:t>Accurate </a:t>
            </a:r>
            <a:r>
              <a:rPr lang="en-IN" sz="1200" b="1" dirty="0">
                <a:solidFill>
                  <a:schemeClr val="bg1"/>
                </a:solidFill>
                <a:latin typeface="Calibri" panose="020F0502020204030204" pitchFamily="34" charset="0"/>
                <a:cs typeface="Calibri" panose="020F0502020204030204" pitchFamily="34" charset="0"/>
              </a:rPr>
              <a:t>Defaulter </a:t>
            </a:r>
            <a:r>
              <a:rPr lang="en-IN" sz="1200" b="1" dirty="0" smtClean="0">
                <a:solidFill>
                  <a:schemeClr val="bg1"/>
                </a:solidFill>
                <a:latin typeface="Calibri" panose="020F0502020204030204" pitchFamily="34" charset="0"/>
                <a:cs typeface="Calibri" panose="020F0502020204030204" pitchFamily="34" charset="0"/>
              </a:rPr>
              <a:t>Identification</a:t>
            </a:r>
          </a:p>
          <a:p>
            <a:pPr marL="628650" lvl="1" indent="-171450">
              <a:buFont typeface="Arial" panose="020B0604020202020204" pitchFamily="34" charset="0"/>
              <a:buChar char="•"/>
            </a:pPr>
            <a:r>
              <a:rPr lang="en-IN" sz="1200" dirty="0" smtClean="0">
                <a:solidFill>
                  <a:schemeClr val="bg1"/>
                </a:solidFill>
                <a:latin typeface="Calibri" panose="020F0502020204030204" pitchFamily="34" charset="0"/>
                <a:cs typeface="Calibri" panose="020F0502020204030204" pitchFamily="34" charset="0"/>
              </a:rPr>
              <a:t>System </a:t>
            </a:r>
            <a:r>
              <a:rPr lang="en-IN" sz="1200" dirty="0">
                <a:solidFill>
                  <a:schemeClr val="bg1"/>
                </a:solidFill>
                <a:latin typeface="Calibri" panose="020F0502020204030204" pitchFamily="34" charset="0"/>
                <a:cs typeface="Calibri" panose="020F0502020204030204" pitchFamily="34" charset="0"/>
              </a:rPr>
              <a:t>automatically generates defaulter lists based on predefined rules and billing data with 100% accuracy.</a:t>
            </a:r>
          </a:p>
          <a:p>
            <a:endParaRPr lang="en-IN" sz="1200" b="1" dirty="0">
              <a:solidFill>
                <a:schemeClr val="bg1"/>
              </a:solidFill>
              <a:latin typeface="Calibri" panose="020F0502020204030204" pitchFamily="34" charset="0"/>
              <a:cs typeface="Calibri" panose="020F0502020204030204" pitchFamily="34" charset="0"/>
            </a:endParaRPr>
          </a:p>
          <a:p>
            <a:r>
              <a:rPr lang="en-IN" sz="1200" b="1" dirty="0" smtClean="0">
                <a:solidFill>
                  <a:schemeClr val="bg1"/>
                </a:solidFill>
                <a:latin typeface="Calibri" panose="020F0502020204030204" pitchFamily="34" charset="0"/>
                <a:cs typeface="Calibri" panose="020F0502020204030204" pitchFamily="34" charset="0"/>
              </a:rPr>
              <a:t>2.   Automated </a:t>
            </a:r>
            <a:r>
              <a:rPr lang="en-IN" sz="1200" b="1" dirty="0">
                <a:solidFill>
                  <a:schemeClr val="bg1"/>
                </a:solidFill>
                <a:latin typeface="Calibri" panose="020F0502020204030204" pitchFamily="34" charset="0"/>
                <a:cs typeface="Calibri" panose="020F0502020204030204" pitchFamily="34" charset="0"/>
              </a:rPr>
              <a:t>Notice Generation &amp; </a:t>
            </a:r>
            <a:r>
              <a:rPr lang="en-IN" sz="1200" b="1" dirty="0" smtClean="0">
                <a:solidFill>
                  <a:schemeClr val="bg1"/>
                </a:solidFill>
                <a:latin typeface="Calibri" panose="020F0502020204030204" pitchFamily="34" charset="0"/>
                <a:cs typeface="Calibri" panose="020F0502020204030204" pitchFamily="34" charset="0"/>
              </a:rPr>
              <a:t>Tracking</a:t>
            </a:r>
          </a:p>
          <a:p>
            <a:pPr marL="628650" lvl="1" indent="-171450">
              <a:buFont typeface="Arial" panose="020B0604020202020204" pitchFamily="34" charset="0"/>
              <a:buChar char="•"/>
            </a:pPr>
            <a:r>
              <a:rPr lang="en-IN" sz="1200" dirty="0" smtClean="0">
                <a:solidFill>
                  <a:schemeClr val="bg1"/>
                </a:solidFill>
                <a:latin typeface="Calibri" panose="020F0502020204030204" pitchFamily="34" charset="0"/>
                <a:cs typeface="Calibri" panose="020F0502020204030204" pitchFamily="34" charset="0"/>
              </a:rPr>
              <a:t>Notices </a:t>
            </a:r>
            <a:r>
              <a:rPr lang="en-IN" sz="1200" dirty="0">
                <a:solidFill>
                  <a:schemeClr val="bg1"/>
                </a:solidFill>
                <a:latin typeface="Calibri" panose="020F0502020204030204" pitchFamily="34" charset="0"/>
                <a:cs typeface="Calibri" panose="020F0502020204030204" pitchFamily="34" charset="0"/>
              </a:rPr>
              <a:t>for overdue payments are system-generated and delivered within SLA timelines, with status tracking enabled.</a:t>
            </a:r>
          </a:p>
          <a:p>
            <a:endParaRPr lang="en-IN" sz="1200" b="1" dirty="0">
              <a:solidFill>
                <a:schemeClr val="bg1"/>
              </a:solidFill>
              <a:latin typeface="Calibri" panose="020F0502020204030204" pitchFamily="34" charset="0"/>
              <a:cs typeface="Calibri" panose="020F0502020204030204" pitchFamily="34" charset="0"/>
            </a:endParaRPr>
          </a:p>
          <a:p>
            <a:r>
              <a:rPr lang="en-IN" sz="1200" b="1" dirty="0" smtClean="0">
                <a:solidFill>
                  <a:schemeClr val="bg1"/>
                </a:solidFill>
                <a:latin typeface="Calibri" panose="020F0502020204030204" pitchFamily="34" charset="0"/>
                <a:cs typeface="Calibri" panose="020F0502020204030204" pitchFamily="34" charset="0"/>
              </a:rPr>
              <a:t>3.   Execution </a:t>
            </a:r>
            <a:r>
              <a:rPr lang="en-IN" sz="1200" b="1" dirty="0">
                <a:solidFill>
                  <a:schemeClr val="bg1"/>
                </a:solidFill>
                <a:latin typeface="Calibri" panose="020F0502020204030204" pitchFamily="34" charset="0"/>
                <a:cs typeface="Calibri" panose="020F0502020204030204" pitchFamily="34" charset="0"/>
              </a:rPr>
              <a:t>of D&amp;D Workflow</a:t>
            </a:r>
          </a:p>
          <a:p>
            <a:pPr marL="628650" lvl="1" indent="-171450">
              <a:buFont typeface="Arial" panose="020B0604020202020204" pitchFamily="34" charset="0"/>
              <a:buChar char="•"/>
            </a:pPr>
            <a:r>
              <a:rPr lang="en-IN" sz="1200" dirty="0" smtClean="0">
                <a:solidFill>
                  <a:schemeClr val="bg1"/>
                </a:solidFill>
                <a:latin typeface="Calibri" panose="020F0502020204030204" pitchFamily="34" charset="0"/>
                <a:cs typeface="Calibri" panose="020F0502020204030204" pitchFamily="34" charset="0"/>
              </a:rPr>
              <a:t>Disconnection</a:t>
            </a:r>
            <a:r>
              <a:rPr lang="en-IN" sz="1200" dirty="0">
                <a:solidFill>
                  <a:schemeClr val="bg1"/>
                </a:solidFill>
                <a:latin typeface="Calibri" panose="020F0502020204030204" pitchFamily="34" charset="0"/>
                <a:cs typeface="Calibri" panose="020F0502020204030204" pitchFamily="34" charset="0"/>
              </a:rPr>
              <a:t>, reconnection, dismantling, and arrear transfer processes are successfully executed via system workflows, minimizing manual intervention.</a:t>
            </a:r>
          </a:p>
          <a:p>
            <a:endParaRPr lang="en-IN" sz="1200" b="1" dirty="0">
              <a:solidFill>
                <a:schemeClr val="bg1"/>
              </a:solidFill>
              <a:latin typeface="Calibri" panose="020F0502020204030204" pitchFamily="34" charset="0"/>
              <a:cs typeface="Calibri" panose="020F0502020204030204" pitchFamily="34" charset="0"/>
            </a:endParaRPr>
          </a:p>
          <a:p>
            <a:r>
              <a:rPr lang="en-IN" sz="1200" b="1" dirty="0" smtClean="0">
                <a:solidFill>
                  <a:schemeClr val="bg1"/>
                </a:solidFill>
                <a:latin typeface="Calibri" panose="020F0502020204030204" pitchFamily="34" charset="0"/>
                <a:cs typeface="Calibri" panose="020F0502020204030204" pitchFamily="34" charset="0"/>
              </a:rPr>
              <a:t>4.   User </a:t>
            </a:r>
            <a:r>
              <a:rPr lang="en-IN" sz="1200" b="1" dirty="0">
                <a:solidFill>
                  <a:schemeClr val="bg1"/>
                </a:solidFill>
                <a:latin typeface="Calibri" panose="020F0502020204030204" pitchFamily="34" charset="0"/>
                <a:cs typeface="Calibri" panose="020F0502020204030204" pitchFamily="34" charset="0"/>
              </a:rPr>
              <a:t>Acceptance Testing (UAT) Completion</a:t>
            </a:r>
          </a:p>
          <a:p>
            <a:pPr marL="628650" lvl="1" indent="-171450">
              <a:buFont typeface="Arial" panose="020B0604020202020204" pitchFamily="34" charset="0"/>
              <a:buChar char="•"/>
            </a:pPr>
            <a:r>
              <a:rPr lang="en-IN" sz="1200" dirty="0" smtClean="0">
                <a:solidFill>
                  <a:schemeClr val="bg1"/>
                </a:solidFill>
                <a:latin typeface="Calibri" panose="020F0502020204030204" pitchFamily="34" charset="0"/>
                <a:cs typeface="Calibri" panose="020F0502020204030204" pitchFamily="34" charset="0"/>
              </a:rPr>
              <a:t>All </a:t>
            </a:r>
            <a:r>
              <a:rPr lang="en-IN" sz="1200" dirty="0">
                <a:solidFill>
                  <a:schemeClr val="bg1"/>
                </a:solidFill>
                <a:latin typeface="Calibri" panose="020F0502020204030204" pitchFamily="34" charset="0"/>
                <a:cs typeface="Calibri" panose="020F0502020204030204" pitchFamily="34" charset="0"/>
              </a:rPr>
              <a:t>test cases approved by BESCOM stakeholders during UAT phase without critical defects.</a:t>
            </a:r>
          </a:p>
          <a:p>
            <a:endParaRPr lang="en-IN" sz="1200" b="1" dirty="0">
              <a:solidFill>
                <a:schemeClr val="bg1"/>
              </a:solidFill>
              <a:latin typeface="Calibri" panose="020F0502020204030204" pitchFamily="34" charset="0"/>
              <a:cs typeface="Calibri" panose="020F0502020204030204" pitchFamily="34" charset="0"/>
            </a:endParaRPr>
          </a:p>
          <a:p>
            <a:r>
              <a:rPr lang="en-IN" sz="1200" b="1" dirty="0" smtClean="0">
                <a:solidFill>
                  <a:schemeClr val="bg1"/>
                </a:solidFill>
                <a:latin typeface="Calibri" panose="020F0502020204030204" pitchFamily="34" charset="0"/>
                <a:cs typeface="Calibri" panose="020F0502020204030204" pitchFamily="34" charset="0"/>
              </a:rPr>
              <a:t>5.   Compliance </a:t>
            </a:r>
            <a:r>
              <a:rPr lang="en-IN" sz="1200" b="1" dirty="0">
                <a:solidFill>
                  <a:schemeClr val="bg1"/>
                </a:solidFill>
                <a:latin typeface="Calibri" panose="020F0502020204030204" pitchFamily="34" charset="0"/>
                <a:cs typeface="Calibri" panose="020F0502020204030204" pitchFamily="34" charset="0"/>
              </a:rPr>
              <a:t>with BESCOM's Business Rules</a:t>
            </a:r>
          </a:p>
          <a:p>
            <a:pPr marL="628650" lvl="1" indent="-171450">
              <a:buFont typeface="Arial" panose="020B0604020202020204" pitchFamily="34" charset="0"/>
              <a:buChar char="•"/>
            </a:pPr>
            <a:r>
              <a:rPr lang="en-IN" sz="1200" dirty="0" smtClean="0">
                <a:solidFill>
                  <a:schemeClr val="bg1"/>
                </a:solidFill>
                <a:latin typeface="Calibri" panose="020F0502020204030204" pitchFamily="34" charset="0"/>
                <a:cs typeface="Calibri" panose="020F0502020204030204" pitchFamily="34" charset="0"/>
              </a:rPr>
              <a:t>The </a:t>
            </a:r>
            <a:r>
              <a:rPr lang="en-IN" sz="1200" dirty="0">
                <a:solidFill>
                  <a:schemeClr val="bg1"/>
                </a:solidFill>
                <a:latin typeface="Calibri" panose="020F0502020204030204" pitchFamily="34" charset="0"/>
                <a:cs typeface="Calibri" panose="020F0502020204030204" pitchFamily="34" charset="0"/>
              </a:rPr>
              <a:t>system adheres to BESCOM’s internal policies and regulatory requirements.</a:t>
            </a:r>
            <a:endParaRPr lang="en-IN" sz="1200" dirty="0" smtClean="0">
              <a:solidFill>
                <a:schemeClr val="bg1"/>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402688374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36979" y="710908"/>
            <a:ext cx="10672549" cy="4647426"/>
          </a:xfrm>
          <a:prstGeom prst="rect">
            <a:avLst/>
          </a:prstGeom>
        </p:spPr>
        <p:txBody>
          <a:bodyPr wrap="square">
            <a:spAutoFit/>
          </a:bodyPr>
          <a:lstStyle/>
          <a:p>
            <a:r>
              <a:rPr lang="en-IN" sz="1400" b="1" dirty="0">
                <a:solidFill>
                  <a:schemeClr val="bg1"/>
                </a:solidFill>
                <a:latin typeface="Calibri" panose="020F0502020204030204" pitchFamily="34" charset="0"/>
                <a:cs typeface="Calibri" panose="020F0502020204030204" pitchFamily="34" charset="0"/>
              </a:rPr>
              <a:t>Technical Success Criteria</a:t>
            </a:r>
            <a:r>
              <a:rPr lang="en-IN" sz="1400" b="1" dirty="0" smtClean="0">
                <a:solidFill>
                  <a:schemeClr val="bg1"/>
                </a:solidFill>
                <a:latin typeface="Calibri" panose="020F0502020204030204" pitchFamily="34" charset="0"/>
                <a:cs typeface="Calibri" panose="020F0502020204030204" pitchFamily="34" charset="0"/>
              </a:rPr>
              <a:t>:</a:t>
            </a:r>
          </a:p>
          <a:p>
            <a:endParaRPr lang="en-IN" sz="1400" b="1" dirty="0">
              <a:solidFill>
                <a:schemeClr val="bg1"/>
              </a:solidFill>
              <a:latin typeface="Calibri" panose="020F0502020204030204" pitchFamily="34" charset="0"/>
              <a:cs typeface="Calibri" panose="020F0502020204030204" pitchFamily="34" charset="0"/>
            </a:endParaRPr>
          </a:p>
          <a:p>
            <a:pPr marL="228600" indent="-228600">
              <a:buAutoNum type="arabicPeriod"/>
            </a:pPr>
            <a:r>
              <a:rPr lang="en-IN" sz="1200" b="1" dirty="0" smtClean="0">
                <a:solidFill>
                  <a:schemeClr val="bg1"/>
                </a:solidFill>
                <a:latin typeface="Calibri" panose="020F0502020204030204" pitchFamily="34" charset="0"/>
                <a:cs typeface="Calibri" panose="020F0502020204030204" pitchFamily="34" charset="0"/>
              </a:rPr>
              <a:t>System </a:t>
            </a:r>
            <a:r>
              <a:rPr lang="en-IN" sz="1200" b="1" dirty="0">
                <a:solidFill>
                  <a:schemeClr val="bg1"/>
                </a:solidFill>
                <a:latin typeface="Calibri" panose="020F0502020204030204" pitchFamily="34" charset="0"/>
                <a:cs typeface="Calibri" panose="020F0502020204030204" pitchFamily="34" charset="0"/>
              </a:rPr>
              <a:t>Performance &amp; </a:t>
            </a:r>
            <a:r>
              <a:rPr lang="en-IN" sz="1200" b="1" dirty="0" smtClean="0">
                <a:solidFill>
                  <a:schemeClr val="bg1"/>
                </a:solidFill>
                <a:latin typeface="Calibri" panose="020F0502020204030204" pitchFamily="34" charset="0"/>
                <a:cs typeface="Calibri" panose="020F0502020204030204" pitchFamily="34" charset="0"/>
              </a:rPr>
              <a:t>Stability</a:t>
            </a:r>
          </a:p>
          <a:p>
            <a:pPr marL="628650" lvl="1" indent="-171450">
              <a:buFont typeface="Arial" panose="020B0604020202020204" pitchFamily="34" charset="0"/>
              <a:buChar char="•"/>
            </a:pPr>
            <a:r>
              <a:rPr lang="en-IN" sz="1200" dirty="0" smtClean="0">
                <a:solidFill>
                  <a:schemeClr val="bg1"/>
                </a:solidFill>
                <a:latin typeface="Calibri" panose="020F0502020204030204" pitchFamily="34" charset="0"/>
                <a:cs typeface="Calibri" panose="020F0502020204030204" pitchFamily="34" charset="0"/>
              </a:rPr>
              <a:t>The </a:t>
            </a:r>
            <a:r>
              <a:rPr lang="en-IN" sz="1200" dirty="0">
                <a:solidFill>
                  <a:schemeClr val="bg1"/>
                </a:solidFill>
                <a:latin typeface="Calibri" panose="020F0502020204030204" pitchFamily="34" charset="0"/>
                <a:cs typeface="Calibri" panose="020F0502020204030204" pitchFamily="34" charset="0"/>
              </a:rPr>
              <a:t>new Java-based system handles expected load with no crashes or performance degradation during peak hours.</a:t>
            </a:r>
          </a:p>
          <a:p>
            <a:endParaRPr lang="en-IN" sz="1200" dirty="0">
              <a:solidFill>
                <a:schemeClr val="bg1"/>
              </a:solidFill>
              <a:latin typeface="Calibri" panose="020F0502020204030204" pitchFamily="34" charset="0"/>
              <a:cs typeface="Calibri" panose="020F0502020204030204" pitchFamily="34" charset="0"/>
            </a:endParaRPr>
          </a:p>
          <a:p>
            <a:pPr marL="228600" indent="-228600">
              <a:buAutoNum type="arabicPeriod" startAt="2"/>
            </a:pPr>
            <a:r>
              <a:rPr lang="en-IN" sz="1200" b="1" dirty="0" smtClean="0">
                <a:solidFill>
                  <a:schemeClr val="bg1"/>
                </a:solidFill>
                <a:latin typeface="Calibri" panose="020F0502020204030204" pitchFamily="34" charset="0"/>
                <a:cs typeface="Calibri" panose="020F0502020204030204" pitchFamily="34" charset="0"/>
              </a:rPr>
              <a:t>Data </a:t>
            </a:r>
            <a:r>
              <a:rPr lang="en-IN" sz="1200" b="1" dirty="0">
                <a:solidFill>
                  <a:schemeClr val="bg1"/>
                </a:solidFill>
                <a:latin typeface="Calibri" panose="020F0502020204030204" pitchFamily="34" charset="0"/>
                <a:cs typeface="Calibri" panose="020F0502020204030204" pitchFamily="34" charset="0"/>
              </a:rPr>
              <a:t>Migration </a:t>
            </a:r>
            <a:r>
              <a:rPr lang="en-IN" sz="1200" b="1" dirty="0" smtClean="0">
                <a:solidFill>
                  <a:schemeClr val="bg1"/>
                </a:solidFill>
                <a:latin typeface="Calibri" panose="020F0502020204030204" pitchFamily="34" charset="0"/>
                <a:cs typeface="Calibri" panose="020F0502020204030204" pitchFamily="34" charset="0"/>
              </a:rPr>
              <a:t>Accuracy</a:t>
            </a:r>
            <a:endParaRPr lang="en-IN" sz="1200" b="1" dirty="0">
              <a:solidFill>
                <a:schemeClr val="bg1"/>
              </a:solidFill>
              <a:latin typeface="Calibri" panose="020F0502020204030204" pitchFamily="34" charset="0"/>
              <a:cs typeface="Calibri" panose="020F0502020204030204" pitchFamily="34" charset="0"/>
            </a:endParaRPr>
          </a:p>
          <a:p>
            <a:pPr marL="628650" lvl="1" indent="-171450">
              <a:buFont typeface="Arial" panose="020B0604020202020204" pitchFamily="34" charset="0"/>
              <a:buChar char="•"/>
            </a:pPr>
            <a:r>
              <a:rPr lang="en-IN" sz="1200" dirty="0">
                <a:solidFill>
                  <a:schemeClr val="bg1"/>
                </a:solidFill>
                <a:latin typeface="Calibri" panose="020F0502020204030204" pitchFamily="34" charset="0"/>
                <a:cs typeface="Calibri" panose="020F0502020204030204" pitchFamily="34" charset="0"/>
              </a:rPr>
              <a:t>Legacy SAP data (if applicable) is migrated accurately to the new system with validation reports.</a:t>
            </a:r>
          </a:p>
          <a:p>
            <a:endParaRPr lang="en-IN" sz="1200" dirty="0">
              <a:solidFill>
                <a:schemeClr val="bg1"/>
              </a:solidFill>
              <a:latin typeface="Calibri" panose="020F0502020204030204" pitchFamily="34" charset="0"/>
              <a:cs typeface="Calibri" panose="020F0502020204030204" pitchFamily="34" charset="0"/>
            </a:endParaRPr>
          </a:p>
          <a:p>
            <a:pPr marL="228600" indent="-228600">
              <a:buAutoNum type="arabicPeriod" startAt="3"/>
            </a:pPr>
            <a:r>
              <a:rPr lang="en-IN" sz="1200" b="1" dirty="0" smtClean="0">
                <a:solidFill>
                  <a:schemeClr val="bg1"/>
                </a:solidFill>
                <a:latin typeface="Calibri" panose="020F0502020204030204" pitchFamily="34" charset="0"/>
                <a:cs typeface="Calibri" panose="020F0502020204030204" pitchFamily="34" charset="0"/>
              </a:rPr>
              <a:t>Security </a:t>
            </a:r>
            <a:r>
              <a:rPr lang="en-IN" sz="1200" b="1" dirty="0">
                <a:solidFill>
                  <a:schemeClr val="bg1"/>
                </a:solidFill>
                <a:latin typeface="Calibri" panose="020F0502020204030204" pitchFamily="34" charset="0"/>
                <a:cs typeface="Calibri" panose="020F0502020204030204" pitchFamily="34" charset="0"/>
              </a:rPr>
              <a:t>&amp; Access </a:t>
            </a:r>
            <a:r>
              <a:rPr lang="en-IN" sz="1200" b="1" dirty="0" smtClean="0">
                <a:solidFill>
                  <a:schemeClr val="bg1"/>
                </a:solidFill>
                <a:latin typeface="Calibri" panose="020F0502020204030204" pitchFamily="34" charset="0"/>
                <a:cs typeface="Calibri" panose="020F0502020204030204" pitchFamily="34" charset="0"/>
              </a:rPr>
              <a:t>Control</a:t>
            </a:r>
          </a:p>
          <a:p>
            <a:pPr marL="628650" lvl="1" indent="-171450">
              <a:buFont typeface="Arial" panose="020B0604020202020204" pitchFamily="34" charset="0"/>
              <a:buChar char="•"/>
            </a:pPr>
            <a:r>
              <a:rPr lang="en-IN" sz="1200" dirty="0" smtClean="0">
                <a:solidFill>
                  <a:schemeClr val="bg1"/>
                </a:solidFill>
                <a:latin typeface="Calibri" panose="020F0502020204030204" pitchFamily="34" charset="0"/>
                <a:cs typeface="Calibri" panose="020F0502020204030204" pitchFamily="34" charset="0"/>
              </a:rPr>
              <a:t>Proper </a:t>
            </a:r>
            <a:r>
              <a:rPr lang="en-IN" sz="1200" dirty="0">
                <a:solidFill>
                  <a:schemeClr val="bg1"/>
                </a:solidFill>
                <a:latin typeface="Calibri" panose="020F0502020204030204" pitchFamily="34" charset="0"/>
                <a:cs typeface="Calibri" panose="020F0502020204030204" pitchFamily="34" charset="0"/>
              </a:rPr>
              <a:t>authentication, role-based access, and audit trails are implemented as per IT security standards.</a:t>
            </a:r>
          </a:p>
          <a:p>
            <a:endParaRPr lang="en-IN" sz="1200" dirty="0">
              <a:solidFill>
                <a:schemeClr val="bg1"/>
              </a:solidFill>
              <a:latin typeface="Calibri" panose="020F0502020204030204" pitchFamily="34" charset="0"/>
              <a:cs typeface="Calibri" panose="020F0502020204030204" pitchFamily="34" charset="0"/>
            </a:endParaRPr>
          </a:p>
          <a:p>
            <a:r>
              <a:rPr lang="en-IN" sz="1400" b="1" dirty="0" smtClean="0">
                <a:solidFill>
                  <a:schemeClr val="bg1"/>
                </a:solidFill>
                <a:latin typeface="Calibri" panose="020F0502020204030204" pitchFamily="34" charset="0"/>
                <a:cs typeface="Calibri" panose="020F0502020204030204" pitchFamily="34" charset="0"/>
              </a:rPr>
              <a:t>Business </a:t>
            </a:r>
            <a:r>
              <a:rPr lang="en-IN" sz="1400" b="1" dirty="0">
                <a:solidFill>
                  <a:schemeClr val="bg1"/>
                </a:solidFill>
                <a:latin typeface="Calibri" panose="020F0502020204030204" pitchFamily="34" charset="0"/>
                <a:cs typeface="Calibri" panose="020F0502020204030204" pitchFamily="34" charset="0"/>
              </a:rPr>
              <a:t>Success Criteria</a:t>
            </a:r>
            <a:r>
              <a:rPr lang="en-IN" sz="1400" b="1" dirty="0" smtClean="0">
                <a:solidFill>
                  <a:schemeClr val="bg1"/>
                </a:solidFill>
                <a:latin typeface="Calibri" panose="020F0502020204030204" pitchFamily="34" charset="0"/>
                <a:cs typeface="Calibri" panose="020F0502020204030204" pitchFamily="34" charset="0"/>
              </a:rPr>
              <a:t>:</a:t>
            </a:r>
          </a:p>
          <a:p>
            <a:endParaRPr lang="en-IN" sz="1400" b="1" dirty="0">
              <a:solidFill>
                <a:schemeClr val="bg1"/>
              </a:solidFill>
              <a:latin typeface="Calibri" panose="020F0502020204030204" pitchFamily="34" charset="0"/>
              <a:cs typeface="Calibri" panose="020F0502020204030204" pitchFamily="34" charset="0"/>
            </a:endParaRPr>
          </a:p>
          <a:p>
            <a:pPr marL="228600" indent="-228600">
              <a:buAutoNum type="arabicPeriod"/>
            </a:pPr>
            <a:r>
              <a:rPr lang="en-IN" sz="1200" b="1" dirty="0" smtClean="0">
                <a:solidFill>
                  <a:schemeClr val="bg1"/>
                </a:solidFill>
                <a:latin typeface="Calibri" panose="020F0502020204030204" pitchFamily="34" charset="0"/>
                <a:cs typeface="Calibri" panose="020F0502020204030204" pitchFamily="34" charset="0"/>
              </a:rPr>
              <a:t>Improved </a:t>
            </a:r>
            <a:r>
              <a:rPr lang="en-IN" sz="1200" b="1" dirty="0">
                <a:solidFill>
                  <a:schemeClr val="bg1"/>
                </a:solidFill>
                <a:latin typeface="Calibri" panose="020F0502020204030204" pitchFamily="34" charset="0"/>
                <a:cs typeface="Calibri" panose="020F0502020204030204" pitchFamily="34" charset="0"/>
              </a:rPr>
              <a:t>Operational </a:t>
            </a:r>
            <a:r>
              <a:rPr lang="en-IN" sz="1200" b="1" dirty="0" smtClean="0">
                <a:solidFill>
                  <a:schemeClr val="bg1"/>
                </a:solidFill>
                <a:latin typeface="Calibri" panose="020F0502020204030204" pitchFamily="34" charset="0"/>
                <a:cs typeface="Calibri" panose="020F0502020204030204" pitchFamily="34" charset="0"/>
              </a:rPr>
              <a:t>Efficiency</a:t>
            </a:r>
          </a:p>
          <a:p>
            <a:pPr marL="628650" lvl="1" indent="-171450">
              <a:buFont typeface="Arial" panose="020B0604020202020204" pitchFamily="34" charset="0"/>
              <a:buChar char="•"/>
            </a:pPr>
            <a:r>
              <a:rPr lang="en-IN" sz="1200" dirty="0" smtClean="0">
                <a:solidFill>
                  <a:schemeClr val="bg1"/>
                </a:solidFill>
                <a:latin typeface="Calibri" panose="020F0502020204030204" pitchFamily="34" charset="0"/>
                <a:cs typeface="Calibri" panose="020F0502020204030204" pitchFamily="34" charset="0"/>
              </a:rPr>
              <a:t>At </a:t>
            </a:r>
            <a:r>
              <a:rPr lang="en-IN" sz="1200" dirty="0">
                <a:solidFill>
                  <a:schemeClr val="bg1"/>
                </a:solidFill>
                <a:latin typeface="Calibri" panose="020F0502020204030204" pitchFamily="34" charset="0"/>
                <a:cs typeface="Calibri" panose="020F0502020204030204" pitchFamily="34" charset="0"/>
              </a:rPr>
              <a:t>least 50% reduction in time taken for disconnection and arrear recovery processes compared to legacy system.</a:t>
            </a:r>
          </a:p>
          <a:p>
            <a:endParaRPr lang="en-IN" sz="1200" dirty="0">
              <a:solidFill>
                <a:schemeClr val="bg1"/>
              </a:solidFill>
              <a:latin typeface="Calibri" panose="020F0502020204030204" pitchFamily="34" charset="0"/>
              <a:cs typeface="Calibri" panose="020F0502020204030204" pitchFamily="34" charset="0"/>
            </a:endParaRPr>
          </a:p>
          <a:p>
            <a:pPr marL="228600" indent="-228600">
              <a:buAutoNum type="arabicPeriod" startAt="2"/>
            </a:pPr>
            <a:r>
              <a:rPr lang="en-IN" sz="1200" b="1" dirty="0" smtClean="0">
                <a:solidFill>
                  <a:schemeClr val="bg1"/>
                </a:solidFill>
                <a:latin typeface="Calibri" panose="020F0502020204030204" pitchFamily="34" charset="0"/>
                <a:cs typeface="Calibri" panose="020F0502020204030204" pitchFamily="34" charset="0"/>
              </a:rPr>
              <a:t>Revenue </a:t>
            </a:r>
            <a:r>
              <a:rPr lang="en-IN" sz="1200" b="1" dirty="0">
                <a:solidFill>
                  <a:schemeClr val="bg1"/>
                </a:solidFill>
                <a:latin typeface="Calibri" panose="020F0502020204030204" pitchFamily="34" charset="0"/>
                <a:cs typeface="Calibri" panose="020F0502020204030204" pitchFamily="34" charset="0"/>
              </a:rPr>
              <a:t>Recovery </a:t>
            </a:r>
            <a:r>
              <a:rPr lang="en-IN" sz="1200" b="1" dirty="0" smtClean="0">
                <a:solidFill>
                  <a:schemeClr val="bg1"/>
                </a:solidFill>
                <a:latin typeface="Calibri" panose="020F0502020204030204" pitchFamily="34" charset="0"/>
                <a:cs typeface="Calibri" panose="020F0502020204030204" pitchFamily="34" charset="0"/>
              </a:rPr>
              <a:t>Increase</a:t>
            </a:r>
          </a:p>
          <a:p>
            <a:pPr marL="628650" lvl="1" indent="-171450">
              <a:buFont typeface="Arial" panose="020B0604020202020204" pitchFamily="34" charset="0"/>
              <a:buChar char="•"/>
            </a:pPr>
            <a:r>
              <a:rPr lang="en-IN" sz="1200" dirty="0" smtClean="0">
                <a:solidFill>
                  <a:schemeClr val="bg1"/>
                </a:solidFill>
                <a:latin typeface="Calibri" panose="020F0502020204030204" pitchFamily="34" charset="0"/>
                <a:cs typeface="Calibri" panose="020F0502020204030204" pitchFamily="34" charset="0"/>
              </a:rPr>
              <a:t>Notable </a:t>
            </a:r>
            <a:r>
              <a:rPr lang="en-IN" sz="1200" dirty="0">
                <a:solidFill>
                  <a:schemeClr val="bg1"/>
                </a:solidFill>
                <a:latin typeface="Calibri" panose="020F0502020204030204" pitchFamily="34" charset="0"/>
                <a:cs typeface="Calibri" panose="020F0502020204030204" pitchFamily="34" charset="0"/>
              </a:rPr>
              <a:t>improvement in payment compliance and recovery rate of dues from defaulting consumers.</a:t>
            </a:r>
          </a:p>
          <a:p>
            <a:endParaRPr lang="en-IN" sz="1200" dirty="0">
              <a:solidFill>
                <a:schemeClr val="bg1"/>
              </a:solidFill>
              <a:latin typeface="Calibri" panose="020F0502020204030204" pitchFamily="34" charset="0"/>
              <a:cs typeface="Calibri" panose="020F0502020204030204" pitchFamily="34" charset="0"/>
            </a:endParaRPr>
          </a:p>
          <a:p>
            <a:pPr marL="228600" indent="-228600">
              <a:buAutoNum type="arabicPeriod" startAt="3"/>
            </a:pPr>
            <a:r>
              <a:rPr lang="en-IN" sz="1200" b="1" dirty="0" smtClean="0">
                <a:solidFill>
                  <a:schemeClr val="bg1"/>
                </a:solidFill>
                <a:latin typeface="Calibri" panose="020F0502020204030204" pitchFamily="34" charset="0"/>
                <a:cs typeface="Calibri" panose="020F0502020204030204" pitchFamily="34" charset="0"/>
              </a:rPr>
              <a:t>Stakeholder Satisfaction</a:t>
            </a:r>
            <a:endParaRPr lang="en-IN" sz="1200" b="1" dirty="0">
              <a:solidFill>
                <a:schemeClr val="bg1"/>
              </a:solidFill>
              <a:latin typeface="Calibri" panose="020F0502020204030204" pitchFamily="34" charset="0"/>
              <a:cs typeface="Calibri" panose="020F0502020204030204" pitchFamily="34" charset="0"/>
            </a:endParaRPr>
          </a:p>
          <a:p>
            <a:pPr marL="628650" lvl="1" indent="-171450">
              <a:buFont typeface="Arial" panose="020B0604020202020204" pitchFamily="34" charset="0"/>
              <a:buChar char="•"/>
            </a:pPr>
            <a:r>
              <a:rPr lang="en-IN" sz="1200" dirty="0" smtClean="0">
                <a:solidFill>
                  <a:schemeClr val="bg1"/>
                </a:solidFill>
                <a:latin typeface="Calibri" panose="020F0502020204030204" pitchFamily="34" charset="0"/>
                <a:cs typeface="Calibri" panose="020F0502020204030204" pitchFamily="34" charset="0"/>
              </a:rPr>
              <a:t>Positive </a:t>
            </a:r>
            <a:r>
              <a:rPr lang="en-IN" sz="1200" dirty="0">
                <a:solidFill>
                  <a:schemeClr val="bg1"/>
                </a:solidFill>
                <a:latin typeface="Calibri" panose="020F0502020204030204" pitchFamily="34" charset="0"/>
                <a:cs typeface="Calibri" panose="020F0502020204030204" pitchFamily="34" charset="0"/>
              </a:rPr>
              <a:t>feedback from BESCOM field officers, billing staff, and operations management on usability and reliability of the system.</a:t>
            </a:r>
          </a:p>
          <a:p>
            <a:endParaRPr lang="en-IN" sz="1200" dirty="0">
              <a:solidFill>
                <a:schemeClr val="bg1"/>
              </a:solidFill>
              <a:latin typeface="Calibri" panose="020F0502020204030204" pitchFamily="34" charset="0"/>
              <a:cs typeface="Calibri" panose="020F0502020204030204" pitchFamily="34" charset="0"/>
            </a:endParaRPr>
          </a:p>
          <a:p>
            <a:pPr marL="228600" indent="-228600">
              <a:buAutoNum type="arabicPeriod" startAt="4"/>
            </a:pPr>
            <a:r>
              <a:rPr lang="en-IN" sz="1200" b="1" dirty="0" smtClean="0">
                <a:solidFill>
                  <a:schemeClr val="bg1"/>
                </a:solidFill>
                <a:latin typeface="Calibri" panose="020F0502020204030204" pitchFamily="34" charset="0"/>
                <a:cs typeface="Calibri" panose="020F0502020204030204" pitchFamily="34" charset="0"/>
              </a:rPr>
              <a:t>On-Time</a:t>
            </a:r>
            <a:r>
              <a:rPr lang="en-IN" sz="1200" b="1" dirty="0">
                <a:solidFill>
                  <a:schemeClr val="bg1"/>
                </a:solidFill>
                <a:latin typeface="Calibri" panose="020F0502020204030204" pitchFamily="34" charset="0"/>
                <a:cs typeface="Calibri" panose="020F0502020204030204" pitchFamily="34" charset="0"/>
              </a:rPr>
              <a:t>, On-Budget </a:t>
            </a:r>
            <a:r>
              <a:rPr lang="en-IN" sz="1200" b="1" dirty="0" smtClean="0">
                <a:solidFill>
                  <a:schemeClr val="bg1"/>
                </a:solidFill>
                <a:latin typeface="Calibri" panose="020F0502020204030204" pitchFamily="34" charset="0"/>
                <a:cs typeface="Calibri" panose="020F0502020204030204" pitchFamily="34" charset="0"/>
              </a:rPr>
              <a:t>Delivery</a:t>
            </a:r>
            <a:endParaRPr lang="en-IN" sz="1200" b="1" dirty="0">
              <a:solidFill>
                <a:schemeClr val="bg1"/>
              </a:solidFill>
              <a:latin typeface="Calibri" panose="020F0502020204030204" pitchFamily="34" charset="0"/>
              <a:cs typeface="Calibri" panose="020F0502020204030204" pitchFamily="34" charset="0"/>
            </a:endParaRPr>
          </a:p>
          <a:p>
            <a:pPr marL="628650" lvl="1" indent="-171450">
              <a:buFont typeface="Arial" panose="020B0604020202020204" pitchFamily="34" charset="0"/>
              <a:buChar char="•"/>
            </a:pPr>
            <a:r>
              <a:rPr lang="en-IN" sz="1200" dirty="0" smtClean="0">
                <a:solidFill>
                  <a:schemeClr val="bg1"/>
                </a:solidFill>
                <a:latin typeface="Calibri" panose="020F0502020204030204" pitchFamily="34" charset="0"/>
                <a:cs typeface="Calibri" panose="020F0502020204030204" pitchFamily="34" charset="0"/>
              </a:rPr>
              <a:t>Project </a:t>
            </a:r>
            <a:r>
              <a:rPr lang="en-IN" sz="1200" dirty="0">
                <a:solidFill>
                  <a:schemeClr val="bg1"/>
                </a:solidFill>
                <a:latin typeface="Calibri" panose="020F0502020204030204" pitchFamily="34" charset="0"/>
                <a:cs typeface="Calibri" panose="020F0502020204030204" pitchFamily="34" charset="0"/>
              </a:rPr>
              <a:t>completed within the planned 12-month timeline and approved budget.</a:t>
            </a:r>
          </a:p>
        </p:txBody>
      </p:sp>
    </p:spTree>
    <p:extLst>
      <p:ext uri="{BB962C8B-B14F-4D97-AF65-F5344CB8AC3E}">
        <p14:creationId xmlns:p14="http://schemas.microsoft.com/office/powerpoint/2010/main" val="346109038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079887" y="529269"/>
            <a:ext cx="2300502" cy="338554"/>
          </a:xfrm>
          <a:prstGeom prst="rect">
            <a:avLst/>
          </a:prstGeom>
        </p:spPr>
        <p:txBody>
          <a:bodyPr wrap="none">
            <a:spAutoFit/>
          </a:bodyPr>
          <a:lstStyle/>
          <a:p>
            <a:r>
              <a:rPr lang="en-IN" sz="1600" b="1" dirty="0" smtClean="0">
                <a:solidFill>
                  <a:schemeClr val="bg1"/>
                </a:solidFill>
                <a:latin typeface="Calibri" panose="020F0502020204030204" pitchFamily="34" charset="0"/>
                <a:cs typeface="Calibri" panose="020F0502020204030204" pitchFamily="34" charset="0"/>
              </a:rPr>
              <a:t>Agile </a:t>
            </a:r>
            <a:r>
              <a:rPr lang="en-IN" sz="1600" b="1" dirty="0" smtClean="0">
                <a:solidFill>
                  <a:schemeClr val="bg1"/>
                </a:solidFill>
                <a:latin typeface="Calibri" panose="020F0502020204030204" pitchFamily="34" charset="0"/>
                <a:cs typeface="Calibri" panose="020F0502020204030204" pitchFamily="34" charset="0"/>
              </a:rPr>
              <a:t>Method/Approach:</a:t>
            </a:r>
            <a:endParaRPr lang="en-IN" sz="1600" b="1" dirty="0">
              <a:solidFill>
                <a:schemeClr val="bg1"/>
              </a:solidFill>
              <a:latin typeface="Calibri" panose="020F0502020204030204" pitchFamily="34" charset="0"/>
              <a:cs typeface="Calibri" panose="020F0502020204030204" pitchFamily="34" charset="0"/>
            </a:endParaRPr>
          </a:p>
        </p:txBody>
      </p:sp>
      <p:sp>
        <p:nvSpPr>
          <p:cNvPr id="3" name="Rectangle 2"/>
          <p:cNvSpPr/>
          <p:nvPr/>
        </p:nvSpPr>
        <p:spPr>
          <a:xfrm>
            <a:off x="1108022" y="875600"/>
            <a:ext cx="9625627" cy="461665"/>
          </a:xfrm>
          <a:prstGeom prst="rect">
            <a:avLst/>
          </a:prstGeom>
        </p:spPr>
        <p:txBody>
          <a:bodyPr wrap="square">
            <a:spAutoFit/>
          </a:bodyPr>
          <a:lstStyle/>
          <a:p>
            <a:r>
              <a:rPr lang="en-IN" sz="1200" dirty="0">
                <a:solidFill>
                  <a:schemeClr val="bg1"/>
                </a:solidFill>
                <a:latin typeface="Calibri" panose="020F0502020204030204" pitchFamily="34" charset="0"/>
                <a:cs typeface="Calibri" panose="020F0502020204030204" pitchFamily="34" charset="0"/>
              </a:rPr>
              <a:t>For the BESCOM D&amp;D Module Implementation Project, an </a:t>
            </a:r>
            <a:r>
              <a:rPr lang="en-IN" sz="1200" b="1" dirty="0">
                <a:solidFill>
                  <a:schemeClr val="bg1"/>
                </a:solidFill>
                <a:latin typeface="Calibri" panose="020F0502020204030204" pitchFamily="34" charset="0"/>
                <a:cs typeface="Calibri" panose="020F0502020204030204" pitchFamily="34" charset="0"/>
              </a:rPr>
              <a:t>Agile methodology</a:t>
            </a:r>
            <a:r>
              <a:rPr lang="en-IN" sz="1200" dirty="0">
                <a:solidFill>
                  <a:schemeClr val="bg1"/>
                </a:solidFill>
                <a:latin typeface="Calibri" panose="020F0502020204030204" pitchFamily="34" charset="0"/>
                <a:cs typeface="Calibri" panose="020F0502020204030204" pitchFamily="34" charset="0"/>
              </a:rPr>
              <a:t> would be a strong fit, especially considering the complexity of utility workflows, the need for iterative development, and frequent stakeholder feedback. Here's a recommended </a:t>
            </a:r>
            <a:r>
              <a:rPr lang="en-IN" sz="1200" b="1" dirty="0">
                <a:solidFill>
                  <a:schemeClr val="bg1"/>
                </a:solidFill>
                <a:latin typeface="Calibri" panose="020F0502020204030204" pitchFamily="34" charset="0"/>
                <a:cs typeface="Calibri" panose="020F0502020204030204" pitchFamily="34" charset="0"/>
              </a:rPr>
              <a:t>Agile Approach</a:t>
            </a:r>
            <a:r>
              <a:rPr lang="en-IN" sz="1200" dirty="0">
                <a:solidFill>
                  <a:schemeClr val="bg1"/>
                </a:solidFill>
                <a:latin typeface="Calibri" panose="020F0502020204030204" pitchFamily="34" charset="0"/>
                <a:cs typeface="Calibri" panose="020F0502020204030204" pitchFamily="34" charset="0"/>
              </a:rPr>
              <a:t> tailored to the scenario:</a:t>
            </a:r>
            <a:endParaRPr lang="en-IN" sz="1200" dirty="0">
              <a:solidFill>
                <a:schemeClr val="bg1"/>
              </a:solidFill>
              <a:latin typeface="Calibri" panose="020F0502020204030204" pitchFamily="34" charset="0"/>
              <a:cs typeface="Calibri" panose="020F0502020204030204" pitchFamily="34" charset="0"/>
            </a:endParaRPr>
          </a:p>
        </p:txBody>
      </p:sp>
      <p:sp>
        <p:nvSpPr>
          <p:cNvPr id="4" name="Rectangle 3"/>
          <p:cNvSpPr/>
          <p:nvPr/>
        </p:nvSpPr>
        <p:spPr>
          <a:xfrm>
            <a:off x="1079887" y="1467598"/>
            <a:ext cx="9625627" cy="1231106"/>
          </a:xfrm>
          <a:prstGeom prst="rect">
            <a:avLst/>
          </a:prstGeom>
        </p:spPr>
        <p:txBody>
          <a:bodyPr wrap="square">
            <a:spAutoFit/>
          </a:bodyPr>
          <a:lstStyle/>
          <a:p>
            <a:pPr marL="342900" indent="-342900">
              <a:buAutoNum type="arabicPeriod"/>
            </a:pPr>
            <a:r>
              <a:rPr lang="en-IN" sz="1400" b="1" dirty="0" smtClean="0">
                <a:solidFill>
                  <a:schemeClr val="bg1"/>
                </a:solidFill>
                <a:latin typeface="Calibri" panose="020F0502020204030204" pitchFamily="34" charset="0"/>
                <a:cs typeface="Calibri" panose="020F0502020204030204" pitchFamily="34" charset="0"/>
              </a:rPr>
              <a:t>Agile </a:t>
            </a:r>
            <a:r>
              <a:rPr lang="en-IN" sz="1400" b="1" dirty="0">
                <a:solidFill>
                  <a:schemeClr val="bg1"/>
                </a:solidFill>
                <a:latin typeface="Calibri" panose="020F0502020204030204" pitchFamily="34" charset="0"/>
                <a:cs typeface="Calibri" panose="020F0502020204030204" pitchFamily="34" charset="0"/>
              </a:rPr>
              <a:t>Framework: </a:t>
            </a:r>
            <a:r>
              <a:rPr lang="en-IN" sz="1400" b="1" dirty="0" smtClean="0">
                <a:solidFill>
                  <a:schemeClr val="bg1"/>
                </a:solidFill>
                <a:latin typeface="Calibri" panose="020F0502020204030204" pitchFamily="34" charset="0"/>
                <a:cs typeface="Calibri" panose="020F0502020204030204" pitchFamily="34" charset="0"/>
              </a:rPr>
              <a:t>Scrum</a:t>
            </a:r>
          </a:p>
          <a:p>
            <a:r>
              <a:rPr lang="en-IN" sz="1200" dirty="0" smtClean="0">
                <a:solidFill>
                  <a:schemeClr val="bg1"/>
                </a:solidFill>
                <a:latin typeface="Calibri" panose="020F0502020204030204" pitchFamily="34" charset="0"/>
                <a:cs typeface="Calibri" panose="020F0502020204030204" pitchFamily="34" charset="0"/>
              </a:rPr>
              <a:t>Given </a:t>
            </a:r>
            <a:r>
              <a:rPr lang="en-IN" sz="1200" dirty="0">
                <a:solidFill>
                  <a:schemeClr val="bg1"/>
                </a:solidFill>
                <a:latin typeface="Calibri" panose="020F0502020204030204" pitchFamily="34" charset="0"/>
                <a:cs typeface="Calibri" panose="020F0502020204030204" pitchFamily="34" charset="0"/>
              </a:rPr>
              <a:t>the structured team and long project timeline (12 months), the </a:t>
            </a:r>
            <a:r>
              <a:rPr lang="en-IN" sz="1200" b="1" dirty="0">
                <a:solidFill>
                  <a:schemeClr val="bg1"/>
                </a:solidFill>
                <a:latin typeface="Calibri" panose="020F0502020204030204" pitchFamily="34" charset="0"/>
                <a:cs typeface="Calibri" panose="020F0502020204030204" pitchFamily="34" charset="0"/>
              </a:rPr>
              <a:t>Scrum</a:t>
            </a:r>
            <a:r>
              <a:rPr lang="en-IN" sz="1200" dirty="0">
                <a:solidFill>
                  <a:schemeClr val="bg1"/>
                </a:solidFill>
                <a:latin typeface="Calibri" panose="020F0502020204030204" pitchFamily="34" charset="0"/>
                <a:cs typeface="Calibri" panose="020F0502020204030204" pitchFamily="34" charset="0"/>
              </a:rPr>
              <a:t> framework is ideal. It allows for:</a:t>
            </a:r>
          </a:p>
          <a:p>
            <a:pPr marL="628650" lvl="1" indent="-171450">
              <a:buFont typeface="Arial" panose="020B0604020202020204" pitchFamily="34" charset="0"/>
              <a:buChar char="•"/>
            </a:pPr>
            <a:r>
              <a:rPr lang="en-IN" sz="1200" dirty="0">
                <a:solidFill>
                  <a:schemeClr val="bg1"/>
                </a:solidFill>
                <a:latin typeface="Calibri" panose="020F0502020204030204" pitchFamily="34" charset="0"/>
                <a:cs typeface="Calibri" panose="020F0502020204030204" pitchFamily="34" charset="0"/>
              </a:rPr>
              <a:t>Incremental development of functional </a:t>
            </a:r>
            <a:r>
              <a:rPr lang="en-IN" sz="1200" dirty="0" smtClean="0">
                <a:solidFill>
                  <a:schemeClr val="bg1"/>
                </a:solidFill>
                <a:latin typeface="Calibri" panose="020F0502020204030204" pitchFamily="34" charset="0"/>
                <a:cs typeface="Calibri" panose="020F0502020204030204" pitchFamily="34" charset="0"/>
              </a:rPr>
              <a:t>modules.</a:t>
            </a:r>
          </a:p>
          <a:p>
            <a:pPr marL="628650" lvl="1" indent="-171450">
              <a:buFont typeface="Arial" panose="020B0604020202020204" pitchFamily="34" charset="0"/>
              <a:buChar char="•"/>
            </a:pPr>
            <a:r>
              <a:rPr lang="en-IN" sz="1200" dirty="0" smtClean="0">
                <a:solidFill>
                  <a:schemeClr val="bg1"/>
                </a:solidFill>
                <a:latin typeface="Calibri" panose="020F0502020204030204" pitchFamily="34" charset="0"/>
                <a:cs typeface="Calibri" panose="020F0502020204030204" pitchFamily="34" charset="0"/>
              </a:rPr>
              <a:t>Regular </a:t>
            </a:r>
            <a:r>
              <a:rPr lang="en-IN" sz="1200" dirty="0">
                <a:solidFill>
                  <a:schemeClr val="bg1"/>
                </a:solidFill>
                <a:latin typeface="Calibri" panose="020F0502020204030204" pitchFamily="34" charset="0"/>
                <a:cs typeface="Calibri" panose="020F0502020204030204" pitchFamily="34" charset="0"/>
              </a:rPr>
              <a:t>stakeholder </a:t>
            </a:r>
            <a:r>
              <a:rPr lang="en-IN" sz="1200" dirty="0" smtClean="0">
                <a:solidFill>
                  <a:schemeClr val="bg1"/>
                </a:solidFill>
                <a:latin typeface="Calibri" panose="020F0502020204030204" pitchFamily="34" charset="0"/>
                <a:cs typeface="Calibri" panose="020F0502020204030204" pitchFamily="34" charset="0"/>
              </a:rPr>
              <a:t>reviews.</a:t>
            </a:r>
          </a:p>
          <a:p>
            <a:pPr marL="628650" lvl="1" indent="-171450">
              <a:buFont typeface="Arial" panose="020B0604020202020204" pitchFamily="34" charset="0"/>
              <a:buChar char="•"/>
            </a:pPr>
            <a:r>
              <a:rPr lang="en-IN" sz="1200" dirty="0" smtClean="0">
                <a:solidFill>
                  <a:schemeClr val="bg1"/>
                </a:solidFill>
                <a:latin typeface="Calibri" panose="020F0502020204030204" pitchFamily="34" charset="0"/>
                <a:cs typeface="Calibri" panose="020F0502020204030204" pitchFamily="34" charset="0"/>
              </a:rPr>
              <a:t>Early </a:t>
            </a:r>
            <a:r>
              <a:rPr lang="en-IN" sz="1200" dirty="0">
                <a:solidFill>
                  <a:schemeClr val="bg1"/>
                </a:solidFill>
                <a:latin typeface="Calibri" panose="020F0502020204030204" pitchFamily="34" charset="0"/>
                <a:cs typeface="Calibri" panose="020F0502020204030204" pitchFamily="34" charset="0"/>
              </a:rPr>
              <a:t>identification and correction of </a:t>
            </a:r>
            <a:r>
              <a:rPr lang="en-IN" sz="1200" dirty="0" smtClean="0">
                <a:solidFill>
                  <a:schemeClr val="bg1"/>
                </a:solidFill>
                <a:latin typeface="Calibri" panose="020F0502020204030204" pitchFamily="34" charset="0"/>
                <a:cs typeface="Calibri" panose="020F0502020204030204" pitchFamily="34" charset="0"/>
              </a:rPr>
              <a:t>issues.</a:t>
            </a:r>
          </a:p>
          <a:p>
            <a:pPr marL="628650" lvl="1" indent="-171450">
              <a:buFont typeface="Arial" panose="020B0604020202020204" pitchFamily="34" charset="0"/>
              <a:buChar char="•"/>
            </a:pPr>
            <a:r>
              <a:rPr lang="en-IN" sz="1200" dirty="0" smtClean="0">
                <a:solidFill>
                  <a:schemeClr val="bg1"/>
                </a:solidFill>
                <a:latin typeface="Calibri" panose="020F0502020204030204" pitchFamily="34" charset="0"/>
                <a:cs typeface="Calibri" panose="020F0502020204030204" pitchFamily="34" charset="0"/>
              </a:rPr>
              <a:t>Better </a:t>
            </a:r>
            <a:r>
              <a:rPr lang="en-IN" sz="1200" dirty="0">
                <a:solidFill>
                  <a:schemeClr val="bg1"/>
                </a:solidFill>
                <a:latin typeface="Calibri" panose="020F0502020204030204" pitchFamily="34" charset="0"/>
                <a:cs typeface="Calibri" panose="020F0502020204030204" pitchFamily="34" charset="0"/>
              </a:rPr>
              <a:t>adaptability to regulatory or requirement changes</a:t>
            </a:r>
            <a:r>
              <a:rPr lang="en-IN" sz="1200" dirty="0" smtClean="0">
                <a:solidFill>
                  <a:schemeClr val="bg1"/>
                </a:solidFill>
                <a:latin typeface="Calibri" panose="020F0502020204030204" pitchFamily="34" charset="0"/>
                <a:cs typeface="Calibri" panose="020F0502020204030204" pitchFamily="34" charset="0"/>
              </a:rPr>
              <a:t>.</a:t>
            </a:r>
            <a:endParaRPr lang="en-US" sz="1200" dirty="0" smtClean="0">
              <a:solidFill>
                <a:schemeClr val="bg1"/>
              </a:solidFill>
              <a:latin typeface="Calibri" panose="020F0502020204030204" pitchFamily="34" charset="0"/>
              <a:cs typeface="Calibri" panose="020F0502020204030204" pitchFamily="34" charset="0"/>
            </a:endParaRPr>
          </a:p>
        </p:txBody>
      </p:sp>
      <p:sp>
        <p:nvSpPr>
          <p:cNvPr id="7" name="Rectangle 6"/>
          <p:cNvSpPr/>
          <p:nvPr/>
        </p:nvSpPr>
        <p:spPr>
          <a:xfrm>
            <a:off x="1051752" y="2829037"/>
            <a:ext cx="9653762" cy="307777"/>
          </a:xfrm>
          <a:prstGeom prst="rect">
            <a:avLst/>
          </a:prstGeom>
        </p:spPr>
        <p:txBody>
          <a:bodyPr wrap="square">
            <a:spAutoFit/>
          </a:bodyPr>
          <a:lstStyle/>
          <a:p>
            <a:pPr marL="228600" indent="-228600">
              <a:buAutoNum type="arabicPeriod" startAt="2"/>
            </a:pPr>
            <a:r>
              <a:rPr lang="en-IN" sz="1400" b="1" dirty="0" smtClean="0">
                <a:solidFill>
                  <a:schemeClr val="bg1"/>
                </a:solidFill>
                <a:latin typeface="Calibri" panose="020F0502020204030204" pitchFamily="34" charset="0"/>
                <a:cs typeface="Calibri" panose="020F0502020204030204" pitchFamily="34" charset="0"/>
              </a:rPr>
              <a:t>Scrum Roles</a:t>
            </a:r>
            <a:endParaRPr lang="en-IN" sz="1400" b="1" dirty="0">
              <a:solidFill>
                <a:schemeClr val="bg1"/>
              </a:solidFill>
              <a:latin typeface="Calibri" panose="020F0502020204030204" pitchFamily="34" charset="0"/>
              <a:cs typeface="Calibri" panose="020F0502020204030204" pitchFamily="34" charset="0"/>
            </a:endParaRPr>
          </a:p>
        </p:txBody>
      </p:sp>
      <p:graphicFrame>
        <p:nvGraphicFramePr>
          <p:cNvPr id="8" name="Table 7"/>
          <p:cNvGraphicFramePr>
            <a:graphicFrameLocks noGrp="1"/>
          </p:cNvGraphicFramePr>
          <p:nvPr>
            <p:extLst>
              <p:ext uri="{D42A27DB-BD31-4B8C-83A1-F6EECF244321}">
                <p14:modId xmlns:p14="http://schemas.microsoft.com/office/powerpoint/2010/main" val="1570492952"/>
              </p:ext>
            </p:extLst>
          </p:nvPr>
        </p:nvGraphicFramePr>
        <p:xfrm>
          <a:off x="1078173" y="3261814"/>
          <a:ext cx="9655476" cy="1745253"/>
        </p:xfrm>
        <a:graphic>
          <a:graphicData uri="http://schemas.openxmlformats.org/drawingml/2006/table">
            <a:tbl>
              <a:tblPr firstRow="1" bandRow="1">
                <a:tableStyleId>{5C22544A-7EE6-4342-B048-85BDC9FD1C3A}</a:tableStyleId>
              </a:tblPr>
              <a:tblGrid>
                <a:gridCol w="2396424"/>
                <a:gridCol w="7259052"/>
              </a:tblGrid>
              <a:tr h="372100">
                <a:tc>
                  <a:txBody>
                    <a:bodyPr/>
                    <a:lstStyle/>
                    <a:p>
                      <a:pPr algn="l"/>
                      <a:r>
                        <a:rPr lang="en-US" sz="1400" dirty="0" smtClean="0"/>
                        <a:t>Role</a:t>
                      </a:r>
                      <a:endParaRPr lang="en-IN" sz="1400" b="1" dirty="0">
                        <a:solidFill>
                          <a:schemeClr val="bg1"/>
                        </a:solidFill>
                        <a:latin typeface="Calibri" panose="020F0502020204030204" pitchFamily="34" charset="0"/>
                        <a:cs typeface="Calibri" panose="020F0502020204030204" pitchFamily="34" charset="0"/>
                      </a:endParaRPr>
                    </a:p>
                  </a:txBody>
                  <a:tcPr/>
                </a:tc>
                <a:tc>
                  <a:txBody>
                    <a:bodyPr/>
                    <a:lstStyle/>
                    <a:p>
                      <a:pPr algn="l"/>
                      <a:r>
                        <a:rPr lang="en-IN" sz="1400" dirty="0" smtClean="0"/>
                        <a:t>Responsibility</a:t>
                      </a:r>
                      <a:endParaRPr lang="en-IN" sz="1400" b="1" dirty="0">
                        <a:solidFill>
                          <a:schemeClr val="bg1"/>
                        </a:solidFill>
                        <a:latin typeface="Calibri" panose="020F0502020204030204" pitchFamily="34" charset="0"/>
                        <a:cs typeface="Calibri" panose="020F0502020204030204" pitchFamily="34" charset="0"/>
                      </a:endParaRPr>
                    </a:p>
                  </a:txBody>
                  <a:tcPr/>
                </a:tc>
              </a:tr>
              <a:tr h="458753">
                <a:tc>
                  <a:txBody>
                    <a:bodyPr/>
                    <a:lstStyle/>
                    <a:p>
                      <a:pPr algn="l"/>
                      <a:r>
                        <a:rPr lang="en-IN" sz="1200" dirty="0" smtClean="0"/>
                        <a:t>Product Owner (PO)</a:t>
                      </a:r>
                      <a:endParaRPr lang="en-IN" sz="1200" dirty="0">
                        <a:solidFill>
                          <a:schemeClr val="bg1"/>
                        </a:solidFill>
                        <a:latin typeface="Calibri" panose="020F0502020204030204" pitchFamily="34" charset="0"/>
                        <a:cs typeface="Calibri" panose="020F0502020204030204" pitchFamily="34" charset="0"/>
                      </a:endParaRPr>
                    </a:p>
                  </a:txBody>
                  <a:tcPr/>
                </a:tc>
                <a:tc>
                  <a:txBody>
                    <a:bodyPr/>
                    <a:lstStyle/>
                    <a:p>
                      <a:pPr algn="l"/>
                      <a:r>
                        <a:rPr lang="en-IN" sz="1200" dirty="0" smtClean="0"/>
                        <a:t>Represents BESCOM’s business interests, defines priorities, and manages product backlog. Likely a senior BESCOM officer or BA.</a:t>
                      </a:r>
                      <a:endParaRPr lang="en-IN" sz="1200" dirty="0">
                        <a:solidFill>
                          <a:schemeClr val="bg1"/>
                        </a:solidFill>
                        <a:latin typeface="Calibri" panose="020F0502020204030204" pitchFamily="34" charset="0"/>
                        <a:cs typeface="Calibri" panose="020F0502020204030204" pitchFamily="34" charset="0"/>
                      </a:endParaRPr>
                    </a:p>
                  </a:txBody>
                  <a:tcPr/>
                </a:tc>
              </a:tr>
              <a:tr h="372100">
                <a:tc>
                  <a:txBody>
                    <a:bodyPr/>
                    <a:lstStyle/>
                    <a:p>
                      <a:pPr algn="l"/>
                      <a:r>
                        <a:rPr lang="en-IN" sz="1200" dirty="0" smtClean="0"/>
                        <a:t>Scrum Master</a:t>
                      </a:r>
                      <a:endParaRPr lang="en-IN" sz="1200" dirty="0">
                        <a:solidFill>
                          <a:schemeClr val="bg1"/>
                        </a:solidFill>
                        <a:latin typeface="Calibri" panose="020F0502020204030204" pitchFamily="34" charset="0"/>
                        <a:cs typeface="Calibri" panose="020F0502020204030204" pitchFamily="34" charset="0"/>
                      </a:endParaRPr>
                    </a:p>
                  </a:txBody>
                  <a:tcPr/>
                </a:tc>
                <a:tc>
                  <a:txBody>
                    <a:bodyPr/>
                    <a:lstStyle/>
                    <a:p>
                      <a:pPr algn="l"/>
                      <a:r>
                        <a:rPr lang="en-IN" sz="1200" dirty="0" smtClean="0"/>
                        <a:t>Facilitates the process, removes blockers, ensures Agile principles are followed (can be from </a:t>
                      </a:r>
                      <a:r>
                        <a:rPr lang="en-IN" sz="1200" dirty="0" err="1" smtClean="0"/>
                        <a:t>Fluentgrid</a:t>
                      </a:r>
                      <a:r>
                        <a:rPr lang="en-IN" sz="1200" dirty="0" smtClean="0"/>
                        <a:t> Ltd).</a:t>
                      </a:r>
                      <a:endParaRPr lang="en-IN" sz="1200" dirty="0">
                        <a:solidFill>
                          <a:schemeClr val="bg1"/>
                        </a:solidFill>
                        <a:latin typeface="Calibri" panose="020F0502020204030204" pitchFamily="34" charset="0"/>
                        <a:cs typeface="Calibri" panose="020F0502020204030204" pitchFamily="34" charset="0"/>
                      </a:endParaRPr>
                    </a:p>
                  </a:txBody>
                  <a:tcPr/>
                </a:tc>
              </a:tr>
              <a:tr h="372100">
                <a:tc>
                  <a:txBody>
                    <a:bodyPr/>
                    <a:lstStyle/>
                    <a:p>
                      <a:pPr algn="l"/>
                      <a:r>
                        <a:rPr lang="en-US" sz="1200" dirty="0" smtClean="0"/>
                        <a:t>Development Team</a:t>
                      </a:r>
                      <a:endParaRPr lang="en-IN" sz="1200" dirty="0">
                        <a:solidFill>
                          <a:schemeClr val="bg1"/>
                        </a:solidFill>
                        <a:latin typeface="Calibri" panose="020F0502020204030204" pitchFamily="34" charset="0"/>
                        <a:cs typeface="Calibri" panose="020F0502020204030204" pitchFamily="34" charset="0"/>
                      </a:endParaRPr>
                    </a:p>
                  </a:txBody>
                  <a:tcPr/>
                </a:tc>
                <a:tc>
                  <a:txBody>
                    <a:bodyPr/>
                    <a:lstStyle/>
                    <a:p>
                      <a:pPr algn="l"/>
                      <a:r>
                        <a:rPr lang="en-IN" sz="1200" dirty="0" smtClean="0"/>
                        <a:t>Java developers, DB team, testers, solution architects from </a:t>
                      </a:r>
                      <a:r>
                        <a:rPr lang="en-IN" sz="1200" dirty="0" err="1" smtClean="0"/>
                        <a:t>Fluentgrid</a:t>
                      </a:r>
                      <a:r>
                        <a:rPr lang="en-IN" sz="1200" dirty="0" smtClean="0"/>
                        <a:t> who deliver working software in sprints.</a:t>
                      </a:r>
                      <a:endParaRPr lang="en-IN" sz="1200" dirty="0">
                        <a:solidFill>
                          <a:schemeClr val="bg1"/>
                        </a:solidFill>
                        <a:latin typeface="Calibri" panose="020F0502020204030204" pitchFamily="34" charset="0"/>
                        <a:cs typeface="Calibri" panose="020F0502020204030204" pitchFamily="34" charset="0"/>
                      </a:endParaRPr>
                    </a:p>
                  </a:txBody>
                  <a:tcPr/>
                </a:tc>
              </a:tr>
            </a:tbl>
          </a:graphicData>
        </a:graphic>
      </p:graphicFrame>
    </p:spTree>
    <p:extLst>
      <p:ext uri="{BB962C8B-B14F-4D97-AF65-F5344CB8AC3E}">
        <p14:creationId xmlns:p14="http://schemas.microsoft.com/office/powerpoint/2010/main" val="209729122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64275" y="631041"/>
            <a:ext cx="10290412" cy="1231106"/>
          </a:xfrm>
          <a:prstGeom prst="rect">
            <a:avLst/>
          </a:prstGeom>
        </p:spPr>
        <p:txBody>
          <a:bodyPr wrap="square">
            <a:spAutoFit/>
          </a:bodyPr>
          <a:lstStyle/>
          <a:p>
            <a:pPr marL="342900" indent="-342900">
              <a:buAutoNum type="arabicPeriod" startAt="3"/>
            </a:pPr>
            <a:r>
              <a:rPr lang="en-IN" sz="1400" b="1" dirty="0" smtClean="0">
                <a:solidFill>
                  <a:schemeClr val="bg1"/>
                </a:solidFill>
                <a:latin typeface="Calibri" panose="020F0502020204030204" pitchFamily="34" charset="0"/>
                <a:cs typeface="Calibri" panose="020F0502020204030204" pitchFamily="34" charset="0"/>
              </a:rPr>
              <a:t>Key </a:t>
            </a:r>
            <a:r>
              <a:rPr lang="en-IN" sz="1400" b="1" dirty="0">
                <a:solidFill>
                  <a:schemeClr val="bg1"/>
                </a:solidFill>
                <a:latin typeface="Calibri" panose="020F0502020204030204" pitchFamily="34" charset="0"/>
                <a:cs typeface="Calibri" panose="020F0502020204030204" pitchFamily="34" charset="0"/>
              </a:rPr>
              <a:t>Agile </a:t>
            </a:r>
            <a:r>
              <a:rPr lang="en-IN" sz="1400" b="1" dirty="0" smtClean="0">
                <a:solidFill>
                  <a:schemeClr val="bg1"/>
                </a:solidFill>
                <a:latin typeface="Calibri" panose="020F0502020204030204" pitchFamily="34" charset="0"/>
                <a:cs typeface="Calibri" panose="020F0502020204030204" pitchFamily="34" charset="0"/>
              </a:rPr>
              <a:t>Artefacts</a:t>
            </a:r>
            <a:r>
              <a:rPr lang="en-IN" sz="1200" b="1" dirty="0" smtClean="0">
                <a:solidFill>
                  <a:schemeClr val="bg1"/>
                </a:solidFill>
                <a:latin typeface="Calibri" panose="020F0502020204030204" pitchFamily="34" charset="0"/>
                <a:cs typeface="Calibri" panose="020F0502020204030204" pitchFamily="34" charset="0"/>
              </a:rPr>
              <a:t>:</a:t>
            </a:r>
            <a:br>
              <a:rPr lang="en-IN" sz="1200" b="1" dirty="0" smtClean="0">
                <a:solidFill>
                  <a:schemeClr val="bg1"/>
                </a:solidFill>
                <a:latin typeface="Calibri" panose="020F0502020204030204" pitchFamily="34" charset="0"/>
                <a:cs typeface="Calibri" panose="020F0502020204030204" pitchFamily="34" charset="0"/>
              </a:rPr>
            </a:br>
            <a:endParaRPr lang="en-IN" sz="1200" b="1" dirty="0">
              <a:solidFill>
                <a:schemeClr val="bg1"/>
              </a:solidFill>
              <a:latin typeface="Calibri" panose="020F0502020204030204" pitchFamily="34" charset="0"/>
              <a:cs typeface="Calibri" panose="020F0502020204030204" pitchFamily="34" charset="0"/>
            </a:endParaRPr>
          </a:p>
          <a:p>
            <a:pPr marL="628650" lvl="1" indent="-171450">
              <a:buFont typeface="Arial" panose="020B0604020202020204" pitchFamily="34" charset="0"/>
              <a:buChar char="•"/>
            </a:pPr>
            <a:r>
              <a:rPr lang="en-IN" sz="1200" b="1" dirty="0">
                <a:solidFill>
                  <a:schemeClr val="bg1"/>
                </a:solidFill>
                <a:latin typeface="Calibri" panose="020F0502020204030204" pitchFamily="34" charset="0"/>
                <a:cs typeface="Calibri" panose="020F0502020204030204" pitchFamily="34" charset="0"/>
              </a:rPr>
              <a:t>Product Backlog</a:t>
            </a:r>
            <a:r>
              <a:rPr lang="en-IN" sz="1200" dirty="0">
                <a:solidFill>
                  <a:schemeClr val="bg1"/>
                </a:solidFill>
                <a:latin typeface="Calibri" panose="020F0502020204030204" pitchFamily="34" charset="0"/>
                <a:cs typeface="Calibri" panose="020F0502020204030204" pitchFamily="34" charset="0"/>
              </a:rPr>
              <a:t>: Maintained by PO with prioritized user stories (e.g., Generate Defaulter List, Issue Notice, Disconnect Service, etc</a:t>
            </a:r>
            <a:r>
              <a:rPr lang="en-IN" sz="1200" dirty="0" smtClean="0">
                <a:solidFill>
                  <a:schemeClr val="bg1"/>
                </a:solidFill>
                <a:latin typeface="Calibri" panose="020F0502020204030204" pitchFamily="34" charset="0"/>
                <a:cs typeface="Calibri" panose="020F0502020204030204" pitchFamily="34" charset="0"/>
              </a:rPr>
              <a:t>.)</a:t>
            </a:r>
          </a:p>
          <a:p>
            <a:pPr marL="628650" lvl="1" indent="-171450">
              <a:buFont typeface="Arial" panose="020B0604020202020204" pitchFamily="34" charset="0"/>
              <a:buChar char="•"/>
            </a:pPr>
            <a:r>
              <a:rPr lang="en-IN" sz="1200" b="1" dirty="0" smtClean="0">
                <a:solidFill>
                  <a:schemeClr val="bg1"/>
                </a:solidFill>
                <a:latin typeface="Calibri" panose="020F0502020204030204" pitchFamily="34" charset="0"/>
                <a:cs typeface="Calibri" panose="020F0502020204030204" pitchFamily="34" charset="0"/>
              </a:rPr>
              <a:t>Sprint </a:t>
            </a:r>
            <a:r>
              <a:rPr lang="en-IN" sz="1200" b="1" dirty="0">
                <a:solidFill>
                  <a:schemeClr val="bg1"/>
                </a:solidFill>
                <a:latin typeface="Calibri" panose="020F0502020204030204" pitchFamily="34" charset="0"/>
                <a:cs typeface="Calibri" panose="020F0502020204030204" pitchFamily="34" charset="0"/>
              </a:rPr>
              <a:t>Backlog</a:t>
            </a:r>
            <a:r>
              <a:rPr lang="en-IN" sz="1200" dirty="0">
                <a:solidFill>
                  <a:schemeClr val="bg1"/>
                </a:solidFill>
                <a:latin typeface="Calibri" panose="020F0502020204030204" pitchFamily="34" charset="0"/>
                <a:cs typeface="Calibri" panose="020F0502020204030204" pitchFamily="34" charset="0"/>
              </a:rPr>
              <a:t>: Selected stories/tasks to be completed in a </a:t>
            </a:r>
            <a:r>
              <a:rPr lang="en-IN" sz="1200" dirty="0" smtClean="0">
                <a:solidFill>
                  <a:schemeClr val="bg1"/>
                </a:solidFill>
                <a:latin typeface="Calibri" panose="020F0502020204030204" pitchFamily="34" charset="0"/>
                <a:cs typeface="Calibri" panose="020F0502020204030204" pitchFamily="34" charset="0"/>
              </a:rPr>
              <a:t>sprint.</a:t>
            </a:r>
          </a:p>
          <a:p>
            <a:pPr marL="628650" lvl="1" indent="-171450">
              <a:buFont typeface="Arial" panose="020B0604020202020204" pitchFamily="34" charset="0"/>
              <a:buChar char="•"/>
            </a:pPr>
            <a:r>
              <a:rPr lang="en-IN" sz="1200" b="1" dirty="0" smtClean="0">
                <a:solidFill>
                  <a:schemeClr val="bg1"/>
                </a:solidFill>
                <a:latin typeface="Calibri" panose="020F0502020204030204" pitchFamily="34" charset="0"/>
                <a:cs typeface="Calibri" panose="020F0502020204030204" pitchFamily="34" charset="0"/>
              </a:rPr>
              <a:t>Increment</a:t>
            </a:r>
            <a:r>
              <a:rPr lang="en-IN" sz="1200" dirty="0">
                <a:solidFill>
                  <a:schemeClr val="bg1"/>
                </a:solidFill>
                <a:latin typeface="Calibri" panose="020F0502020204030204" pitchFamily="34" charset="0"/>
                <a:cs typeface="Calibri" panose="020F0502020204030204" pitchFamily="34" charset="0"/>
              </a:rPr>
              <a:t>: Working, testable features delivered at the end </a:t>
            </a:r>
            <a:r>
              <a:rPr lang="en-IN" sz="1200" b="1" dirty="0">
                <a:solidFill>
                  <a:schemeClr val="bg1"/>
                </a:solidFill>
                <a:latin typeface="Calibri" panose="020F0502020204030204" pitchFamily="34" charset="0"/>
                <a:cs typeface="Calibri" panose="020F0502020204030204" pitchFamily="34" charset="0"/>
              </a:rPr>
              <a:t>of</a:t>
            </a:r>
            <a:r>
              <a:rPr lang="en-IN" sz="1200" dirty="0">
                <a:solidFill>
                  <a:schemeClr val="bg1"/>
                </a:solidFill>
                <a:latin typeface="Calibri" panose="020F0502020204030204" pitchFamily="34" charset="0"/>
                <a:cs typeface="Calibri" panose="020F0502020204030204" pitchFamily="34" charset="0"/>
              </a:rPr>
              <a:t> each </a:t>
            </a:r>
            <a:r>
              <a:rPr lang="en-IN" sz="1200" dirty="0" smtClean="0">
                <a:solidFill>
                  <a:schemeClr val="bg1"/>
                </a:solidFill>
                <a:latin typeface="Calibri" panose="020F0502020204030204" pitchFamily="34" charset="0"/>
                <a:cs typeface="Calibri" panose="020F0502020204030204" pitchFamily="34" charset="0"/>
              </a:rPr>
              <a:t>sprint.</a:t>
            </a:r>
          </a:p>
          <a:p>
            <a:pPr marL="628650" lvl="1" indent="-171450">
              <a:buFont typeface="Arial" panose="020B0604020202020204" pitchFamily="34" charset="0"/>
              <a:buChar char="•"/>
            </a:pPr>
            <a:r>
              <a:rPr lang="en-IN" sz="1200" b="1" dirty="0" smtClean="0">
                <a:solidFill>
                  <a:schemeClr val="bg1"/>
                </a:solidFill>
                <a:latin typeface="Calibri" panose="020F0502020204030204" pitchFamily="34" charset="0"/>
                <a:cs typeface="Calibri" panose="020F0502020204030204" pitchFamily="34" charset="0"/>
              </a:rPr>
              <a:t>Definition </a:t>
            </a:r>
            <a:r>
              <a:rPr lang="en-IN" sz="1200" b="1" dirty="0">
                <a:solidFill>
                  <a:schemeClr val="bg1"/>
                </a:solidFill>
                <a:latin typeface="Calibri" panose="020F0502020204030204" pitchFamily="34" charset="0"/>
                <a:cs typeface="Calibri" panose="020F0502020204030204" pitchFamily="34" charset="0"/>
              </a:rPr>
              <a:t>of Done (DoD)</a:t>
            </a:r>
            <a:r>
              <a:rPr lang="en-IN" sz="1200" dirty="0">
                <a:solidFill>
                  <a:schemeClr val="bg1"/>
                </a:solidFill>
                <a:latin typeface="Calibri" panose="020F0502020204030204" pitchFamily="34" charset="0"/>
                <a:cs typeface="Calibri" panose="020F0502020204030204" pitchFamily="34" charset="0"/>
              </a:rPr>
              <a:t>: Clearly defined conditions for story completion (coded, tested, documented, reviewed).</a:t>
            </a:r>
          </a:p>
        </p:txBody>
      </p:sp>
      <p:sp>
        <p:nvSpPr>
          <p:cNvPr id="3" name="Rectangle 2"/>
          <p:cNvSpPr/>
          <p:nvPr/>
        </p:nvSpPr>
        <p:spPr>
          <a:xfrm>
            <a:off x="764275" y="1961445"/>
            <a:ext cx="1875450" cy="307777"/>
          </a:xfrm>
          <a:prstGeom prst="rect">
            <a:avLst/>
          </a:prstGeom>
        </p:spPr>
        <p:txBody>
          <a:bodyPr wrap="none">
            <a:spAutoFit/>
          </a:bodyPr>
          <a:lstStyle/>
          <a:p>
            <a:pPr marL="342900" indent="-342900">
              <a:buAutoNum type="arabicPeriod" startAt="4"/>
            </a:pPr>
            <a:r>
              <a:rPr lang="en-IN" sz="1400" b="1" dirty="0" smtClean="0">
                <a:solidFill>
                  <a:schemeClr val="bg1"/>
                </a:solidFill>
                <a:latin typeface="Calibri" panose="020F0502020204030204" pitchFamily="34" charset="0"/>
                <a:cs typeface="Calibri" panose="020F0502020204030204" pitchFamily="34" charset="0"/>
              </a:rPr>
              <a:t>Agile Ceremonies:</a:t>
            </a:r>
          </a:p>
        </p:txBody>
      </p:sp>
      <p:graphicFrame>
        <p:nvGraphicFramePr>
          <p:cNvPr id="4" name="Table 3"/>
          <p:cNvGraphicFramePr>
            <a:graphicFrameLocks noGrp="1"/>
          </p:cNvGraphicFramePr>
          <p:nvPr>
            <p:extLst>
              <p:ext uri="{D42A27DB-BD31-4B8C-83A1-F6EECF244321}">
                <p14:modId xmlns:p14="http://schemas.microsoft.com/office/powerpoint/2010/main" val="1987730464"/>
              </p:ext>
            </p:extLst>
          </p:nvPr>
        </p:nvGraphicFramePr>
        <p:xfrm>
          <a:off x="1158542" y="2368520"/>
          <a:ext cx="9500358" cy="1834990"/>
        </p:xfrm>
        <a:graphic>
          <a:graphicData uri="http://schemas.openxmlformats.org/drawingml/2006/table">
            <a:tbl>
              <a:tblPr firstRow="1" bandRow="1">
                <a:tableStyleId>{5C22544A-7EE6-4342-B048-85BDC9FD1C3A}</a:tableStyleId>
              </a:tblPr>
              <a:tblGrid>
                <a:gridCol w="2717422"/>
                <a:gridCol w="6782936"/>
              </a:tblGrid>
              <a:tr h="366998">
                <a:tc>
                  <a:txBody>
                    <a:bodyPr/>
                    <a:lstStyle/>
                    <a:p>
                      <a:r>
                        <a:rPr lang="en-IN" sz="1400" dirty="0">
                          <a:latin typeface="Calibri" panose="020F0502020204030204" pitchFamily="34" charset="0"/>
                          <a:cs typeface="Calibri" panose="020F0502020204030204" pitchFamily="34" charset="0"/>
                        </a:rPr>
                        <a:t>Ceremony</a:t>
                      </a:r>
                    </a:p>
                  </a:txBody>
                  <a:tcPr anchor="ctr"/>
                </a:tc>
                <a:tc>
                  <a:txBody>
                    <a:bodyPr/>
                    <a:lstStyle/>
                    <a:p>
                      <a:r>
                        <a:rPr lang="en-IN" sz="1400" dirty="0" smtClean="0">
                          <a:latin typeface="Calibri" panose="020F0502020204030204" pitchFamily="34" charset="0"/>
                          <a:cs typeface="Calibri" panose="020F0502020204030204" pitchFamily="34" charset="0"/>
                        </a:rPr>
                        <a:t>Purpose</a:t>
                      </a:r>
                      <a:endParaRPr lang="en-IN" sz="1400" dirty="0">
                        <a:latin typeface="Calibri" panose="020F0502020204030204" pitchFamily="34" charset="0"/>
                        <a:cs typeface="Calibri" panose="020F0502020204030204" pitchFamily="34" charset="0"/>
                      </a:endParaRPr>
                    </a:p>
                  </a:txBody>
                  <a:tcPr/>
                </a:tc>
              </a:tr>
              <a:tr h="366998">
                <a:tc>
                  <a:txBody>
                    <a:bodyPr/>
                    <a:lstStyle/>
                    <a:p>
                      <a:r>
                        <a:rPr lang="en-IN" sz="1200" dirty="0" smtClean="0">
                          <a:latin typeface="Calibri" panose="020F0502020204030204" pitchFamily="34" charset="0"/>
                          <a:cs typeface="Calibri" panose="020F0502020204030204" pitchFamily="34" charset="0"/>
                        </a:rPr>
                        <a:t>Sprint Planning</a:t>
                      </a:r>
                      <a:endParaRPr lang="en-IN" sz="1200" dirty="0">
                        <a:latin typeface="Calibri" panose="020F0502020204030204" pitchFamily="34" charset="0"/>
                        <a:cs typeface="Calibri" panose="020F0502020204030204" pitchFamily="34" charset="0"/>
                      </a:endParaRPr>
                    </a:p>
                  </a:txBody>
                  <a:tcPr/>
                </a:tc>
                <a:tc>
                  <a:txBody>
                    <a:bodyPr/>
                    <a:lstStyle/>
                    <a:p>
                      <a:r>
                        <a:rPr lang="en-IN" sz="1200" dirty="0" smtClean="0">
                          <a:latin typeface="Calibri" panose="020F0502020204030204" pitchFamily="34" charset="0"/>
                          <a:cs typeface="Calibri" panose="020F0502020204030204" pitchFamily="34" charset="0"/>
                        </a:rPr>
                        <a:t>Plan 2–3 week sprints based on priority and team capacity.</a:t>
                      </a:r>
                      <a:endParaRPr lang="en-IN" sz="1200" dirty="0">
                        <a:latin typeface="Calibri" panose="020F0502020204030204" pitchFamily="34" charset="0"/>
                        <a:cs typeface="Calibri" panose="020F0502020204030204" pitchFamily="34" charset="0"/>
                      </a:endParaRPr>
                    </a:p>
                  </a:txBody>
                  <a:tcPr/>
                </a:tc>
              </a:tr>
              <a:tr h="366998">
                <a:tc>
                  <a:txBody>
                    <a:bodyPr/>
                    <a:lstStyle/>
                    <a:p>
                      <a:r>
                        <a:rPr lang="en-IN" sz="1200" dirty="0" smtClean="0">
                          <a:latin typeface="Calibri" panose="020F0502020204030204" pitchFamily="34" charset="0"/>
                          <a:cs typeface="Calibri" panose="020F0502020204030204" pitchFamily="34" charset="0"/>
                        </a:rPr>
                        <a:t>Daily Stand-ups</a:t>
                      </a:r>
                      <a:endParaRPr lang="en-IN" sz="1200" dirty="0">
                        <a:latin typeface="Calibri" panose="020F0502020204030204" pitchFamily="34" charset="0"/>
                        <a:cs typeface="Calibri" panose="020F0502020204030204" pitchFamily="34" charset="0"/>
                      </a:endParaRPr>
                    </a:p>
                  </a:txBody>
                  <a:tcPr/>
                </a:tc>
                <a:tc>
                  <a:txBody>
                    <a:bodyPr/>
                    <a:lstStyle/>
                    <a:p>
                      <a:r>
                        <a:rPr lang="en-IN" sz="1200" dirty="0">
                          <a:latin typeface="Calibri" panose="020F0502020204030204" pitchFamily="34" charset="0"/>
                          <a:cs typeface="Calibri" panose="020F0502020204030204" pitchFamily="34" charset="0"/>
                        </a:rPr>
                        <a:t>15-minute daily meetings to track progress and remove impediments.</a:t>
                      </a:r>
                    </a:p>
                  </a:txBody>
                  <a:tcPr anchor="ctr"/>
                </a:tc>
              </a:tr>
              <a:tr h="366998">
                <a:tc>
                  <a:txBody>
                    <a:bodyPr/>
                    <a:lstStyle/>
                    <a:p>
                      <a:r>
                        <a:rPr lang="en-IN" sz="1200" dirty="0" smtClean="0">
                          <a:latin typeface="Calibri" panose="020F0502020204030204" pitchFamily="34" charset="0"/>
                          <a:cs typeface="Calibri" panose="020F0502020204030204" pitchFamily="34" charset="0"/>
                        </a:rPr>
                        <a:t>Sprint Review</a:t>
                      </a:r>
                      <a:endParaRPr lang="en-IN" sz="1200" dirty="0">
                        <a:latin typeface="Calibri" panose="020F0502020204030204" pitchFamily="34" charset="0"/>
                        <a:cs typeface="Calibri" panose="020F0502020204030204" pitchFamily="34" charset="0"/>
                      </a:endParaRPr>
                    </a:p>
                  </a:txBody>
                  <a:tcPr/>
                </a:tc>
                <a:tc>
                  <a:txBody>
                    <a:bodyPr/>
                    <a:lstStyle/>
                    <a:p>
                      <a:r>
                        <a:rPr lang="en-IN" sz="1200" dirty="0" smtClean="0">
                          <a:latin typeface="Calibri" panose="020F0502020204030204" pitchFamily="34" charset="0"/>
                          <a:cs typeface="Calibri" panose="020F0502020204030204" pitchFamily="34" charset="0"/>
                        </a:rPr>
                        <a:t>Demo of completed work to BESCOM stakeholders at end of each sprint.</a:t>
                      </a:r>
                      <a:endParaRPr lang="en-IN" sz="1200" dirty="0">
                        <a:latin typeface="Calibri" panose="020F0502020204030204" pitchFamily="34" charset="0"/>
                        <a:cs typeface="Calibri" panose="020F0502020204030204" pitchFamily="34" charset="0"/>
                      </a:endParaRPr>
                    </a:p>
                  </a:txBody>
                  <a:tcPr/>
                </a:tc>
              </a:tr>
              <a:tr h="366998">
                <a:tc>
                  <a:txBody>
                    <a:bodyPr/>
                    <a:lstStyle/>
                    <a:p>
                      <a:r>
                        <a:rPr lang="en-IN" sz="1200" dirty="0" smtClean="0">
                          <a:latin typeface="Calibri" panose="020F0502020204030204" pitchFamily="34" charset="0"/>
                          <a:cs typeface="Calibri" panose="020F0502020204030204" pitchFamily="34" charset="0"/>
                        </a:rPr>
                        <a:t>Sprint Retrospective</a:t>
                      </a:r>
                      <a:endParaRPr lang="en-IN" sz="1200" dirty="0">
                        <a:latin typeface="Calibri" panose="020F0502020204030204" pitchFamily="34" charset="0"/>
                        <a:cs typeface="Calibri" panose="020F0502020204030204" pitchFamily="34" charset="0"/>
                      </a:endParaRPr>
                    </a:p>
                  </a:txBody>
                  <a:tcPr/>
                </a:tc>
                <a:tc>
                  <a:txBody>
                    <a:bodyPr/>
                    <a:lstStyle/>
                    <a:p>
                      <a:r>
                        <a:rPr lang="en-IN" sz="1200" dirty="0" smtClean="0">
                          <a:latin typeface="Calibri" panose="020F0502020204030204" pitchFamily="34" charset="0"/>
                          <a:cs typeface="Calibri" panose="020F0502020204030204" pitchFamily="34" charset="0"/>
                        </a:rPr>
                        <a:t>Team reflects on what went well and identifies improvements.</a:t>
                      </a:r>
                      <a:endParaRPr lang="en-IN" sz="1200" dirty="0">
                        <a:latin typeface="Calibri" panose="020F0502020204030204" pitchFamily="34" charset="0"/>
                        <a:cs typeface="Calibri" panose="020F0502020204030204" pitchFamily="34" charset="0"/>
                      </a:endParaRPr>
                    </a:p>
                  </a:txBody>
                  <a:tcPr/>
                </a:tc>
              </a:tr>
            </a:tbl>
          </a:graphicData>
        </a:graphic>
      </p:graphicFrame>
      <p:sp>
        <p:nvSpPr>
          <p:cNvPr id="5" name="Rectangle 4"/>
          <p:cNvSpPr/>
          <p:nvPr/>
        </p:nvSpPr>
        <p:spPr>
          <a:xfrm>
            <a:off x="764275" y="4343752"/>
            <a:ext cx="10290412" cy="1969770"/>
          </a:xfrm>
          <a:prstGeom prst="rect">
            <a:avLst/>
          </a:prstGeom>
        </p:spPr>
        <p:txBody>
          <a:bodyPr wrap="square">
            <a:spAutoFit/>
          </a:bodyPr>
          <a:lstStyle/>
          <a:p>
            <a:pPr marL="228600" indent="-228600">
              <a:buAutoNum type="arabicPeriod" startAt="5"/>
            </a:pPr>
            <a:r>
              <a:rPr lang="en-IN" sz="1400" b="1" dirty="0" smtClean="0">
                <a:solidFill>
                  <a:schemeClr val="bg1"/>
                </a:solidFill>
                <a:latin typeface="Calibri" panose="020F0502020204030204" pitchFamily="34" charset="0"/>
                <a:cs typeface="Calibri" panose="020F0502020204030204" pitchFamily="34" charset="0"/>
              </a:rPr>
              <a:t>Sprint Strategy</a:t>
            </a:r>
          </a:p>
          <a:p>
            <a:endParaRPr lang="en-IN" sz="1200" b="1" dirty="0" smtClean="0">
              <a:solidFill>
                <a:schemeClr val="bg1"/>
              </a:solidFill>
              <a:latin typeface="Calibri" panose="020F0502020204030204" pitchFamily="34" charset="0"/>
              <a:cs typeface="Calibri" panose="020F0502020204030204" pitchFamily="34" charset="0"/>
            </a:endParaRPr>
          </a:p>
          <a:p>
            <a:pPr marL="628650" lvl="1" indent="-171450">
              <a:buFont typeface="Arial" panose="020B0604020202020204" pitchFamily="34" charset="0"/>
              <a:buChar char="•"/>
            </a:pPr>
            <a:r>
              <a:rPr lang="en-IN" sz="1200" b="1" dirty="0" smtClean="0">
                <a:solidFill>
                  <a:schemeClr val="bg1"/>
                </a:solidFill>
                <a:latin typeface="Calibri" panose="020F0502020204030204" pitchFamily="34" charset="0"/>
                <a:cs typeface="Calibri" panose="020F0502020204030204" pitchFamily="34" charset="0"/>
              </a:rPr>
              <a:t>Sprint </a:t>
            </a:r>
            <a:r>
              <a:rPr lang="en-IN" sz="1200" b="1" dirty="0">
                <a:solidFill>
                  <a:schemeClr val="bg1"/>
                </a:solidFill>
                <a:latin typeface="Calibri" panose="020F0502020204030204" pitchFamily="34" charset="0"/>
                <a:cs typeface="Calibri" panose="020F0502020204030204" pitchFamily="34" charset="0"/>
              </a:rPr>
              <a:t>Duration</a:t>
            </a:r>
            <a:r>
              <a:rPr lang="en-IN" sz="1200" dirty="0">
                <a:solidFill>
                  <a:schemeClr val="bg1"/>
                </a:solidFill>
                <a:latin typeface="Calibri" panose="020F0502020204030204" pitchFamily="34" charset="0"/>
                <a:cs typeface="Calibri" panose="020F0502020204030204" pitchFamily="34" charset="0"/>
              </a:rPr>
              <a:t>: 2 or 3 </a:t>
            </a:r>
            <a:r>
              <a:rPr lang="en-IN" sz="1200" dirty="0" smtClean="0">
                <a:solidFill>
                  <a:schemeClr val="bg1"/>
                </a:solidFill>
                <a:latin typeface="Calibri" panose="020F0502020204030204" pitchFamily="34" charset="0"/>
                <a:cs typeface="Calibri" panose="020F0502020204030204" pitchFamily="34" charset="0"/>
              </a:rPr>
              <a:t>weeks.</a:t>
            </a:r>
          </a:p>
          <a:p>
            <a:pPr marL="628650" lvl="1" indent="-171450">
              <a:buFont typeface="Arial" panose="020B0604020202020204" pitchFamily="34" charset="0"/>
              <a:buChar char="•"/>
            </a:pPr>
            <a:r>
              <a:rPr lang="en-IN" sz="1200" b="1" dirty="0" smtClean="0">
                <a:solidFill>
                  <a:schemeClr val="bg1"/>
                </a:solidFill>
                <a:latin typeface="Calibri" panose="020F0502020204030204" pitchFamily="34" charset="0"/>
                <a:cs typeface="Calibri" panose="020F0502020204030204" pitchFamily="34" charset="0"/>
              </a:rPr>
              <a:t>Number </a:t>
            </a:r>
            <a:r>
              <a:rPr lang="en-IN" sz="1200" b="1" dirty="0">
                <a:solidFill>
                  <a:schemeClr val="bg1"/>
                </a:solidFill>
                <a:latin typeface="Calibri" panose="020F0502020204030204" pitchFamily="34" charset="0"/>
                <a:cs typeface="Calibri" panose="020F0502020204030204" pitchFamily="34" charset="0"/>
              </a:rPr>
              <a:t>of Sprints</a:t>
            </a:r>
            <a:r>
              <a:rPr lang="en-IN" sz="1200" dirty="0">
                <a:solidFill>
                  <a:schemeClr val="bg1"/>
                </a:solidFill>
                <a:latin typeface="Calibri" panose="020F0502020204030204" pitchFamily="34" charset="0"/>
                <a:cs typeface="Calibri" panose="020F0502020204030204" pitchFamily="34" charset="0"/>
              </a:rPr>
              <a:t>: Approx. 18–24 sprints (for a 12-month project</a:t>
            </a:r>
            <a:r>
              <a:rPr lang="en-IN" sz="1200" dirty="0" smtClean="0">
                <a:solidFill>
                  <a:schemeClr val="bg1"/>
                </a:solidFill>
                <a:latin typeface="Calibri" panose="020F0502020204030204" pitchFamily="34" charset="0"/>
                <a:cs typeface="Calibri" panose="020F0502020204030204" pitchFamily="34" charset="0"/>
              </a:rPr>
              <a:t>).</a:t>
            </a:r>
          </a:p>
          <a:p>
            <a:pPr marL="628650" lvl="1" indent="-171450">
              <a:buFont typeface="Arial" panose="020B0604020202020204" pitchFamily="34" charset="0"/>
              <a:buChar char="•"/>
            </a:pPr>
            <a:r>
              <a:rPr lang="en-IN" sz="1200" b="1" dirty="0" smtClean="0">
                <a:solidFill>
                  <a:schemeClr val="bg1"/>
                </a:solidFill>
                <a:latin typeface="Calibri" panose="020F0502020204030204" pitchFamily="34" charset="0"/>
                <a:cs typeface="Calibri" panose="020F0502020204030204" pitchFamily="34" charset="0"/>
              </a:rPr>
              <a:t>Release </a:t>
            </a:r>
            <a:r>
              <a:rPr lang="en-IN" sz="1200" b="1" dirty="0">
                <a:solidFill>
                  <a:schemeClr val="bg1"/>
                </a:solidFill>
                <a:latin typeface="Calibri" panose="020F0502020204030204" pitchFamily="34" charset="0"/>
                <a:cs typeface="Calibri" panose="020F0502020204030204" pitchFamily="34" charset="0"/>
              </a:rPr>
              <a:t>Plan</a:t>
            </a:r>
            <a:r>
              <a:rPr lang="en-IN" sz="1200" dirty="0">
                <a:solidFill>
                  <a:schemeClr val="bg1"/>
                </a:solidFill>
                <a:latin typeface="Calibri" panose="020F0502020204030204" pitchFamily="34" charset="0"/>
                <a:cs typeface="Calibri" panose="020F0502020204030204" pitchFamily="34" charset="0"/>
              </a:rPr>
              <a:t>: Deliver in </a:t>
            </a:r>
            <a:r>
              <a:rPr lang="en-IN" sz="1200" b="1" dirty="0" smtClean="0">
                <a:solidFill>
                  <a:schemeClr val="bg1"/>
                </a:solidFill>
                <a:latin typeface="Calibri" panose="020F0502020204030204" pitchFamily="34" charset="0"/>
                <a:cs typeface="Calibri" panose="020F0502020204030204" pitchFamily="34" charset="0"/>
              </a:rPr>
              <a:t>phases</a:t>
            </a:r>
            <a:r>
              <a:rPr lang="en-IN" sz="1200" dirty="0" smtClean="0">
                <a:solidFill>
                  <a:schemeClr val="bg1"/>
                </a:solidFill>
                <a:latin typeface="Calibri" panose="020F0502020204030204" pitchFamily="34" charset="0"/>
                <a:cs typeface="Calibri" panose="020F0502020204030204" pitchFamily="34" charset="0"/>
              </a:rPr>
              <a:t>, </a:t>
            </a:r>
            <a:r>
              <a:rPr lang="en-IN" sz="1200" dirty="0">
                <a:solidFill>
                  <a:schemeClr val="bg1"/>
                </a:solidFill>
                <a:latin typeface="Calibri" panose="020F0502020204030204" pitchFamily="34" charset="0"/>
                <a:cs typeface="Calibri" panose="020F0502020204030204" pitchFamily="34" charset="0"/>
              </a:rPr>
              <a:t>for example:</a:t>
            </a:r>
          </a:p>
          <a:p>
            <a:pPr marL="1085850" lvl="2" indent="-171450">
              <a:buFont typeface="Arial" panose="020B0604020202020204" pitchFamily="34" charset="0"/>
              <a:buChar char="•"/>
            </a:pPr>
            <a:r>
              <a:rPr lang="en-IN" sz="1200" dirty="0">
                <a:solidFill>
                  <a:schemeClr val="bg1"/>
                </a:solidFill>
                <a:latin typeface="Calibri" panose="020F0502020204030204" pitchFamily="34" charset="0"/>
                <a:cs typeface="Calibri" panose="020F0502020204030204" pitchFamily="34" charset="0"/>
              </a:rPr>
              <a:t>Sprint 1–4: Defaulter Identification &amp; Notice </a:t>
            </a:r>
            <a:r>
              <a:rPr lang="en-IN" sz="1200" dirty="0" smtClean="0">
                <a:solidFill>
                  <a:schemeClr val="bg1"/>
                </a:solidFill>
                <a:latin typeface="Calibri" panose="020F0502020204030204" pitchFamily="34" charset="0"/>
                <a:cs typeface="Calibri" panose="020F0502020204030204" pitchFamily="34" charset="0"/>
              </a:rPr>
              <a:t>Generation</a:t>
            </a:r>
          </a:p>
          <a:p>
            <a:pPr marL="1085850" lvl="2" indent="-171450">
              <a:buFont typeface="Arial" panose="020B0604020202020204" pitchFamily="34" charset="0"/>
              <a:buChar char="•"/>
            </a:pPr>
            <a:r>
              <a:rPr lang="en-IN" sz="1200" dirty="0" smtClean="0">
                <a:solidFill>
                  <a:schemeClr val="bg1"/>
                </a:solidFill>
                <a:latin typeface="Calibri" panose="020F0502020204030204" pitchFamily="34" charset="0"/>
                <a:cs typeface="Calibri" panose="020F0502020204030204" pitchFamily="34" charset="0"/>
              </a:rPr>
              <a:t>Sprint </a:t>
            </a:r>
            <a:r>
              <a:rPr lang="en-IN" sz="1200" dirty="0">
                <a:solidFill>
                  <a:schemeClr val="bg1"/>
                </a:solidFill>
                <a:latin typeface="Calibri" panose="020F0502020204030204" pitchFamily="34" charset="0"/>
                <a:cs typeface="Calibri" panose="020F0502020204030204" pitchFamily="34" charset="0"/>
              </a:rPr>
              <a:t>5–8: Disconnection &amp; </a:t>
            </a:r>
            <a:r>
              <a:rPr lang="en-IN" sz="1200" dirty="0" smtClean="0">
                <a:solidFill>
                  <a:schemeClr val="bg1"/>
                </a:solidFill>
                <a:latin typeface="Calibri" panose="020F0502020204030204" pitchFamily="34" charset="0"/>
                <a:cs typeface="Calibri" panose="020F0502020204030204" pitchFamily="34" charset="0"/>
              </a:rPr>
              <a:t>Reconnection</a:t>
            </a:r>
          </a:p>
          <a:p>
            <a:pPr marL="1085850" lvl="2" indent="-171450">
              <a:buFont typeface="Arial" panose="020B0604020202020204" pitchFamily="34" charset="0"/>
              <a:buChar char="•"/>
            </a:pPr>
            <a:r>
              <a:rPr lang="en-IN" sz="1200" dirty="0" smtClean="0">
                <a:solidFill>
                  <a:schemeClr val="bg1"/>
                </a:solidFill>
                <a:latin typeface="Calibri" panose="020F0502020204030204" pitchFamily="34" charset="0"/>
                <a:cs typeface="Calibri" panose="020F0502020204030204" pitchFamily="34" charset="0"/>
              </a:rPr>
              <a:t>Sprint </a:t>
            </a:r>
            <a:r>
              <a:rPr lang="en-IN" sz="1200" dirty="0">
                <a:solidFill>
                  <a:schemeClr val="bg1"/>
                </a:solidFill>
                <a:latin typeface="Calibri" panose="020F0502020204030204" pitchFamily="34" charset="0"/>
                <a:cs typeface="Calibri" panose="020F0502020204030204" pitchFamily="34" charset="0"/>
              </a:rPr>
              <a:t>9–12: Dismantling &amp; Arrear </a:t>
            </a:r>
            <a:r>
              <a:rPr lang="en-IN" sz="1200" dirty="0" smtClean="0">
                <a:solidFill>
                  <a:schemeClr val="bg1"/>
                </a:solidFill>
                <a:latin typeface="Calibri" panose="020F0502020204030204" pitchFamily="34" charset="0"/>
                <a:cs typeface="Calibri" panose="020F0502020204030204" pitchFamily="34" charset="0"/>
              </a:rPr>
              <a:t>Transfer</a:t>
            </a:r>
          </a:p>
          <a:p>
            <a:pPr marL="1085850" lvl="2" indent="-171450">
              <a:buFont typeface="Arial" panose="020B0604020202020204" pitchFamily="34" charset="0"/>
              <a:buChar char="•"/>
            </a:pPr>
            <a:r>
              <a:rPr lang="en-IN" sz="1200" dirty="0" smtClean="0">
                <a:solidFill>
                  <a:schemeClr val="bg1"/>
                </a:solidFill>
                <a:latin typeface="Calibri" panose="020F0502020204030204" pitchFamily="34" charset="0"/>
                <a:cs typeface="Calibri" panose="020F0502020204030204" pitchFamily="34" charset="0"/>
              </a:rPr>
              <a:t>Sprint </a:t>
            </a:r>
            <a:r>
              <a:rPr lang="en-IN" sz="1200" dirty="0">
                <a:solidFill>
                  <a:schemeClr val="bg1"/>
                </a:solidFill>
                <a:latin typeface="Calibri" panose="020F0502020204030204" pitchFamily="34" charset="0"/>
                <a:cs typeface="Calibri" panose="020F0502020204030204" pitchFamily="34" charset="0"/>
              </a:rPr>
              <a:t>13–16: Admin &amp; </a:t>
            </a:r>
            <a:r>
              <a:rPr lang="en-IN" sz="1200" dirty="0" smtClean="0">
                <a:solidFill>
                  <a:schemeClr val="bg1"/>
                </a:solidFill>
                <a:latin typeface="Calibri" panose="020F0502020204030204" pitchFamily="34" charset="0"/>
                <a:cs typeface="Calibri" panose="020F0502020204030204" pitchFamily="34" charset="0"/>
              </a:rPr>
              <a:t>Reporting</a:t>
            </a:r>
          </a:p>
          <a:p>
            <a:pPr marL="1085850" lvl="2" indent="-171450">
              <a:buFont typeface="Arial" panose="020B0604020202020204" pitchFamily="34" charset="0"/>
              <a:buChar char="•"/>
            </a:pPr>
            <a:r>
              <a:rPr lang="en-IN" sz="1200" dirty="0" smtClean="0">
                <a:solidFill>
                  <a:schemeClr val="bg1"/>
                </a:solidFill>
                <a:latin typeface="Calibri" panose="020F0502020204030204" pitchFamily="34" charset="0"/>
                <a:cs typeface="Calibri" panose="020F0502020204030204" pitchFamily="34" charset="0"/>
              </a:rPr>
              <a:t>Sprint </a:t>
            </a:r>
            <a:r>
              <a:rPr lang="en-IN" sz="1200" dirty="0">
                <a:solidFill>
                  <a:schemeClr val="bg1"/>
                </a:solidFill>
                <a:latin typeface="Calibri" panose="020F0502020204030204" pitchFamily="34" charset="0"/>
                <a:cs typeface="Calibri" panose="020F0502020204030204" pitchFamily="34" charset="0"/>
              </a:rPr>
              <a:t>17–20: Integration, UAT, and Deployment</a:t>
            </a:r>
          </a:p>
        </p:txBody>
      </p:sp>
    </p:spTree>
    <p:extLst>
      <p:ext uri="{BB962C8B-B14F-4D97-AF65-F5344CB8AC3E}">
        <p14:creationId xmlns:p14="http://schemas.microsoft.com/office/powerpoint/2010/main" val="415567551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878006" y="684116"/>
            <a:ext cx="10067498" cy="1046440"/>
          </a:xfrm>
          <a:prstGeom prst="rect">
            <a:avLst/>
          </a:prstGeom>
        </p:spPr>
        <p:txBody>
          <a:bodyPr wrap="square">
            <a:spAutoFit/>
          </a:bodyPr>
          <a:lstStyle/>
          <a:p>
            <a:pPr marL="342900" indent="-342900">
              <a:buAutoNum type="arabicPeriod" startAt="6"/>
            </a:pPr>
            <a:r>
              <a:rPr lang="en-IN" sz="1400" b="1" dirty="0" smtClean="0">
                <a:solidFill>
                  <a:schemeClr val="bg1"/>
                </a:solidFill>
                <a:latin typeface="Calibri" panose="020F0502020204030204" pitchFamily="34" charset="0"/>
                <a:cs typeface="Calibri" panose="020F0502020204030204" pitchFamily="34" charset="0"/>
              </a:rPr>
              <a:t>Agile </a:t>
            </a:r>
            <a:r>
              <a:rPr lang="en-IN" sz="1400" b="1" dirty="0">
                <a:solidFill>
                  <a:schemeClr val="bg1"/>
                </a:solidFill>
                <a:latin typeface="Calibri" panose="020F0502020204030204" pitchFamily="34" charset="0"/>
                <a:cs typeface="Calibri" panose="020F0502020204030204" pitchFamily="34" charset="0"/>
              </a:rPr>
              <a:t>Tools (Optional</a:t>
            </a:r>
            <a:r>
              <a:rPr lang="en-IN" sz="1400" b="1" dirty="0" smtClean="0">
                <a:solidFill>
                  <a:schemeClr val="bg1"/>
                </a:solidFill>
                <a:latin typeface="Calibri" panose="020F0502020204030204" pitchFamily="34" charset="0"/>
                <a:cs typeface="Calibri" panose="020F0502020204030204" pitchFamily="34" charset="0"/>
              </a:rPr>
              <a:t>):</a:t>
            </a:r>
          </a:p>
          <a:p>
            <a:endParaRPr lang="en-IN" sz="1200" b="1" dirty="0">
              <a:solidFill>
                <a:schemeClr val="bg1"/>
              </a:solidFill>
              <a:latin typeface="Calibri" panose="020F0502020204030204" pitchFamily="34" charset="0"/>
              <a:cs typeface="Calibri" panose="020F0502020204030204" pitchFamily="34" charset="0"/>
            </a:endParaRPr>
          </a:p>
          <a:p>
            <a:pPr marL="628650" lvl="1" indent="-171450">
              <a:buFont typeface="Arial" panose="020B0604020202020204" pitchFamily="34" charset="0"/>
              <a:buChar char="•"/>
            </a:pPr>
            <a:r>
              <a:rPr lang="en-IN" sz="1200" b="1" dirty="0">
                <a:solidFill>
                  <a:schemeClr val="bg1"/>
                </a:solidFill>
                <a:latin typeface="Calibri" panose="020F0502020204030204" pitchFamily="34" charset="0"/>
                <a:cs typeface="Calibri" panose="020F0502020204030204" pitchFamily="34" charset="0"/>
              </a:rPr>
              <a:t>JIRA</a:t>
            </a:r>
            <a:r>
              <a:rPr lang="en-IN" sz="1200" dirty="0">
                <a:solidFill>
                  <a:schemeClr val="bg1"/>
                </a:solidFill>
                <a:latin typeface="Calibri" panose="020F0502020204030204" pitchFamily="34" charset="0"/>
                <a:cs typeface="Calibri" panose="020F0502020204030204" pitchFamily="34" charset="0"/>
              </a:rPr>
              <a:t>: For backlog grooming, sprint tracking, and burndown </a:t>
            </a:r>
            <a:r>
              <a:rPr lang="en-IN" sz="1200" dirty="0" smtClean="0">
                <a:solidFill>
                  <a:schemeClr val="bg1"/>
                </a:solidFill>
                <a:latin typeface="Calibri" panose="020F0502020204030204" pitchFamily="34" charset="0"/>
                <a:cs typeface="Calibri" panose="020F0502020204030204" pitchFamily="34" charset="0"/>
              </a:rPr>
              <a:t>charts.</a:t>
            </a:r>
          </a:p>
          <a:p>
            <a:pPr marL="628650" lvl="1" indent="-171450">
              <a:buFont typeface="Arial" panose="020B0604020202020204" pitchFamily="34" charset="0"/>
              <a:buChar char="•"/>
            </a:pPr>
            <a:r>
              <a:rPr lang="en-IN" sz="1200" b="1" dirty="0" smtClean="0">
                <a:solidFill>
                  <a:schemeClr val="bg1"/>
                </a:solidFill>
                <a:latin typeface="Calibri" panose="020F0502020204030204" pitchFamily="34" charset="0"/>
                <a:cs typeface="Calibri" panose="020F0502020204030204" pitchFamily="34" charset="0"/>
              </a:rPr>
              <a:t>Confluence</a:t>
            </a:r>
            <a:r>
              <a:rPr lang="en-IN" sz="1200" dirty="0">
                <a:solidFill>
                  <a:schemeClr val="bg1"/>
                </a:solidFill>
                <a:latin typeface="Calibri" panose="020F0502020204030204" pitchFamily="34" charset="0"/>
                <a:cs typeface="Calibri" panose="020F0502020204030204" pitchFamily="34" charset="0"/>
              </a:rPr>
              <a:t>: For documentation and meeting </a:t>
            </a:r>
            <a:r>
              <a:rPr lang="en-IN" sz="1200" dirty="0" smtClean="0">
                <a:solidFill>
                  <a:schemeClr val="bg1"/>
                </a:solidFill>
                <a:latin typeface="Calibri" panose="020F0502020204030204" pitchFamily="34" charset="0"/>
                <a:cs typeface="Calibri" panose="020F0502020204030204" pitchFamily="34" charset="0"/>
              </a:rPr>
              <a:t>notes.</a:t>
            </a:r>
          </a:p>
          <a:p>
            <a:pPr marL="628650" lvl="1" indent="-171450">
              <a:buFont typeface="Arial" panose="020B0604020202020204" pitchFamily="34" charset="0"/>
              <a:buChar char="•"/>
            </a:pPr>
            <a:r>
              <a:rPr lang="en-IN" sz="1200" b="1" dirty="0" smtClean="0">
                <a:solidFill>
                  <a:schemeClr val="bg1"/>
                </a:solidFill>
                <a:latin typeface="Calibri" panose="020F0502020204030204" pitchFamily="34" charset="0"/>
                <a:cs typeface="Calibri" panose="020F0502020204030204" pitchFamily="34" charset="0"/>
              </a:rPr>
              <a:t>Slack/MS </a:t>
            </a:r>
            <a:r>
              <a:rPr lang="en-IN" sz="1200" b="1" dirty="0">
                <a:solidFill>
                  <a:schemeClr val="bg1"/>
                </a:solidFill>
                <a:latin typeface="Calibri" panose="020F0502020204030204" pitchFamily="34" charset="0"/>
                <a:cs typeface="Calibri" panose="020F0502020204030204" pitchFamily="34" charset="0"/>
              </a:rPr>
              <a:t>Teams</a:t>
            </a:r>
            <a:r>
              <a:rPr lang="en-IN" sz="1200" dirty="0">
                <a:solidFill>
                  <a:schemeClr val="bg1"/>
                </a:solidFill>
                <a:latin typeface="Calibri" panose="020F0502020204030204" pitchFamily="34" charset="0"/>
                <a:cs typeface="Calibri" panose="020F0502020204030204" pitchFamily="34" charset="0"/>
              </a:rPr>
              <a:t>: For quick team communication.</a:t>
            </a:r>
          </a:p>
        </p:txBody>
      </p:sp>
      <p:sp>
        <p:nvSpPr>
          <p:cNvPr id="3" name="Rectangle 2"/>
          <p:cNvSpPr/>
          <p:nvPr/>
        </p:nvSpPr>
        <p:spPr>
          <a:xfrm>
            <a:off x="878006" y="1826484"/>
            <a:ext cx="10067498" cy="1261884"/>
          </a:xfrm>
          <a:prstGeom prst="rect">
            <a:avLst/>
          </a:prstGeom>
        </p:spPr>
        <p:txBody>
          <a:bodyPr wrap="square">
            <a:spAutoFit/>
          </a:bodyPr>
          <a:lstStyle/>
          <a:p>
            <a:r>
              <a:rPr lang="en-IN" sz="1400" b="1" dirty="0">
                <a:solidFill>
                  <a:schemeClr val="bg1"/>
                </a:solidFill>
                <a:latin typeface="Calibri" panose="020F0502020204030204" pitchFamily="34" charset="0"/>
                <a:cs typeface="Calibri" panose="020F0502020204030204" pitchFamily="34" charset="0"/>
              </a:rPr>
              <a:t>Benefits of Agile in This </a:t>
            </a:r>
            <a:r>
              <a:rPr lang="en-IN" sz="1400" b="1" dirty="0" smtClean="0">
                <a:solidFill>
                  <a:schemeClr val="bg1"/>
                </a:solidFill>
                <a:latin typeface="Calibri" panose="020F0502020204030204" pitchFamily="34" charset="0"/>
                <a:cs typeface="Calibri" panose="020F0502020204030204" pitchFamily="34" charset="0"/>
              </a:rPr>
              <a:t>Project:</a:t>
            </a:r>
          </a:p>
          <a:p>
            <a:endParaRPr lang="en-IN" sz="1400" b="1" dirty="0">
              <a:solidFill>
                <a:schemeClr val="bg1"/>
              </a:solidFill>
              <a:latin typeface="Calibri" panose="020F0502020204030204" pitchFamily="34" charset="0"/>
              <a:cs typeface="Calibri" panose="020F0502020204030204" pitchFamily="34" charset="0"/>
            </a:endParaRPr>
          </a:p>
          <a:p>
            <a:pPr marL="628650" lvl="1" indent="-171450">
              <a:buFont typeface="Arial" panose="020B0604020202020204" pitchFamily="34" charset="0"/>
              <a:buChar char="•"/>
            </a:pPr>
            <a:r>
              <a:rPr lang="en-IN" sz="1200" dirty="0">
                <a:solidFill>
                  <a:schemeClr val="bg1"/>
                </a:solidFill>
                <a:latin typeface="Calibri" panose="020F0502020204030204" pitchFamily="34" charset="0"/>
                <a:cs typeface="Calibri" panose="020F0502020204030204" pitchFamily="34" charset="0"/>
              </a:rPr>
              <a:t>Early delivery of functional features to </a:t>
            </a:r>
            <a:r>
              <a:rPr lang="en-IN" sz="1200" dirty="0" smtClean="0">
                <a:solidFill>
                  <a:schemeClr val="bg1"/>
                </a:solidFill>
                <a:latin typeface="Calibri" panose="020F0502020204030204" pitchFamily="34" charset="0"/>
                <a:cs typeface="Calibri" panose="020F0502020204030204" pitchFamily="34" charset="0"/>
              </a:rPr>
              <a:t>BESCOM.</a:t>
            </a:r>
          </a:p>
          <a:p>
            <a:pPr marL="628650" lvl="1" indent="-171450">
              <a:buFont typeface="Arial" panose="020B0604020202020204" pitchFamily="34" charset="0"/>
              <a:buChar char="•"/>
            </a:pPr>
            <a:r>
              <a:rPr lang="en-IN" sz="1200" dirty="0" smtClean="0">
                <a:solidFill>
                  <a:schemeClr val="bg1"/>
                </a:solidFill>
                <a:latin typeface="Calibri" panose="020F0502020204030204" pitchFamily="34" charset="0"/>
                <a:cs typeface="Calibri" panose="020F0502020204030204" pitchFamily="34" charset="0"/>
              </a:rPr>
              <a:t>Regular </a:t>
            </a:r>
            <a:r>
              <a:rPr lang="en-IN" sz="1200" dirty="0">
                <a:solidFill>
                  <a:schemeClr val="bg1"/>
                </a:solidFill>
                <a:latin typeface="Calibri" panose="020F0502020204030204" pitchFamily="34" charset="0"/>
                <a:cs typeface="Calibri" panose="020F0502020204030204" pitchFamily="34" charset="0"/>
              </a:rPr>
              <a:t>feedback from BESCOM stakeholders for better </a:t>
            </a:r>
            <a:r>
              <a:rPr lang="en-IN" sz="1200" dirty="0" smtClean="0">
                <a:solidFill>
                  <a:schemeClr val="bg1"/>
                </a:solidFill>
                <a:latin typeface="Calibri" panose="020F0502020204030204" pitchFamily="34" charset="0"/>
                <a:cs typeface="Calibri" panose="020F0502020204030204" pitchFamily="34" charset="0"/>
              </a:rPr>
              <a:t>alignment.</a:t>
            </a:r>
          </a:p>
          <a:p>
            <a:pPr marL="628650" lvl="1" indent="-171450">
              <a:buFont typeface="Arial" panose="020B0604020202020204" pitchFamily="34" charset="0"/>
              <a:buChar char="•"/>
            </a:pPr>
            <a:r>
              <a:rPr lang="en-IN" sz="1200" dirty="0" smtClean="0">
                <a:solidFill>
                  <a:schemeClr val="bg1"/>
                </a:solidFill>
                <a:latin typeface="Calibri" panose="020F0502020204030204" pitchFamily="34" charset="0"/>
                <a:cs typeface="Calibri" panose="020F0502020204030204" pitchFamily="34" charset="0"/>
              </a:rPr>
              <a:t>Improved </a:t>
            </a:r>
            <a:r>
              <a:rPr lang="en-IN" sz="1200" dirty="0">
                <a:solidFill>
                  <a:schemeClr val="bg1"/>
                </a:solidFill>
                <a:latin typeface="Calibri" panose="020F0502020204030204" pitchFamily="34" charset="0"/>
                <a:cs typeface="Calibri" panose="020F0502020204030204" pitchFamily="34" charset="0"/>
              </a:rPr>
              <a:t>quality due to continuous </a:t>
            </a:r>
            <a:r>
              <a:rPr lang="en-IN" sz="1200" dirty="0" smtClean="0">
                <a:solidFill>
                  <a:schemeClr val="bg1"/>
                </a:solidFill>
                <a:latin typeface="Calibri" panose="020F0502020204030204" pitchFamily="34" charset="0"/>
                <a:cs typeface="Calibri" panose="020F0502020204030204" pitchFamily="34" charset="0"/>
              </a:rPr>
              <a:t>testing.</a:t>
            </a:r>
          </a:p>
          <a:p>
            <a:pPr marL="628650" lvl="1" indent="-171450">
              <a:buFont typeface="Arial" panose="020B0604020202020204" pitchFamily="34" charset="0"/>
              <a:buChar char="•"/>
            </a:pPr>
            <a:r>
              <a:rPr lang="en-IN" sz="1200" dirty="0" smtClean="0">
                <a:solidFill>
                  <a:schemeClr val="bg1"/>
                </a:solidFill>
                <a:latin typeface="Calibri" panose="020F0502020204030204" pitchFamily="34" charset="0"/>
                <a:cs typeface="Calibri" panose="020F0502020204030204" pitchFamily="34" charset="0"/>
              </a:rPr>
              <a:t>Flexibility </a:t>
            </a:r>
            <a:r>
              <a:rPr lang="en-IN" sz="1200" dirty="0">
                <a:solidFill>
                  <a:schemeClr val="bg1"/>
                </a:solidFill>
                <a:latin typeface="Calibri" panose="020F0502020204030204" pitchFamily="34" charset="0"/>
                <a:cs typeface="Calibri" panose="020F0502020204030204" pitchFamily="34" charset="0"/>
              </a:rPr>
              <a:t>to adapt to regulatory changes or new feature requests.</a:t>
            </a:r>
          </a:p>
        </p:txBody>
      </p:sp>
    </p:spTree>
    <p:extLst>
      <p:ext uri="{BB962C8B-B14F-4D97-AF65-F5344CB8AC3E}">
        <p14:creationId xmlns:p14="http://schemas.microsoft.com/office/powerpoint/2010/main" val="1681243045"/>
      </p:ext>
    </p:extLst>
  </p:cSld>
  <p:clrMapOvr>
    <a:masterClrMapping/>
  </p:clrMapOvr>
  <p:timing>
    <p:tnLst>
      <p:par>
        <p:cTn id="1" dur="indefinite" restart="never" nodeType="tmRoot"/>
      </p:par>
    </p:tnLst>
  </p:timing>
</p:sld>
</file>

<file path=ppt/theme/theme1.xml><?xml version="1.0" encoding="utf-8"?>
<a:theme xmlns:a="http://schemas.openxmlformats.org/drawingml/2006/main" name="Slice">
  <a:themeElements>
    <a:clrScheme name="Slice">
      <a:dk1>
        <a:sysClr val="windowText" lastClr="000000"/>
      </a:dk1>
      <a:lt1>
        <a:sysClr val="window" lastClr="FFFFFF"/>
      </a:lt1>
      <a:dk2>
        <a:srgbClr val="146194"/>
      </a:dk2>
      <a:lt2>
        <a:srgbClr val="76DBF4"/>
      </a:lt2>
      <a:accent1>
        <a:srgbClr val="052F61"/>
      </a:accent1>
      <a:accent2>
        <a:srgbClr val="A50E82"/>
      </a:accent2>
      <a:accent3>
        <a:srgbClr val="14967C"/>
      </a:accent3>
      <a:accent4>
        <a:srgbClr val="6A9E1F"/>
      </a:accent4>
      <a:accent5>
        <a:srgbClr val="E87D37"/>
      </a:accent5>
      <a:accent6>
        <a:srgbClr val="C62324"/>
      </a:accent6>
      <a:hlink>
        <a:srgbClr val="0D2E46"/>
      </a:hlink>
      <a:folHlink>
        <a:srgbClr val="356A95"/>
      </a:folHlink>
    </a:clrScheme>
    <a:fontScheme name="Slice">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Slice">
      <a:fillStyleLst>
        <a:solidFill>
          <a:schemeClr val="phClr"/>
        </a:solidFill>
        <a:gradFill rotWithShape="1">
          <a:gsLst>
            <a:gs pos="0">
              <a:schemeClr val="phClr">
                <a:tint val="62000"/>
                <a:hueMod val="94000"/>
                <a:satMod val="140000"/>
                <a:lumMod val="110000"/>
              </a:schemeClr>
            </a:gs>
            <a:gs pos="100000">
              <a:schemeClr val="phClr">
                <a:tint val="84000"/>
                <a:satMod val="160000"/>
              </a:schemeClr>
            </a:gs>
          </a:gsLst>
          <a:lin ang="5400000" scaled="0"/>
        </a:gradFill>
        <a:gradFill rotWithShape="1">
          <a:gsLst>
            <a:gs pos="0">
              <a:schemeClr val="phClr">
                <a:tint val="98000"/>
                <a:hueMod val="94000"/>
                <a:satMod val="130000"/>
                <a:lumMod val="128000"/>
              </a:schemeClr>
            </a:gs>
            <a:gs pos="100000">
              <a:schemeClr val="phClr">
                <a:shade val="94000"/>
                <a:lumMod val="88000"/>
              </a:schemeClr>
            </a:gs>
          </a:gsLst>
          <a:lin ang="5400000" scaled="0"/>
        </a:gradFill>
      </a:fillStyleLst>
      <a:lnStyleLst>
        <a:ln w="9525" cap="rnd" cmpd="sng" algn="ctr">
          <a:solidFill>
            <a:schemeClr val="phClr">
              <a:tint val="76000"/>
              <a:alpha val="60000"/>
              <a:hueMod val="94000"/>
            </a:schemeClr>
          </a:solidFill>
          <a:prstDash val="solid"/>
        </a:ln>
        <a:ln w="15875" cap="rnd" cmpd="sng" algn="ctr">
          <a:solidFill>
            <a:schemeClr val="phClr">
              <a:hueMod val="94000"/>
            </a:schemeClr>
          </a:solidFill>
          <a:prstDash val="solid"/>
        </a:ln>
        <a:ln w="28575" cap="rnd"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a:effectStyle>
      </a:effectStyleLst>
      <a:bgFillStyleLst>
        <a:solidFill>
          <a:schemeClr val="phClr"/>
        </a:solidFill>
        <a:gradFill rotWithShape="1">
          <a:gsLst>
            <a:gs pos="10000">
              <a:schemeClr val="phClr">
                <a:tint val="97000"/>
                <a:hueMod val="92000"/>
                <a:satMod val="169000"/>
                <a:lumMod val="164000"/>
              </a:schemeClr>
            </a:gs>
            <a:gs pos="100000">
              <a:schemeClr val="phClr">
                <a:shade val="96000"/>
                <a:satMod val="120000"/>
                <a:lumMod val="90000"/>
              </a:schemeClr>
            </a:gs>
          </a:gsLst>
          <a:lin ang="6120000" scaled="1"/>
        </a:gradFill>
        <a:gradFill rotWithShape="1">
          <a:gsLst>
            <a:gs pos="0">
              <a:schemeClr val="phClr">
                <a:tint val="97000"/>
                <a:hueMod val="92000"/>
                <a:satMod val="169000"/>
                <a:lumMod val="164000"/>
              </a:schemeClr>
            </a:gs>
            <a:gs pos="100000">
              <a:schemeClr val="phClr">
                <a:shade val="96000"/>
                <a:satMod val="120000"/>
                <a:lumMod val="90000"/>
              </a:schemeClr>
            </a:gs>
          </a:gsLst>
          <a:path path="circle">
            <a:fillToRect b="100000"/>
          </a:path>
        </a:gradFill>
      </a:bgFillStyleLst>
    </a:fmtScheme>
  </a:themeElements>
  <a:objectDefaults/>
  <a:extraClrSchemeLst/>
  <a:extLst>
    <a:ext uri="{05A4C25C-085E-4340-85A3-A5531E510DB2}">
      <thm15:themeFamily xmlns:thm15="http://schemas.microsoft.com/office/thememl/2012/main" name="Slice" id="{0507925B-6AC9-4358-8E18-C330545D08F8}" vid="{13FEC7C6-62A9-40C4-99D2-581AACACAA2F}"/>
    </a:ext>
  </a:extLst>
</a:theme>
</file>

<file path=docProps/app.xml><?xml version="1.0" encoding="utf-8"?>
<Properties xmlns="http://schemas.openxmlformats.org/officeDocument/2006/extended-properties" xmlns:vt="http://schemas.openxmlformats.org/officeDocument/2006/docPropsVTypes">
  <Template>Slice</Template>
  <TotalTime>1210</TotalTime>
  <Words>1654</Words>
  <Application>Microsoft Office PowerPoint</Application>
  <PresentationFormat>Widescreen</PresentationFormat>
  <Paragraphs>252</Paragraphs>
  <Slides>14</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14</vt:i4>
      </vt:variant>
    </vt:vector>
  </HeadingPairs>
  <TitlesOfParts>
    <vt:vector size="20" baseType="lpstr">
      <vt:lpstr>Arial</vt:lpstr>
      <vt:lpstr>Calibri</vt:lpstr>
      <vt:lpstr>Century Gothic</vt:lpstr>
      <vt:lpstr>Wingdings</vt:lpstr>
      <vt:lpstr>Wingdings 3</vt:lpstr>
      <vt:lpstr>Slice</vt:lpstr>
      <vt:lpstr>PROJECT BESCOM (Bangalore Electricity Supply Company Limited)</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CERT ISSUE</dc:title>
  <dc:creator>Venkatesh Dhanana</dc:creator>
  <cp:lastModifiedBy>Venkatesh Dhanana</cp:lastModifiedBy>
  <cp:revision>40</cp:revision>
  <dcterms:created xsi:type="dcterms:W3CDTF">2025-04-28T07:35:48Z</dcterms:created>
  <dcterms:modified xsi:type="dcterms:W3CDTF">2025-06-18T11:55:32Z</dcterms:modified>
</cp:coreProperties>
</file>