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56" r:id="rId2"/>
    <p:sldId id="257" r:id="rId3"/>
    <p:sldId id="261" r:id="rId4"/>
    <p:sldId id="262" r:id="rId5"/>
    <p:sldId id="263" r:id="rId6"/>
    <p:sldId id="259" r:id="rId7"/>
    <p:sldId id="264" r:id="rId8"/>
    <p:sldId id="265" r:id="rId9"/>
    <p:sldId id="269" r:id="rId10"/>
    <p:sldId id="272" r:id="rId11"/>
    <p:sldId id="271" r:id="rId12"/>
    <p:sldId id="258" r:id="rId13"/>
    <p:sldId id="260" r:id="rId14"/>
  </p:sldIdLst>
  <p:sldSz cx="9144000" cy="5143500" type="screen16x9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00"/>
    <a:srgbClr val="0000FF"/>
    <a:srgbClr val="FF00FF"/>
    <a:srgbClr val="00FFCC"/>
    <a:srgbClr val="66FF33"/>
    <a:srgbClr val="000000"/>
    <a:srgbClr val="FFFF00"/>
    <a:srgbClr val="66CCFF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96" autoAdjust="0"/>
  </p:normalViewPr>
  <p:slideViewPr>
    <p:cSldViewPr>
      <p:cViewPr varScale="1">
        <p:scale>
          <a:sx n="84" d="100"/>
          <a:sy n="84" d="100"/>
        </p:scale>
        <p:origin x="780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04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2F4A-C948-2E06-B2E6-53D8AA636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0645D-FC33-47E7-9307-FC81ABE11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D0845-59A1-551F-A737-3CA20DA6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99962-4D57-1EC6-7A55-FD28DCBE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CF5F9-450A-8A11-381C-E92B7A33E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1C0BF-0789-ABD9-0186-21CE076CC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997543-C3FB-1F19-6843-709F7A5B3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8DC76-B3FD-2153-9208-DDC52FFF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56490-0AEB-3690-29A3-FF201B46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1EDFB-4F78-DCD6-4C8B-B258FC666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8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F572AA-7EE5-2395-0F59-E7F3C8C5E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671AD-F8C6-9F4D-16C8-F4DAB4E61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9EAF6-92BC-0E03-1177-CE8DEEF98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E2D62-AA7A-2C94-3B1C-150259820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EF6E1-9C17-5FCB-B411-A414F8784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BB224036-EF99-B16A-8024-5B750B0FB0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529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AC36-A106-71DC-BA4D-F4D5881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D220-1790-4DB4-ABB1-C59B0B4C4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D85C1-09F0-708D-3E2D-0C0E6237D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FE408-1DA7-9D00-B96E-55C62734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41FC8-A37A-6826-9DA6-D32057D39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2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2EC4-0DFD-A387-01BE-FF07E85E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47B88-5E41-FD02-39D8-FC7CF87D8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4C913-3680-383D-2F1B-B4C51518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0E843-BEE2-BB27-0207-149291048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5053E-41C0-7678-1D54-485B8581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60297-A35E-B20F-BB69-D439C4693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DC487-B9B1-39B2-019F-8421330CF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4FA79-E2CA-B795-1413-7CD2CF445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60FE-3865-2039-BFE1-CC0692065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3A54D-35DF-33B7-3DD2-0B8C39C2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10EFA-FA5B-E88D-7285-E74A8E84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78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512B-70C3-8243-A6DC-FC77A616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09FD4-3791-17EC-F2A8-901FCCE86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BD9FF-CC2D-1407-A816-0735D4EA8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E9409F-17CD-27D6-0F4F-8832CAEE0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2694B-A715-82DE-CCCB-96D32885D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1E6774-2ED7-8CC6-B8F9-D1DA00D82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0732DC-1F19-EA7D-8E74-5EB96BBD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F47C37-6C0E-FB38-FA7B-C33A3961F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1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E9330-2C43-F9BC-B445-B658E92FA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314D3D-EFDA-4317-AE0C-CF343DA90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DED54F-E891-4CA9-5F2B-5115E02A9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9B382-67D5-540A-8B10-FA464979C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5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92441-4ACE-981E-AB9F-25CA1AC24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1ACC64-ED8B-394B-D5B1-74B8D643F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4DA9A-0D53-7BD1-D956-DCAD1712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8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ACD30-1D6C-DD35-2025-F243E57C8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E09F1-E37C-4B4F-57F5-20A03C8B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60555-843C-9E96-F6A7-DEFB9C7E5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C2217-BE0D-3FCF-CC52-82AEC254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F30D2-BA8C-63F0-32E0-E7590FAD9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E7456-1F74-9022-D1C9-ADEADF54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5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4CBC-555C-A5CC-B351-7BE8DA545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177E0F-4FF3-F4F8-CB79-CA4E26171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F23E2-927D-12BB-BBFE-5F5D3969C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46138-4A71-E387-63E9-5CDB543D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841B0-E7C9-4FF9-B9A3-6FB049B39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D1C9A-72D8-3AEB-0EDC-E2D3FBBC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5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E2C199B-03FC-4B1F-15A2-8F0C9F9BEA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CFE598-7E59-926C-8BC7-1794BB913F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A948832-5E9A-A364-7462-319B39AB7A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/>
            </a:lvl1pPr>
          </a:lstStyle>
          <a:p>
            <a:fld id="{53074F12-AA26-4AC8-9962-C36BB8F32554}" type="datetimeFigureOut">
              <a:rPr lang="en-US" smtClean="0"/>
              <a:pPr/>
              <a:t>7/7/2025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633672-7910-11B2-D1CE-73CDA56921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B97069B-21BA-E10F-D288-DFFB4B418B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E0911-9633-21F4-7488-DADC24A4BB63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39889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44933"/>
            <a:ext cx="9143999" cy="1527050"/>
          </a:xfrm>
        </p:spPr>
        <p:txBody>
          <a:bodyPr>
            <a:normAutofit fontScale="90000"/>
          </a:bodyPr>
          <a:lstStyle/>
          <a:p>
            <a:r>
              <a:rPr lang="en-US" sz="3300" dirty="0">
                <a:solidFill>
                  <a:srgbClr val="0000FF"/>
                </a:solidFill>
                <a:latin typeface="Bahnschrift SemiBold Condensed" panose="020B0502040204020203" pitchFamily="34" charset="0"/>
              </a:rPr>
              <a:t>TATA AIA Agent Onboarding &amp; Commission Automation using Agile</a:t>
            </a:r>
            <a:br>
              <a:rPr lang="en-IN" sz="3600" dirty="0"/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EEE8DB-08DA-AEDA-96D8-AE2A3E0A7B44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1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18D6A8-2437-6C9E-AF88-0A07EDC520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195" y="1960930"/>
            <a:ext cx="5793640" cy="230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32652F-B5DF-24F2-DD37-FD8DE5B62B90}"/>
              </a:ext>
            </a:extLst>
          </p:cNvPr>
          <p:cNvSpPr txBox="1"/>
          <p:nvPr/>
        </p:nvSpPr>
        <p:spPr>
          <a:xfrm>
            <a:off x="754375" y="739290"/>
            <a:ext cx="7940660" cy="365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Budget – Hardware, software, training, and services not to exceed ₹12,00,000</a:t>
            </a:r>
            <a:endParaRPr lang="en-IN" sz="1500" b="1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₹5,00,000 – Custom module development (AI onboarding, commission engine)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₹2,00,000 – System integration (CAMS, CBS, IRDA, notification APIs)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₹1,50,000 – Infrastructure provisioning, licensing, and hosting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₹2,00,000 – Training (users + technical staff), documentation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₹1,50,000 – Agile coaching, post-go-live support &amp; issue triage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IN" sz="1500" b="1" dirty="0">
              <a:solidFill>
                <a:srgbClr val="00800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– Third-party software evaluation, site visits, Dataquest reports – not to exceed ₹1,00,000</a:t>
            </a:r>
            <a:endParaRPr lang="en-IN" sz="1500" b="1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Evaluation of AI fraud detection engine, compliance tracking tools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Site visits to pilot branches for feedback collection and UAT sessions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Dataquest/Market study reports to benchmark system performance, tech stack adoption, and compliance efficiency</a:t>
            </a:r>
            <a:endParaRPr lang="en-IN" sz="1500" dirty="0">
              <a:solidFill>
                <a:srgbClr val="008000"/>
              </a:solidFill>
              <a:effectLst/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F150F8-867B-BC4A-C909-C4293B9C8035}"/>
              </a:ext>
            </a:extLst>
          </p:cNvPr>
          <p:cNvSpPr txBox="1">
            <a:spLocks/>
          </p:cNvSpPr>
          <p:nvPr/>
        </p:nvSpPr>
        <p:spPr>
          <a:xfrm>
            <a:off x="907080" y="-21431"/>
            <a:ext cx="7329840" cy="608016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Resources continue…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CD95EE-0F70-96FE-EA9E-3AD3C45415AA}"/>
              </a:ext>
            </a:extLst>
          </p:cNvPr>
          <p:cNvCxnSpPr>
            <a:cxnSpLocks/>
          </p:cNvCxnSpPr>
          <p:nvPr/>
        </p:nvCxnSpPr>
        <p:spPr>
          <a:xfrm>
            <a:off x="296260" y="2877160"/>
            <a:ext cx="855148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2E6C865-2BEB-6DF2-42CE-498C0C97C616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                 slide 10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89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F285C-1F48-CC9A-E518-DE16BEAE3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45665-CF6E-4916-8FD6-06FF4CDA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1431"/>
            <a:ext cx="7329840" cy="760721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Risk and Dependencies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24280-B2A7-A84F-4C4E-09167358018A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                slide 11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969D656-071E-5AF8-023C-6188CECD9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40020"/>
              </p:ext>
            </p:extLst>
          </p:nvPr>
        </p:nvGraphicFramePr>
        <p:xfrm>
          <a:off x="296260" y="739290"/>
          <a:ext cx="8704186" cy="3756501"/>
        </p:xfrm>
        <a:graphic>
          <a:graphicData uri="http://schemas.openxmlformats.org/drawingml/2006/table">
            <a:tbl>
              <a:tblPr/>
              <a:tblGrid>
                <a:gridCol w="328461">
                  <a:extLst>
                    <a:ext uri="{9D8B030D-6E8A-4147-A177-3AD203B41FA5}">
                      <a16:colId xmlns:a16="http://schemas.microsoft.com/office/drawing/2014/main" val="326731371"/>
                    </a:ext>
                  </a:extLst>
                </a:gridCol>
                <a:gridCol w="893179">
                  <a:extLst>
                    <a:ext uri="{9D8B030D-6E8A-4147-A177-3AD203B41FA5}">
                      <a16:colId xmlns:a16="http://schemas.microsoft.com/office/drawing/2014/main" val="1783247597"/>
                    </a:ext>
                  </a:extLst>
                </a:gridCol>
                <a:gridCol w="3054100">
                  <a:extLst>
                    <a:ext uri="{9D8B030D-6E8A-4147-A177-3AD203B41FA5}">
                      <a16:colId xmlns:a16="http://schemas.microsoft.com/office/drawing/2014/main" val="297247071"/>
                    </a:ext>
                  </a:extLst>
                </a:gridCol>
                <a:gridCol w="651160">
                  <a:extLst>
                    <a:ext uri="{9D8B030D-6E8A-4147-A177-3AD203B41FA5}">
                      <a16:colId xmlns:a16="http://schemas.microsoft.com/office/drawing/2014/main" val="141348104"/>
                    </a:ext>
                  </a:extLst>
                </a:gridCol>
                <a:gridCol w="656920">
                  <a:extLst>
                    <a:ext uri="{9D8B030D-6E8A-4147-A177-3AD203B41FA5}">
                      <a16:colId xmlns:a16="http://schemas.microsoft.com/office/drawing/2014/main" val="1108025049"/>
                    </a:ext>
                  </a:extLst>
                </a:gridCol>
                <a:gridCol w="3120366">
                  <a:extLst>
                    <a:ext uri="{9D8B030D-6E8A-4147-A177-3AD203B41FA5}">
                      <a16:colId xmlns:a16="http://schemas.microsoft.com/office/drawing/2014/main" val="3003678517"/>
                    </a:ext>
                  </a:extLst>
                </a:gridCol>
              </a:tblGrid>
              <a:tr h="151908">
                <a:tc>
                  <a:txBody>
                    <a:bodyPr/>
                    <a:lstStyle/>
                    <a:p>
                      <a:endParaRPr lang="en-IN" sz="1500" dirty="0"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FF3300"/>
                          </a:solidFill>
                          <a:latin typeface="Bahnschrift SemiBold Condensed" panose="020B0502040204020203" pitchFamily="34" charset="0"/>
                        </a:rPr>
                        <a:t>Type</a:t>
                      </a:r>
                      <a:endParaRPr lang="en-IN" sz="1500" dirty="0">
                        <a:solidFill>
                          <a:srgbClr val="FF33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FF3300"/>
                          </a:solidFill>
                          <a:latin typeface="Bahnschrift SemiBold Condensed" panose="020B0502040204020203" pitchFamily="34" charset="0"/>
                        </a:rPr>
                        <a:t>Description</a:t>
                      </a:r>
                      <a:endParaRPr lang="en-IN" sz="1500" dirty="0">
                        <a:solidFill>
                          <a:srgbClr val="FF33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FF3300"/>
                          </a:solidFill>
                          <a:latin typeface="Bahnschrift SemiBold Condensed" panose="020B0502040204020203" pitchFamily="34" charset="0"/>
                        </a:rPr>
                        <a:t>Impact</a:t>
                      </a:r>
                      <a:endParaRPr lang="en-IN" sz="1500" dirty="0">
                        <a:solidFill>
                          <a:srgbClr val="FF33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FF3300"/>
                          </a:solidFill>
                          <a:latin typeface="Bahnschrift SemiBold Condensed" panose="020B0502040204020203" pitchFamily="34" charset="0"/>
                        </a:rPr>
                        <a:t>Strategy</a:t>
                      </a:r>
                      <a:endParaRPr lang="en-IN" sz="1500" dirty="0">
                        <a:solidFill>
                          <a:srgbClr val="FF33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FF3300"/>
                          </a:solidFill>
                          <a:latin typeface="Bahnschrift SemiBold Condensed" panose="020B0502040204020203" pitchFamily="34" charset="0"/>
                        </a:rPr>
                        <a:t>Action</a:t>
                      </a:r>
                      <a:endParaRPr lang="en-IN" sz="1500" dirty="0">
                        <a:solidFill>
                          <a:srgbClr val="FF33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553004"/>
                  </a:ext>
                </a:extLst>
              </a:tr>
              <a:tr h="457053">
                <a:tc>
                  <a:txBody>
                    <a:bodyPr/>
                    <a:lstStyle/>
                    <a:p>
                      <a:r>
                        <a:rPr lang="en-IN" sz="1500">
                          <a:latin typeface="Bahnschrift SemiBold Condensed" panose="020B0502040204020203" pitchFamily="34" charset="0"/>
                        </a:rPr>
                        <a:t>1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Risk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Resistance from users due to change from legacy CAMS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Medium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Mitigate</a:t>
                      </a:r>
                      <a:endParaRPr lang="en-IN" sz="150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Involve users in UAT, provide early training and demos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215607"/>
                  </a:ext>
                </a:extLst>
              </a:tr>
              <a:tr h="662725">
                <a:tc>
                  <a:txBody>
                    <a:bodyPr/>
                    <a:lstStyle/>
                    <a:p>
                      <a:r>
                        <a:rPr lang="en-IN" sz="1500">
                          <a:latin typeface="Bahnschrift SemiBold Condensed" panose="020B0502040204020203" pitchFamily="34" charset="0"/>
                        </a:rPr>
                        <a:t>2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Risk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IRDAI compliance rules may change during project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High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Accept</a:t>
                      </a:r>
                      <a:endParaRPr lang="en-IN" sz="150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Monitor regulatory updates and adjust in later sprints if needed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278254"/>
                  </a:ext>
                </a:extLst>
              </a:tr>
              <a:tr h="559889">
                <a:tc>
                  <a:txBody>
                    <a:bodyPr/>
                    <a:lstStyle/>
                    <a:p>
                      <a:r>
                        <a:rPr lang="en-IN" sz="1500">
                          <a:latin typeface="Bahnschrift SemiBold Condensed" panose="020B0502040204020203" pitchFamily="34" charset="0"/>
                        </a:rPr>
                        <a:t>3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Dependency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Commission logic cannot be developed until slab rules are finalized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High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Avoid</a:t>
                      </a:r>
                      <a:endParaRPr lang="en-IN" sz="150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Get early sign-off from business in initial stage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537894"/>
                  </a:ext>
                </a:extLst>
              </a:tr>
              <a:tr h="559889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ahnschrift SemiBold Condensed" panose="020B0502040204020203" pitchFamily="34" charset="0"/>
                        </a:rPr>
                        <a:t>5</a:t>
                      </a:r>
                      <a:endParaRPr lang="en-IN" sz="1500" dirty="0"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Risk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Agent portal may expose sensitive data if not secured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High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Transfer</a:t>
                      </a:r>
                      <a:endParaRPr lang="en-IN" sz="150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Assign to IT security team; conduct formal penetration testing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047775"/>
                  </a:ext>
                </a:extLst>
              </a:tr>
              <a:tr h="559889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ahnschrift SemiBold Condensed" panose="020B0502040204020203" pitchFamily="34" charset="0"/>
                        </a:rPr>
                        <a:t>6</a:t>
                      </a:r>
                      <a:endParaRPr lang="en-IN" sz="1500" dirty="0"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Dependency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Go-live training completion required before system rollout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Medium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Avoid</a:t>
                      </a:r>
                      <a:endParaRPr lang="en-IN" sz="150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Schedule training during UAT with tracking and follow-up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800492"/>
                  </a:ext>
                </a:extLst>
              </a:tr>
              <a:tr h="662725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Bahnschrift SemiBold Condensed" panose="020B0502040204020203" pitchFamily="34" charset="0"/>
                        </a:rPr>
                        <a:t>7</a:t>
                      </a:r>
                      <a:endParaRPr lang="en-IN" sz="1500" dirty="0"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Risk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Freelook reversal logic varies by channel, increasing complexity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Medium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Mitigate</a:t>
                      </a:r>
                      <a:endParaRPr lang="en-IN" sz="1500" dirty="0">
                        <a:solidFill>
                          <a:srgbClr val="008000"/>
                        </a:solidFill>
                        <a:latin typeface="Bahnschrift SemiBold Condensed" panose="020B0502040204020203" pitchFamily="34" charset="0"/>
                      </a:endParaRP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008000"/>
                          </a:solidFill>
                          <a:latin typeface="Bahnschrift SemiBold Condensed" panose="020B0502040204020203" pitchFamily="34" charset="0"/>
                        </a:rPr>
                        <a:t>Design modular rule engine with channel-wise handling</a:t>
                      </a:r>
                    </a:p>
                  </a:txBody>
                  <a:tcPr marL="32793" marR="32793" marT="16396" marB="16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68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26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1" y="0"/>
            <a:ext cx="7329840" cy="739290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Summary Report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A73541-4990-509E-F781-B87B3BCC7ACD}"/>
              </a:ext>
            </a:extLst>
          </p:cNvPr>
          <p:cNvSpPr/>
          <p:nvPr/>
        </p:nvSpPr>
        <p:spPr>
          <a:xfrm>
            <a:off x="907081" y="3954653"/>
            <a:ext cx="1221640" cy="60250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1A85F4-2815-6626-2C7C-76537A0EB6F8}"/>
              </a:ext>
            </a:extLst>
          </p:cNvPr>
          <p:cNvSpPr/>
          <p:nvPr/>
        </p:nvSpPr>
        <p:spPr>
          <a:xfrm>
            <a:off x="2739540" y="3942003"/>
            <a:ext cx="1221640" cy="6108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CFEC2B-05F5-1959-A8DB-0A1B944BF1B2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                slide 12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E22F55-9A84-79D0-C36E-96C5F1DDD89A}"/>
              </a:ext>
            </a:extLst>
          </p:cNvPr>
          <p:cNvSpPr txBox="1"/>
          <p:nvPr/>
        </p:nvSpPr>
        <p:spPr>
          <a:xfrm>
            <a:off x="372612" y="780950"/>
            <a:ext cx="839877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The proposed project aims to modernize TATA AIA Life Insurance’s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Channel Administration &amp; Management System (CAMS)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 using an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Agile methodology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 to address long-standing operational inefficiencies, manual processes, and compliance gaps that hinder agent servicing and commission accuracy.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500" dirty="0">
              <a:solidFill>
                <a:srgbClr val="008000"/>
              </a:solidFill>
              <a:latin typeface="Bahnschrift SemiBold Condensed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Despite CAMS being the backbone of agent lifecycle management, it has become outdated due to its reliance on manual interventions for agent onboarding, commission calculations (FYC/RYC), reversals, and agent movement. These issues cause frequent delays, data inconsistencies, and low satisfaction among field agents and internal operations teams.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500" dirty="0">
              <a:solidFill>
                <a:srgbClr val="008000"/>
              </a:solidFill>
              <a:latin typeface="Bahnschrift SemiBold Condensed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This Agile-driven CAMS enhancement project introduces sprint-based modules including AI-assisted onboarding, a rule-based FYC/RYC engine, real-time dashboards, and automated agent movement workflows.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500" dirty="0">
              <a:solidFill>
                <a:srgbClr val="008000"/>
              </a:solidFill>
              <a:latin typeface="Bahnschrift SemiBold Condensed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Success will be defined by an 80% reduction in onboarding time, 95%+ commission accuracy, full paperless operations, real-time tracking, regulatory compliance, and significantly improved agent satisfaction through faster, transparent servicing.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500" dirty="0">
              <a:solidFill>
                <a:srgbClr val="008000"/>
              </a:solidFill>
              <a:latin typeface="Bahnschrift SemiBold Condensed" panose="020B0502040204020203" pitchFamily="34" charset="0"/>
            </a:endParaRPr>
          </a:p>
          <a:p>
            <a:endParaRPr lang="en-IN" sz="800" dirty="0"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CA0B79-A11C-4E87-F865-62DDA6CF2A00}"/>
              </a:ext>
            </a:extLst>
          </p:cNvPr>
          <p:cNvSpPr txBox="1"/>
          <p:nvPr/>
        </p:nvSpPr>
        <p:spPr>
          <a:xfrm>
            <a:off x="907081" y="4098800"/>
            <a:ext cx="11929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Project Sponsor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ED34A-833A-9599-AF89-B961540C6C50}"/>
              </a:ext>
            </a:extLst>
          </p:cNvPr>
          <p:cNvSpPr txBox="1"/>
          <p:nvPr/>
        </p:nvSpPr>
        <p:spPr>
          <a:xfrm>
            <a:off x="2768225" y="4079884"/>
            <a:ext cx="123623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Project Manager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0BE22A-0964-9DC5-656D-9BA268F1BA0B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                 slide 13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A16A2D-0E17-30AD-C1A2-5BF285798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55" y="433880"/>
            <a:ext cx="8704185" cy="380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-21431"/>
            <a:ext cx="7329840" cy="760721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Situation </a:t>
            </a:r>
            <a:r>
              <a:rPr lang="en-IN" sz="1400" b="1" dirty="0">
                <a:latin typeface="Bahnschrift SemiBold Condensed" panose="020B0502040204020203" pitchFamily="34" charset="0"/>
              </a:rPr>
              <a:t>The current context</a:t>
            </a:r>
            <a:endParaRPr lang="en-US" sz="3000" b="1" dirty="0">
              <a:solidFill>
                <a:srgbClr val="FF00FF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609600"/>
            <a:ext cx="8695036" cy="42061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Background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TATA AIA Life Insurance Company Ltd. is a leading private life insurance provider in India.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It is a joint venture between Tata Sons Pvt. Ltd. – One of India's most respected business conglomerates. AIA Group Ltd. – The largest independent publicly listed pan-Asian life insurance group headquartered in Hong Kong.</a:t>
            </a:r>
          </a:p>
          <a:p>
            <a:pPr marL="0" indent="0">
              <a:buNone/>
            </a:pPr>
            <a:endParaRPr lang="en-US" sz="2500" b="1" u="sng" dirty="0">
              <a:solidFill>
                <a:srgbClr val="FF3300"/>
              </a:solidFill>
              <a:latin typeface="Bahnschrift SemiBold Condensed" panose="020B0502040204020203" pitchFamily="34" charset="0"/>
            </a:endParaRPr>
          </a:p>
          <a:p>
            <a:pPr marL="0" indent="0">
              <a:buNone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The current TATA AIA CAMS process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TATA AIA Life Insurance uses a centralized system called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CAMS (Channel Administration &amp; Management System)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 to manage agent onboarding, commission calculation, agent movement, training status, and policy-level mapping.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While this system has been in use for over 8 plus years and serves critical business functions, much of its operation still depends on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manual data entry, Excel uploads, and human approval workflows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The system supports various channels such as: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Agency LP (Life Planner)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,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Banka HB (HDFC Bank)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,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Corporate CC (Corporate Channels)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Each channel has its own rules for commissions, designation, onboarding, and performance metrics, making the system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complex and highly dependent on operational accuracy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GB" sz="1400" dirty="0">
              <a:latin typeface="Bahnschrift SemiBold Condensed" panose="020B0502040204020203" pitchFamily="34" charset="0"/>
            </a:endParaRPr>
          </a:p>
          <a:p>
            <a:pPr lvl="1"/>
            <a:endParaRPr lang="en-US" sz="1400" dirty="0">
              <a:latin typeface="Bahnschrift SemiBold Condensed" panose="020B0502040204020203" pitchFamily="34" charset="0"/>
            </a:endParaRPr>
          </a:p>
          <a:p>
            <a:pPr marL="342900" lvl="1" indent="0">
              <a:buNone/>
            </a:pPr>
            <a:endParaRPr lang="en-GB" sz="1400" dirty="0">
              <a:latin typeface="Bahnschrift SemiBold Condensed" panose="020B0502040204020203" pitchFamily="34" charset="0"/>
            </a:endParaRPr>
          </a:p>
          <a:p>
            <a:pPr marL="0" indent="0">
              <a:buNone/>
            </a:pPr>
            <a:endParaRPr lang="en-US" sz="1400" dirty="0"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002A9C-FA71-3A3E-B43A-0979EABBAA3C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2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37DE821-93B0-74BC-C03F-42E37BC9E885}"/>
              </a:ext>
            </a:extLst>
          </p:cNvPr>
          <p:cNvCxnSpPr>
            <a:cxnSpLocks/>
          </p:cNvCxnSpPr>
          <p:nvPr/>
        </p:nvCxnSpPr>
        <p:spPr>
          <a:xfrm>
            <a:off x="448965" y="2113635"/>
            <a:ext cx="855148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8B064-6640-7287-4A10-DD1F5815E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1E099-270A-510B-5874-8511D904C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23"/>
            <a:ext cx="7329840" cy="7395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Problem </a:t>
            </a:r>
            <a:r>
              <a:rPr lang="en-IN" sz="1400" dirty="0">
                <a:latin typeface="Bahnschrift SemiBold Condensed" panose="020B0502040204020203" pitchFamily="34" charset="0"/>
              </a:rPr>
              <a:t>What’s going wrong?</a:t>
            </a:r>
            <a:endParaRPr lang="en-US" sz="3000" dirty="0">
              <a:solidFill>
                <a:srgbClr val="FF00FF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D43E4-FFAF-41C6-5801-E3FD0B70D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86585"/>
            <a:ext cx="8695035" cy="47096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Despite CAMS being an established system, it suffers from these issues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Manual Processes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Agent onboarding, commission reversals, and training status updates are manually handled.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Movement between designations or channels requires offline approvals.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Operational Inefficiencies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Errors in commission calculations due to outdated rate tables or misconfigured rules.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Delayed reversal handling during freelook or policy cancellation.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Limited Automation &amp; Real-time Capability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No real-time agent onboarding validation or commission preview.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Agent ledger or commission history is not dynamically available.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Compliance Gaps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Delay in reflecting IRDAI training status.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Static rule engine lacks agility for quick regulatory updates.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Poor Stakeholder Visibility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Branch managers, zonal heads, and sales leaders lack real-time dashboards.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Agents are unaware of changes in their commission or designation unless manually communicated.</a:t>
            </a:r>
          </a:p>
          <a:p>
            <a:pPr marL="0" indent="0">
              <a:buNone/>
            </a:pPr>
            <a:endParaRPr lang="en-US" sz="1000" dirty="0">
              <a:latin typeface="Bahnschrift SemiBold Condensed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06927B-BA45-2FC5-5E5A-1D4005288784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3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67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8DD46-F57B-7C92-6ECA-437201E9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22997-55C5-60FE-9B50-D36B11E69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1430"/>
            <a:ext cx="7329840" cy="60801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Opportunity </a:t>
            </a:r>
            <a:r>
              <a:rPr lang="en-IN" sz="1400" dirty="0">
                <a:latin typeface="Bahnschrift SemiBold Condensed" panose="020B0502040204020203" pitchFamily="34" charset="0"/>
              </a:rPr>
              <a:t>What can be improved?</a:t>
            </a:r>
            <a:endParaRPr lang="en-US" sz="3000" dirty="0">
              <a:solidFill>
                <a:srgbClr val="FF00FF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8F13C-8633-BEC8-7503-5E1A2B8DE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739290"/>
            <a:ext cx="8695035" cy="3942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The CAMS system has following opportunity for </a:t>
            </a:r>
            <a:r>
              <a:rPr lang="en-US" sz="2500" b="1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Agile-based enhancement</a:t>
            </a: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Streamlining Agent Onboarding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Automate KYC validation, document checks, and real-time designation assignment.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Commission Engine Revamp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Build a flexible rule engine to handle FYC/RYC, reversals, and movement-based payouts.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Dashboard &amp; Notification System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Introduce real-time dashboards for branch ops and commission tracking for agents.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Agile Workflow Automation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Implement JIRA-style ticketing for agent movement, approval flows, and training status updates.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Compliance Readiness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Enable integration with IRDA and internal audit modules to maintain regulatory hygiene.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Agent Empowerment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hnschrift SemiBold Condensed" panose="020B0502040204020203" pitchFamily="34" charset="0"/>
              </a:rPr>
              <a:t>Allow self-service tracking of onboarding, status, earnings, and movement history via mobile or web portals.</a:t>
            </a:r>
          </a:p>
          <a:p>
            <a:pPr marL="0" indent="0">
              <a:buNone/>
            </a:pPr>
            <a:endParaRPr lang="en-US" sz="1000" dirty="0">
              <a:latin typeface="Bahnschrift SemiBold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25F2A-A535-5FD3-3CE5-EEA84119E32A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4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1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16BA9-3CE7-AE69-BD70-0A094B1C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11DB-5C4F-E716-E008-0B7F79EB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1431"/>
            <a:ext cx="7329840" cy="760721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Purpose statement (Goal) </a:t>
            </a:r>
            <a:r>
              <a:rPr lang="en-US" sz="14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High-level outcome you want to achieve</a:t>
            </a:r>
            <a:endParaRPr lang="en-US" sz="3000" dirty="0">
              <a:solidFill>
                <a:schemeClr val="tx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A1A4A-FA2B-7887-91F6-70FA3D420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853975"/>
            <a:ext cx="8695035" cy="394609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The purpose / Goal of this Agile project is to improve TATA AIA’s agent management efficiency and commission transparency by developing a flexible, sprint-based solution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Automated onboarding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FYC/RYC calculation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Commission rollback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Agent movement management (Promotion/Demotion/Termination/Transfer)</a:t>
            </a:r>
          </a:p>
          <a:p>
            <a:pPr marL="0" indent="0">
              <a:buNone/>
            </a:pPr>
            <a:endParaRPr lang="en-US" sz="1500" dirty="0">
              <a:latin typeface="Bahnschrift SemiBold Condensed" panose="020B0502040204020203" pitchFamily="34" charset="0"/>
            </a:endParaRPr>
          </a:p>
          <a:p>
            <a:pPr marL="0" indent="0">
              <a:buNone/>
            </a:pPr>
            <a:endParaRPr lang="en-GB" sz="1500" dirty="0"/>
          </a:p>
          <a:p>
            <a:pPr lvl="1"/>
            <a:endParaRPr lang="en-GB" sz="1500" dirty="0"/>
          </a:p>
          <a:p>
            <a:pPr lvl="1"/>
            <a:endParaRPr lang="en-US" sz="1500" dirty="0"/>
          </a:p>
          <a:p>
            <a:pPr marL="0" indent="0">
              <a:buNone/>
            </a:pP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FB3C8F-0CFB-4E65-1547-A9BD7BEE4664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5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86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78242"/>
            <a:ext cx="7329840" cy="586585"/>
          </a:xfrm>
        </p:spPr>
        <p:txBody>
          <a:bodyPr>
            <a:normAutofit fontScale="90000"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Project Objectives </a:t>
            </a:r>
            <a:r>
              <a:rPr lang="en-US" sz="1400" dirty="0">
                <a:latin typeface="Bahnschrift SemiBold Condensed" panose="020B0502040204020203" pitchFamily="34" charset="0"/>
              </a:rPr>
              <a:t>SMART (Specific, Measurable, Achievable, Realistic, Time-bound)</a:t>
            </a:r>
            <a:br>
              <a:rPr lang="en-US" sz="1400" dirty="0">
                <a:latin typeface="Bahnschrift SemiBold Condensed" panose="020B0502040204020203" pitchFamily="34" charset="0"/>
              </a:rPr>
            </a:br>
            <a:endParaRPr lang="en-US" sz="3000" dirty="0">
              <a:solidFill>
                <a:srgbClr val="FF00FF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E1954B-33F9-71AD-A663-C4A1717FC3E8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6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DF3206-7901-FA2F-A20D-CF452BDB5178}"/>
              </a:ext>
            </a:extLst>
          </p:cNvPr>
          <p:cNvSpPr txBox="1"/>
          <p:nvPr/>
        </p:nvSpPr>
        <p:spPr>
          <a:xfrm>
            <a:off x="448965" y="739290"/>
            <a:ext cx="8551480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Solution selection according to design criteria, specifications, and requirements</a:t>
            </a:r>
            <a:br>
              <a:rPr lang="en-US" sz="800" dirty="0">
                <a:latin typeface="Bahnschrift SemiBold Condensed" panose="020B0502040204020203" pitchFamily="34" charset="0"/>
              </a:rPr>
            </a:b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Select a flexible, scalable solution that meets regulatory (IRDAI) compliance, automation goals, and business requirements for agent onboarding, commission handling, and movement workflows.</a:t>
            </a:r>
          </a:p>
          <a:p>
            <a:r>
              <a:rPr lang="en-US" sz="2500" b="1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  <a:t>Solution prototyping and testing</a:t>
            </a:r>
            <a:b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</a:b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Develop and test solution prototypes in Agile sprints to validate AI onboarding, commission logic, and workflow approvals. Use stakeholder feedback during UAT to improve functionality and usability.</a:t>
            </a:r>
          </a:p>
          <a:p>
            <a:r>
              <a:rPr lang="en-US" sz="2500" b="1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  <a:t>Automate agent lifecycle processes (onboarding to termination)</a:t>
            </a:r>
            <a:br>
              <a:rPr lang="en-US" sz="2500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</a:b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Design and implement a fully automated agent lifecycle workflow that includes onboarding validation, channel-specific designation mapping, and movement (promotion/demotion/termination).</a:t>
            </a:r>
          </a:p>
          <a:p>
            <a:r>
              <a:rPr lang="en-US" sz="2500" b="1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  <a:t>Build a configurable commission engine (FYC/RYC &amp; reversal)</a:t>
            </a:r>
            <a:br>
              <a:rPr lang="en-US" sz="2500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</a:b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Implement a rules-based engine to compute commissions and process reversals based on channel, designation, and policy events.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6F556-18EB-D7CA-92E9-C1DCAB61D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3B0E37-A75F-0F0C-67B5-F7665AFD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0"/>
            <a:ext cx="7329840" cy="725349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Success Criteria </a:t>
            </a:r>
            <a:r>
              <a:rPr lang="en-US" sz="14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Benchmarks for project success</a:t>
            </a:r>
            <a:endParaRPr lang="en-US" sz="3000" dirty="0">
              <a:solidFill>
                <a:schemeClr val="tx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BA4735-D895-22F8-A75F-6F4C5783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725350"/>
            <a:ext cx="8551480" cy="413582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80% reduction in onboarding cycle time across all channels.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95% accuracy in FYC/RYC calculations within 2 months of deployment.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Reduction in manual commission reversals by 70%.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Positive feedback from 90% of internal users (sales, ops, and HR).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Seamless integration with existing CAMS with zero business downtime during rollout.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Dashboards available to all stakeholders (HR, Ops, Sales, Agents) with &lt;2s response 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&lt;48-hour resolution time for any post-deployment issues during the first 30 days</a:t>
            </a:r>
          </a:p>
          <a:p>
            <a:pPr marL="0" indent="0">
              <a:buNone/>
            </a:pPr>
            <a:endParaRPr lang="en-GB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8A23D-444D-7857-756D-7849C9F6A89E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7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39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FF11A-10BA-E88B-F2DE-7F08D9F76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51CA-EB19-ABFF-6203-487D4F03B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1431"/>
            <a:ext cx="7329840" cy="60801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METHOD / APPROACH </a:t>
            </a:r>
            <a:r>
              <a:rPr lang="en-US" sz="16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S</a:t>
            </a:r>
            <a:r>
              <a:rPr lang="en-US" sz="1600" b="1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tructured plan to deliver a solution</a:t>
            </a:r>
            <a:r>
              <a:rPr lang="en-US" sz="1600" dirty="0">
                <a:solidFill>
                  <a:schemeClr val="tx1"/>
                </a:solidFill>
                <a:latin typeface="Bahnschrift SemiBold Condensed" panose="020B0502040204020203" pitchFamily="34" charset="0"/>
              </a:rPr>
              <a:t> 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C4C2358F-3864-4A9F-16D9-96E46E665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03839"/>
            <a:ext cx="8551480" cy="4135822"/>
          </a:xfrm>
        </p:spPr>
        <p:txBody>
          <a:bodyPr>
            <a:normAutofit lnSpcReduction="10000"/>
          </a:bodyPr>
          <a:lstStyle/>
          <a:p>
            <a:pPr lvl="2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US" sz="2500" dirty="0">
                <a:solidFill>
                  <a:srgbClr val="FF3300"/>
                </a:solidFill>
                <a:latin typeface="Bahnschrift SemiBold Condensed" panose="020B0502040204020203" pitchFamily="34" charset="0"/>
              </a:rPr>
              <a:t>Project execution through Agile Methodology: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To initiate the CAMS Enhancement Project at TATA AIA Life Insurance, a cross-functional selection committee will be formed.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Initial Stage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– Requirement workshops, user story writing, and prioritization with stakeholders (sales, ops, IT, HR).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Documenting clear acceptance criteria for each major module and prioritizing features using the </a:t>
            </a:r>
            <a:r>
              <a:rPr lang="en-US" sz="1500" dirty="0" err="1">
                <a:solidFill>
                  <a:srgbClr val="008000"/>
                </a:solidFill>
                <a:latin typeface="Bahnschrift SemiBold Condensed" panose="020B0502040204020203" pitchFamily="34" charset="0"/>
              </a:rPr>
              <a:t>MoSCoW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 method (Must, Should, Could, Won’t).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Select vendors and finalists through RFP, demonstrations, and reviews.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Finalize the solution and initiate implementation through Agile sprints.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Sprints 1-5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 – Develop modules (Onboarding, FYC/RYC engine, Freelook, Agent Movement, Dashboards).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Daily standups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,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sprint reviews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,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retrospectives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, and </a:t>
            </a:r>
            <a:r>
              <a:rPr lang="en-US" sz="1500" b="1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continuous stakeholder feedback</a:t>
            </a: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Create automated test cases and RTM for sprint validation.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Deploy in a phased manner using CI/CD pipelines.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Go Live with new system.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Monitor system performance, gather feedback in retrospectives, and make final tweaks.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500" dirty="0">
                <a:solidFill>
                  <a:srgbClr val="008000"/>
                </a:solidFill>
                <a:latin typeface="Bahnschrift SemiBold Condensed" panose="020B0502040204020203" pitchFamily="34" charset="0"/>
              </a:rPr>
              <a:t>Ensure production stability, agent access, and UAT sign-off before formally transitioning to full-scale operations.</a:t>
            </a:r>
          </a:p>
          <a:p>
            <a:pPr marL="0" indent="0">
              <a:buNone/>
            </a:pPr>
            <a:endParaRPr lang="en-GB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F2533-0AFC-A43D-AFED-42D7C3AAF27D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	slide 8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590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B48A2-28A1-1A0F-C7FE-AD24865B9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0A66-1DFF-F4B3-F1AF-ADD11055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80" y="-21431"/>
            <a:ext cx="7329840" cy="60801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00FF"/>
                </a:solidFill>
                <a:latin typeface="Bahnschrift SemiBold Condensed" panose="020B0502040204020203" pitchFamily="34" charset="0"/>
              </a:rPr>
              <a:t>Resources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AD52D3-C634-2E5E-3F15-5C5CFFC86AC1}"/>
              </a:ext>
            </a:extLst>
          </p:cNvPr>
          <p:cNvSpPr txBox="1"/>
          <p:nvPr/>
        </p:nvSpPr>
        <p:spPr>
          <a:xfrm>
            <a:off x="0" y="4815771"/>
            <a:ext cx="9144000" cy="32316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500" i="1" dirty="0">
                <a:solidFill>
                  <a:schemeClr val="bg1">
                    <a:lumMod val="85000"/>
                  </a:schemeClr>
                </a:solidFill>
              </a:rPr>
              <a:t>coepd pune		dinesh kulkarni 		July, 07 2025	                 slide 9</a:t>
            </a:r>
            <a:endParaRPr lang="en-IN" sz="1500" i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70A585-4D03-199B-69BD-F962CC8A097F}"/>
              </a:ext>
            </a:extLst>
          </p:cNvPr>
          <p:cNvSpPr txBox="1"/>
          <p:nvPr/>
        </p:nvSpPr>
        <p:spPr>
          <a:xfrm>
            <a:off x="981145" y="739290"/>
            <a:ext cx="7940660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 – Project team members from client community and ITS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Stakeholders:</a:t>
            </a: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Sales Leaders, Operations Heads, Risk &amp; Compliance Officers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Technical Team (ITS):</a:t>
            </a: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Scrum Master, Product Owner, Developers, QA Engineers, Data Analysts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Roles:</a:t>
            </a: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IRDAI Compliance SME, CAMS System Administrator, Training Coordinator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Vendor Partner Team:</a:t>
            </a:r>
            <a:r>
              <a:rPr lang="en-IN" sz="1500" dirty="0">
                <a:solidFill>
                  <a:srgbClr val="0080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Solution Architect, Implementation Consultant, Support Engineer</a:t>
            </a:r>
            <a:endParaRPr lang="en-IN" sz="1500" dirty="0">
              <a:solidFill>
                <a:srgbClr val="0080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en-IN" sz="1500" b="1" dirty="0">
              <a:solidFill>
                <a:srgbClr val="FF330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– Implementation within 3 months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FF330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stage</a:t>
            </a:r>
            <a:r>
              <a:rPr lang="en-IN" sz="1500" b="1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 weeks):</a:t>
            </a: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Requirement finalization, stakeholder onboarding, backlog grooming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Sprints 1–5 (10 weeks):</a:t>
            </a: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Modular implementation: onboarding automation, commission engine, agent movement workflows, dashboards, testing</a:t>
            </a:r>
            <a:endParaRPr lang="en-IN" sz="1500" dirty="0">
              <a:solidFill>
                <a:srgbClr val="FF3300"/>
              </a:solidFill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IN" sz="1500" b="1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UAT &amp; Go Live (2 weeks):</a:t>
            </a:r>
            <a:r>
              <a:rPr lang="en-IN" sz="1500" dirty="0">
                <a:solidFill>
                  <a:srgbClr val="FF330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Pilot rollout, feedback, signoff, and production launch</a:t>
            </a:r>
            <a:endParaRPr lang="en-IN" sz="1500" dirty="0">
              <a:solidFill>
                <a:srgbClr val="FF3300"/>
              </a:solidFill>
              <a:effectLst/>
              <a:latin typeface="Bahnschrift SemiBold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CD894F-2C4F-9486-EF46-EA0519D3C749}"/>
              </a:ext>
            </a:extLst>
          </p:cNvPr>
          <p:cNvCxnSpPr>
            <a:cxnSpLocks/>
          </p:cNvCxnSpPr>
          <p:nvPr/>
        </p:nvCxnSpPr>
        <p:spPr>
          <a:xfrm>
            <a:off x="448965" y="2582265"/>
            <a:ext cx="8551480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884529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673</Template>
  <TotalTime>621</TotalTime>
  <Words>1771</Words>
  <Application>Microsoft Office PowerPoint</Application>
  <PresentationFormat>On-screen Show (16:9)</PresentationFormat>
  <Paragraphs>172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Bahnschrift SemiBold Condensed</vt:lpstr>
      <vt:lpstr>Calibri</vt:lpstr>
      <vt:lpstr>Wingdings</vt:lpstr>
      <vt:lpstr>Diseño predeterminado</vt:lpstr>
      <vt:lpstr>TATA AIA Agent Onboarding &amp; Commission Automation using Agile </vt:lpstr>
      <vt:lpstr>Situation The current context</vt:lpstr>
      <vt:lpstr>Problem What’s going wrong?</vt:lpstr>
      <vt:lpstr>Opportunity What can be improved?</vt:lpstr>
      <vt:lpstr>Purpose statement (Goal) High-level outcome you want to achieve</vt:lpstr>
      <vt:lpstr>Project Objectives SMART (Specific, Measurable, Achievable, Realistic, Time-bound) </vt:lpstr>
      <vt:lpstr>Success Criteria Benchmarks for project success</vt:lpstr>
      <vt:lpstr>METHOD / APPROACH Structured plan to deliver a solution </vt:lpstr>
      <vt:lpstr>Resources</vt:lpstr>
      <vt:lpstr>PowerPoint Presentation</vt:lpstr>
      <vt:lpstr>Risk and Dependencies</vt:lpstr>
      <vt:lpstr>Summary Report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 Bank CTS Testing </dc:title>
  <dc:creator/>
  <cp:lastModifiedBy>Contact</cp:lastModifiedBy>
  <cp:revision>46</cp:revision>
  <dcterms:created xsi:type="dcterms:W3CDTF">2017-08-01T15:40:51Z</dcterms:created>
  <dcterms:modified xsi:type="dcterms:W3CDTF">2025-07-07T10:37:50Z</dcterms:modified>
</cp:coreProperties>
</file>