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11" Type="http://schemas.openxmlformats.org/officeDocument/2006/relationships/slide" Target="slides/slide6.xml"/><Relationship Id="rId22" Type="http://schemas.openxmlformats.org/officeDocument/2006/relationships/font" Target="fonts/Roboto-boldItalic.fntdata"/><Relationship Id="rId10" Type="http://schemas.openxmlformats.org/officeDocument/2006/relationships/slide" Target="slides/slide5.xml"/><Relationship Id="rId21" Type="http://schemas.openxmlformats.org/officeDocument/2006/relationships/font" Target="fonts/Robo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6bd05356d3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6bd05356d3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6bd05356d3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6bd05356d3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6bd05356d3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6bd05356d3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6bd05356d3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6bd05356d3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6bd05356d3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6bd05356d3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6bd05356d3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6bd05356d3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6bd05356d3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6bd05356d3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6bd05356d3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6bd05356d3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6bd05356d3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6bd05356d3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6bd05356d3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6bd05356d3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6bd05356d3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6bd05356d3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6bd05356d3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6bd05356d3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sz="3800"/>
              <a:t>Fleet Star </a:t>
            </a:r>
            <a:r>
              <a:rPr lang="en-GB" sz="3800"/>
              <a:t>: Smart Corporate Transport &amp; Employee Safety System</a:t>
            </a:r>
            <a:endParaRPr sz="3800"/>
          </a:p>
        </p:txBody>
      </p:sp>
      <p:sp>
        <p:nvSpPr>
          <p:cNvPr id="86" name="Google Shape;86;p13"/>
          <p:cNvSpPr txBox="1"/>
          <p:nvPr>
            <p:ph idx="1" type="subTitle"/>
          </p:nvPr>
        </p:nvSpPr>
        <p:spPr>
          <a:xfrm>
            <a:off x="598088" y="3858913"/>
            <a:ext cx="8222100" cy="432900"/>
          </a:xfrm>
          <a:prstGeom prst="rect">
            <a:avLst/>
          </a:prstGeom>
        </p:spPr>
        <p:txBody>
          <a:bodyPr anchorCtr="0" anchor="t" bIns="91425" lIns="91425" spcFirstLastPara="1" rIns="91425" wrap="square" tIns="91425">
            <a:normAutofit fontScale="25000" lnSpcReduction="20000"/>
          </a:bodyPr>
          <a:lstStyle/>
          <a:p>
            <a:pPr indent="0" lvl="0" marL="0" rtl="0" algn="ctr">
              <a:spcBef>
                <a:spcPts val="0"/>
              </a:spcBef>
              <a:spcAft>
                <a:spcPts val="0"/>
              </a:spcAft>
              <a:buNone/>
            </a:pPr>
            <a:r>
              <a:rPr lang="en-GB" sz="9600"/>
              <a:t>Presented</a:t>
            </a:r>
            <a:r>
              <a:rPr lang="en-GB" sz="9600"/>
              <a:t> By</a:t>
            </a:r>
            <a:endParaRPr sz="9600"/>
          </a:p>
          <a:p>
            <a:pPr indent="0" lvl="0" marL="0" rtl="0" algn="ctr">
              <a:spcBef>
                <a:spcPts val="0"/>
              </a:spcBef>
              <a:spcAft>
                <a:spcPts val="0"/>
              </a:spcAft>
              <a:buNone/>
            </a:pPr>
            <a:r>
              <a:rPr lang="en-GB" sz="9600"/>
              <a:t>DEBADRITA DAS</a:t>
            </a:r>
            <a:endParaRPr sz="9600"/>
          </a:p>
          <a:p>
            <a:pPr indent="0" lvl="0" marL="0" rtl="0" algn="ctr">
              <a:spcBef>
                <a:spcPts val="0"/>
              </a:spcBef>
              <a:spcAft>
                <a:spcPts val="0"/>
              </a:spcAft>
              <a:buNone/>
            </a:pPr>
            <a:r>
              <a:rPr lang="en-GB" sz="9600"/>
              <a:t>DATE : 05 JULY 2025</a:t>
            </a:r>
            <a:endParaRPr sz="9600"/>
          </a:p>
        </p:txBody>
      </p:sp>
      <p:pic>
        <p:nvPicPr>
          <p:cNvPr id="87" name="Google Shape;87;p13"/>
          <p:cNvPicPr preferRelativeResize="0"/>
          <p:nvPr/>
        </p:nvPicPr>
        <p:blipFill>
          <a:blip r:embed="rId3">
            <a:alphaModFix/>
          </a:blip>
          <a:stretch>
            <a:fillRect/>
          </a:stretch>
        </p:blipFill>
        <p:spPr>
          <a:xfrm>
            <a:off x="2693250" y="2538925"/>
            <a:ext cx="3675426" cy="1380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2"/>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b="1" lang="en-GB" sz="1800">
                <a:solidFill>
                  <a:srgbClr val="000000"/>
                </a:solidFill>
              </a:rPr>
              <a:t>RESOURCES</a:t>
            </a:r>
            <a:endParaRPr b="1" sz="1800">
              <a:solidFill>
                <a:srgbClr val="000000"/>
              </a:solidFill>
            </a:endParaRPr>
          </a:p>
        </p:txBody>
      </p:sp>
      <p:sp>
        <p:nvSpPr>
          <p:cNvPr id="140" name="Google Shape;140;p22"/>
          <p:cNvSpPr txBox="1"/>
          <p:nvPr>
            <p:ph idx="1" type="body"/>
          </p:nvPr>
        </p:nvSpPr>
        <p:spPr>
          <a:xfrm>
            <a:off x="311700" y="1001275"/>
            <a:ext cx="8520600" cy="3815700"/>
          </a:xfrm>
          <a:prstGeom prst="rect">
            <a:avLst/>
          </a:prstGeom>
        </p:spPr>
        <p:txBody>
          <a:bodyPr anchorCtr="0" anchor="t" bIns="91425" lIns="91425" spcFirstLastPara="1" rIns="91425" wrap="square" tIns="91425">
            <a:normAutofit fontScale="77500" lnSpcReduction="10000"/>
          </a:bodyPr>
          <a:lstStyle/>
          <a:p>
            <a:pPr indent="0" lvl="0" marL="0" rtl="0" algn="l">
              <a:lnSpc>
                <a:spcPct val="120000"/>
              </a:lnSpc>
              <a:spcBef>
                <a:spcPts val="0"/>
              </a:spcBef>
              <a:spcAft>
                <a:spcPts val="0"/>
              </a:spcAft>
              <a:buNone/>
            </a:pPr>
            <a:r>
              <a:rPr b="1" lang="en-GB" sz="2000">
                <a:solidFill>
                  <a:srgbClr val="000000"/>
                </a:solidFill>
                <a:highlight>
                  <a:srgbClr val="FFFFFF"/>
                </a:highlight>
              </a:rPr>
              <a:t>4. Budget:</a:t>
            </a:r>
            <a:endParaRPr b="1"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  Total Budget: </a:t>
            </a:r>
            <a:r>
              <a:rPr lang="en-GB" sz="2000">
                <a:solidFill>
                  <a:srgbClr val="000000"/>
                </a:solidFill>
                <a:highlight>
                  <a:srgbClr val="FFFFFF"/>
                </a:highlight>
              </a:rPr>
              <a:t>Ensure project costs do not exceed ₹5 crore.</a:t>
            </a:r>
            <a:endParaRPr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  Allocations: </a:t>
            </a:r>
            <a:r>
              <a:rPr lang="en-GB" sz="2000">
                <a:solidFill>
                  <a:srgbClr val="000000"/>
                </a:solidFill>
                <a:highlight>
                  <a:srgbClr val="FFFFFF"/>
                </a:highlight>
              </a:rPr>
              <a:t>Budget for development, testing, training, marketing, and ongoing support.</a:t>
            </a:r>
            <a:br>
              <a:rPr lang="en-GB" sz="2000">
                <a:solidFill>
                  <a:srgbClr val="000000"/>
                </a:solidFill>
                <a:highlight>
                  <a:srgbClr val="FFFFFF"/>
                </a:highlight>
              </a:rPr>
            </a:br>
            <a:r>
              <a:rPr b="1" lang="en-GB" sz="2000">
                <a:solidFill>
                  <a:srgbClr val="000000"/>
                </a:solidFill>
                <a:highlight>
                  <a:srgbClr val="FFFFFF"/>
                </a:highlight>
              </a:rPr>
              <a:t>5. Tools and Technology:</a:t>
            </a:r>
            <a:endParaRPr b="1" sz="2000">
              <a:solidFill>
                <a:srgbClr val="000000"/>
              </a:solidFill>
              <a:highlight>
                <a:srgbClr val="FFFFFF"/>
              </a:highlight>
            </a:endParaRPr>
          </a:p>
          <a:p>
            <a:pPr indent="-342900" lvl="0" marL="342900" rtl="0" algn="l">
              <a:lnSpc>
                <a:spcPct val="120000"/>
              </a:lnSpc>
              <a:spcBef>
                <a:spcPts val="0"/>
              </a:spcBef>
              <a:spcAft>
                <a:spcPts val="0"/>
              </a:spcAft>
              <a:buNone/>
            </a:pPr>
            <a:r>
              <a:rPr b="1" lang="en-GB" sz="2000">
                <a:solidFill>
                  <a:srgbClr val="000000"/>
                </a:solidFill>
                <a:highlight>
                  <a:srgbClr val="FFFFFF"/>
                </a:highlight>
              </a:rPr>
              <a:t>Project management Tools: </a:t>
            </a:r>
            <a:r>
              <a:rPr lang="en-GB" sz="2000">
                <a:solidFill>
                  <a:srgbClr val="000000"/>
                </a:solidFill>
                <a:highlight>
                  <a:srgbClr val="FFFFFF"/>
                </a:highlight>
              </a:rPr>
              <a:t>Jira, SVN</a:t>
            </a:r>
            <a:endParaRPr sz="2000">
              <a:solidFill>
                <a:srgbClr val="000000"/>
              </a:solidFill>
              <a:highlight>
                <a:srgbClr val="FFFFFF"/>
              </a:highlight>
            </a:endParaRPr>
          </a:p>
          <a:p>
            <a:pPr indent="-342900" lvl="0" marL="342900" rtl="0" algn="l">
              <a:lnSpc>
                <a:spcPct val="120000"/>
              </a:lnSpc>
              <a:spcBef>
                <a:spcPts val="0"/>
              </a:spcBef>
              <a:spcAft>
                <a:spcPts val="0"/>
              </a:spcAft>
              <a:buNone/>
            </a:pPr>
            <a:r>
              <a:rPr b="1" lang="en-GB" sz="2000">
                <a:solidFill>
                  <a:srgbClr val="000000"/>
                </a:solidFill>
                <a:highlight>
                  <a:srgbClr val="FFFFFF"/>
                </a:highlight>
              </a:rPr>
              <a:t>Collaboration Tools:</a:t>
            </a:r>
            <a:r>
              <a:rPr lang="en-GB" sz="2000">
                <a:solidFill>
                  <a:srgbClr val="000000"/>
                </a:solidFill>
                <a:highlight>
                  <a:srgbClr val="FFFFFF"/>
                </a:highlight>
              </a:rPr>
              <a:t> Confluence, Slack, MS Teams</a:t>
            </a:r>
            <a:endParaRPr sz="2000">
              <a:solidFill>
                <a:srgbClr val="000000"/>
              </a:solidFill>
              <a:highlight>
                <a:srgbClr val="FFFFFF"/>
              </a:highlight>
            </a:endParaRPr>
          </a:p>
          <a:p>
            <a:pPr indent="-342900" lvl="0" marL="342900" rtl="0" algn="l">
              <a:lnSpc>
                <a:spcPct val="120000"/>
              </a:lnSpc>
              <a:spcBef>
                <a:spcPts val="0"/>
              </a:spcBef>
              <a:spcAft>
                <a:spcPts val="0"/>
              </a:spcAft>
              <a:buNone/>
            </a:pPr>
            <a:r>
              <a:rPr b="1" lang="en-GB" sz="2000">
                <a:solidFill>
                  <a:srgbClr val="000000"/>
                </a:solidFill>
                <a:highlight>
                  <a:srgbClr val="FFFFFF"/>
                </a:highlight>
              </a:rPr>
              <a:t>Version Control:</a:t>
            </a:r>
            <a:r>
              <a:rPr lang="en-GB" sz="2000">
                <a:solidFill>
                  <a:srgbClr val="000000"/>
                </a:solidFill>
                <a:highlight>
                  <a:srgbClr val="FFFFFF"/>
                </a:highlight>
              </a:rPr>
              <a:t> Git, Github</a:t>
            </a:r>
            <a:endParaRPr sz="2000">
              <a:solidFill>
                <a:srgbClr val="000000"/>
              </a:solidFill>
              <a:highlight>
                <a:srgbClr val="FFFFFF"/>
              </a:highlight>
            </a:endParaRPr>
          </a:p>
          <a:p>
            <a:pPr indent="-342900" lvl="0" marL="342900" rtl="0" algn="l">
              <a:lnSpc>
                <a:spcPct val="120000"/>
              </a:lnSpc>
              <a:spcBef>
                <a:spcPts val="0"/>
              </a:spcBef>
              <a:spcAft>
                <a:spcPts val="0"/>
              </a:spcAft>
              <a:buNone/>
            </a:pPr>
            <a:r>
              <a:rPr b="1" lang="en-GB" sz="2000">
                <a:solidFill>
                  <a:srgbClr val="000000"/>
                </a:solidFill>
                <a:highlight>
                  <a:srgbClr val="FFFFFF"/>
                </a:highlight>
              </a:rPr>
              <a:t>CI/CD Tools:</a:t>
            </a:r>
            <a:r>
              <a:rPr lang="en-GB" sz="2000">
                <a:solidFill>
                  <a:srgbClr val="000000"/>
                </a:solidFill>
                <a:highlight>
                  <a:srgbClr val="FFFFFF"/>
                </a:highlight>
              </a:rPr>
              <a:t> Jenkins, Github Actions</a:t>
            </a:r>
            <a:endParaRPr sz="2000">
              <a:solidFill>
                <a:srgbClr val="000000"/>
              </a:solidFill>
              <a:highlight>
                <a:srgbClr val="FFFFFF"/>
              </a:highlight>
            </a:endParaRPr>
          </a:p>
          <a:p>
            <a:pPr indent="-342900" lvl="0" marL="342900" rtl="0" algn="l">
              <a:lnSpc>
                <a:spcPct val="120000"/>
              </a:lnSpc>
              <a:spcBef>
                <a:spcPts val="0"/>
              </a:spcBef>
              <a:spcAft>
                <a:spcPts val="0"/>
              </a:spcAft>
              <a:buNone/>
            </a:pPr>
            <a:r>
              <a:rPr b="1" lang="en-GB" sz="2000">
                <a:solidFill>
                  <a:srgbClr val="000000"/>
                </a:solidFill>
                <a:highlight>
                  <a:srgbClr val="FFFFFF"/>
                </a:highlight>
              </a:rPr>
              <a:t>Testing Tools:</a:t>
            </a:r>
            <a:r>
              <a:rPr lang="en-GB" sz="2000">
                <a:solidFill>
                  <a:srgbClr val="000000"/>
                </a:solidFill>
                <a:highlight>
                  <a:srgbClr val="FFFFFF"/>
                </a:highlight>
              </a:rPr>
              <a:t> Postman, SOAP UI</a:t>
            </a:r>
            <a:endParaRPr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6. External Resources:</a:t>
            </a:r>
            <a:endParaRPr b="1"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  Consultants: </a:t>
            </a:r>
            <a:r>
              <a:rPr lang="en-GB" sz="2000">
                <a:solidFill>
                  <a:srgbClr val="000000"/>
                </a:solidFill>
                <a:highlight>
                  <a:srgbClr val="FFFFFF"/>
                </a:highlight>
              </a:rPr>
              <a:t>External experts for specialized tasks.</a:t>
            </a:r>
            <a:endParaRPr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  Third-Party APIs: </a:t>
            </a:r>
            <a:r>
              <a:rPr lang="en-GB" sz="2000">
                <a:solidFill>
                  <a:srgbClr val="000000"/>
                </a:solidFill>
                <a:highlight>
                  <a:srgbClr val="FFFFFF"/>
                </a:highlight>
              </a:rPr>
              <a:t>Integration with external systems and services.</a:t>
            </a:r>
            <a:endParaRPr sz="2000">
              <a:solidFill>
                <a:srgbClr val="000000"/>
              </a:solidFill>
              <a:highlight>
                <a:srgbClr val="FFFFFF"/>
              </a:highlight>
            </a:endParaRPr>
          </a:p>
          <a:p>
            <a:pPr indent="0" lvl="0" marL="0" rtl="0" algn="l">
              <a:lnSpc>
                <a:spcPct val="120000"/>
              </a:lnSpc>
              <a:spcBef>
                <a:spcPts val="0"/>
              </a:spcBef>
              <a:spcAft>
                <a:spcPts val="0"/>
              </a:spcAft>
              <a:buNone/>
            </a:pPr>
            <a:r>
              <a:rPr b="1" lang="en-GB" sz="2000">
                <a:solidFill>
                  <a:srgbClr val="000000"/>
                </a:solidFill>
                <a:highlight>
                  <a:srgbClr val="FFFFFF"/>
                </a:highlight>
              </a:rPr>
              <a:t>.  Training Providers: </a:t>
            </a:r>
            <a:r>
              <a:rPr lang="en-GB" sz="2000">
                <a:solidFill>
                  <a:srgbClr val="000000"/>
                </a:solidFill>
                <a:highlight>
                  <a:srgbClr val="FFFFFF"/>
                </a:highlight>
              </a:rPr>
              <a:t>External providers for specialized training sessions.</a:t>
            </a:r>
            <a:endParaRPr sz="2000">
              <a:solidFill>
                <a:srgbClr val="000000"/>
              </a:solidFill>
              <a:highlight>
                <a:srgbClr val="FFFFFF"/>
              </a:highlight>
            </a:endParaRPr>
          </a:p>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3"/>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0"/>
              </a:spcAft>
              <a:buNone/>
            </a:pPr>
            <a:r>
              <a:rPr lang="en-GB" sz="1650">
                <a:solidFill>
                  <a:srgbClr val="000000"/>
                </a:solidFill>
                <a:latin typeface="Arial"/>
                <a:ea typeface="Arial"/>
                <a:cs typeface="Arial"/>
                <a:sym typeface="Arial"/>
              </a:rPr>
              <a:t>				 </a:t>
            </a:r>
            <a:r>
              <a:rPr b="1" lang="en-GB" sz="2750" u="sng">
                <a:solidFill>
                  <a:srgbClr val="000000"/>
                </a:solidFill>
                <a:latin typeface="Arial"/>
                <a:ea typeface="Arial"/>
                <a:cs typeface="Arial"/>
                <a:sym typeface="Arial"/>
              </a:rPr>
              <a:t>Risk and Dependencies</a:t>
            </a:r>
            <a:endParaRPr b="1" sz="2750" u="sng">
              <a:solidFill>
                <a:srgbClr val="000000"/>
              </a:solidFill>
              <a:latin typeface="Arial"/>
              <a:ea typeface="Arial"/>
              <a:cs typeface="Arial"/>
              <a:sym typeface="Arial"/>
            </a:endParaRPr>
          </a:p>
        </p:txBody>
      </p:sp>
      <p:sp>
        <p:nvSpPr>
          <p:cNvPr id="146" name="Google Shape;146;p23"/>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62500" lnSpcReduction="10000"/>
          </a:bodyPr>
          <a:lstStyle/>
          <a:p>
            <a:pPr indent="0" lvl="0" marL="0" rtl="0" algn="l">
              <a:lnSpc>
                <a:spcPct val="120000"/>
              </a:lnSpc>
              <a:spcBef>
                <a:spcPts val="0"/>
              </a:spcBef>
              <a:spcAft>
                <a:spcPts val="0"/>
              </a:spcAft>
              <a:buNone/>
            </a:pPr>
            <a:r>
              <a:rPr lang="en-GB" sz="2200">
                <a:solidFill>
                  <a:srgbClr val="000000"/>
                </a:solidFill>
                <a:highlight>
                  <a:srgbClr val="FFFFFF"/>
                </a:highlight>
              </a:rPr>
              <a:t>In the current banking project applying Agile method as software development, Below risk and dependencies can be expected :</a:t>
            </a:r>
            <a:endParaRPr sz="2200">
              <a:solidFill>
                <a:srgbClr val="000000"/>
              </a:solidFill>
              <a:highlight>
                <a:srgbClr val="FFFFFF"/>
              </a:highlight>
            </a:endParaRPr>
          </a:p>
          <a:p>
            <a:pPr indent="0" lvl="0" marL="0" rtl="0" algn="l">
              <a:lnSpc>
                <a:spcPct val="120000"/>
              </a:lnSpc>
              <a:spcBef>
                <a:spcPts val="0"/>
              </a:spcBef>
              <a:spcAft>
                <a:spcPts val="0"/>
              </a:spcAft>
              <a:buNone/>
            </a:pPr>
            <a:r>
              <a:rPr lang="en-GB" sz="2200">
                <a:solidFill>
                  <a:srgbClr val="000000"/>
                </a:solidFill>
                <a:highlight>
                  <a:srgbClr val="FFFFFF"/>
                </a:highlight>
              </a:rPr>
              <a:t>1. </a:t>
            </a:r>
            <a:r>
              <a:rPr b="1" lang="en-GB" sz="2200" u="sng">
                <a:solidFill>
                  <a:srgbClr val="000000"/>
                </a:solidFill>
                <a:highlight>
                  <a:srgbClr val="FFFFFF"/>
                </a:highlight>
              </a:rPr>
              <a:t>Risks :</a:t>
            </a:r>
            <a:endParaRPr b="1" sz="2200" u="sng">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Scope Creep: </a:t>
            </a:r>
            <a:r>
              <a:rPr lang="en-GB" sz="2100">
                <a:solidFill>
                  <a:srgbClr val="000000"/>
                </a:solidFill>
                <a:highlight>
                  <a:srgbClr val="FFFFFF"/>
                </a:highlight>
              </a:rPr>
              <a:t>Adding features beyond the initial scope may cause delays and budget overruns.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Technical Challenges: </a:t>
            </a:r>
            <a:r>
              <a:rPr lang="en-GB" sz="2100">
                <a:solidFill>
                  <a:srgbClr val="000000"/>
                </a:solidFill>
                <a:highlight>
                  <a:srgbClr val="FFFFFF"/>
                </a:highlight>
              </a:rPr>
              <a:t>Integration issues and ensuring platform scalability and performance.</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User Adoption Resistance: </a:t>
            </a:r>
            <a:r>
              <a:rPr lang="en-GB" sz="2100">
                <a:solidFill>
                  <a:srgbClr val="000000"/>
                </a:solidFill>
                <a:highlight>
                  <a:srgbClr val="FFFFFF"/>
                </a:highlight>
              </a:rPr>
              <a:t>Resistance from Bankers, customers, and general public to adopt the new system.</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Data Security and Privacy: </a:t>
            </a:r>
            <a:r>
              <a:rPr lang="en-GB" sz="2100">
                <a:solidFill>
                  <a:srgbClr val="000000"/>
                </a:solidFill>
                <a:highlight>
                  <a:srgbClr val="FFFFFF"/>
                </a:highlight>
              </a:rPr>
              <a:t>Risks of data breaches and compliance with privacy regulations.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Inadequate Testing: </a:t>
            </a:r>
            <a:r>
              <a:rPr lang="en-GB" sz="2100">
                <a:solidFill>
                  <a:srgbClr val="000000"/>
                </a:solidFill>
                <a:highlight>
                  <a:srgbClr val="FFFFFF"/>
                </a:highlight>
              </a:rPr>
              <a:t>Insufficient testing leading to bugs and performance issues.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Dependency on External Systems: </a:t>
            </a:r>
            <a:r>
              <a:rPr lang="en-GB" sz="2100">
                <a:solidFill>
                  <a:srgbClr val="000000"/>
                </a:solidFill>
                <a:highlight>
                  <a:srgbClr val="FFFFFF"/>
                </a:highlight>
              </a:rPr>
              <a:t>Delays or issues with third-party integrations.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Budget Overruns: </a:t>
            </a:r>
            <a:r>
              <a:rPr lang="en-GB" sz="2100">
                <a:solidFill>
                  <a:srgbClr val="000000"/>
                </a:solidFill>
                <a:highlight>
                  <a:srgbClr val="FFFFFF"/>
                </a:highlight>
              </a:rPr>
              <a:t>Unforeseen challenges leading to higher costs.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Project Team Turnover: </a:t>
            </a:r>
            <a:r>
              <a:rPr lang="en-GB" sz="2100">
                <a:solidFill>
                  <a:srgbClr val="000000"/>
                </a:solidFill>
                <a:highlight>
                  <a:srgbClr val="FFFFFF"/>
                </a:highlight>
              </a:rPr>
              <a:t>Loss of key team members causing disruptions.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Lack of User Feedback: </a:t>
            </a:r>
            <a:r>
              <a:rPr lang="en-GB" sz="2100">
                <a:solidFill>
                  <a:srgbClr val="000000"/>
                </a:solidFill>
                <a:highlight>
                  <a:srgbClr val="FFFFFF"/>
                </a:highlight>
              </a:rPr>
              <a:t>Insufficient feedback resulting in unmet user needs.</a:t>
            </a:r>
            <a:endParaRPr sz="2100">
              <a:solidFill>
                <a:srgbClr val="000000"/>
              </a:solidFill>
              <a:highlight>
                <a:srgbClr val="FFFFFF"/>
              </a:highlight>
            </a:endParaRPr>
          </a:p>
          <a:p>
            <a:pPr indent="0" lvl="0" marL="0" rtl="0" algn="l">
              <a:lnSpc>
                <a:spcPct val="120000"/>
              </a:lnSpc>
              <a:spcBef>
                <a:spcPts val="0"/>
              </a:spcBef>
              <a:spcAft>
                <a:spcPts val="0"/>
              </a:spcAft>
              <a:buNone/>
            </a:pPr>
            <a:r>
              <a:rPr lang="en-GB" sz="2100">
                <a:solidFill>
                  <a:srgbClr val="000000"/>
                </a:solidFill>
                <a:highlight>
                  <a:srgbClr val="FFFFFF"/>
                </a:highlight>
              </a:rPr>
              <a:t>• </a:t>
            </a:r>
            <a:r>
              <a:rPr b="1" lang="en-GB" sz="2100">
                <a:solidFill>
                  <a:srgbClr val="000000"/>
                </a:solidFill>
                <a:highlight>
                  <a:srgbClr val="FFFFFF"/>
                </a:highlight>
              </a:rPr>
              <a:t>Training and Support: </a:t>
            </a:r>
            <a:r>
              <a:rPr lang="en-GB" sz="2100">
                <a:solidFill>
                  <a:srgbClr val="000000"/>
                </a:solidFill>
                <a:highlight>
                  <a:srgbClr val="FFFFFF"/>
                </a:highlight>
              </a:rPr>
              <a:t>Inadequate training impacting effective platform use.</a:t>
            </a:r>
            <a:endParaRPr sz="2100">
              <a:solidFill>
                <a:srgbClr val="000000"/>
              </a:solidFill>
              <a:highlight>
                <a:srgbClr val="FFFFFF"/>
              </a:highlight>
            </a:endParaRPr>
          </a:p>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None/>
            </a:pPr>
            <a:r>
              <a:rPr lang="en-GB" sz="1650">
                <a:solidFill>
                  <a:srgbClr val="000000"/>
                </a:solidFill>
                <a:latin typeface="Arial"/>
                <a:ea typeface="Arial"/>
                <a:cs typeface="Arial"/>
                <a:sym typeface="Arial"/>
              </a:rPr>
              <a:t>				 </a:t>
            </a:r>
            <a:r>
              <a:rPr b="1" lang="en-GB" sz="2750" u="sng">
                <a:solidFill>
                  <a:srgbClr val="000000"/>
                </a:solidFill>
                <a:latin typeface="Arial"/>
                <a:ea typeface="Arial"/>
                <a:cs typeface="Arial"/>
                <a:sym typeface="Arial"/>
              </a:rPr>
              <a:t>Risk and Dependencies</a:t>
            </a:r>
            <a:endParaRPr b="1" sz="2750" u="sng">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152" name="Google Shape;152;p2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62500"/>
          </a:bodyPr>
          <a:lstStyle/>
          <a:p>
            <a:pPr indent="0" lvl="0" marL="0" rtl="0" algn="l">
              <a:lnSpc>
                <a:spcPct val="120000"/>
              </a:lnSpc>
              <a:spcBef>
                <a:spcPts val="0"/>
              </a:spcBef>
              <a:spcAft>
                <a:spcPts val="0"/>
              </a:spcAft>
              <a:buNone/>
            </a:pPr>
            <a:r>
              <a:rPr lang="en-GB" sz="2200">
                <a:solidFill>
                  <a:srgbClr val="000000"/>
                </a:solidFill>
                <a:highlight>
                  <a:srgbClr val="FFFFFF"/>
                </a:highlight>
              </a:rPr>
              <a:t>2. </a:t>
            </a:r>
            <a:r>
              <a:rPr b="1" lang="en-GB" sz="2200" u="sng">
                <a:solidFill>
                  <a:srgbClr val="000000"/>
                </a:solidFill>
                <a:highlight>
                  <a:srgbClr val="FFFFFF"/>
                </a:highlight>
              </a:rPr>
              <a:t>Dependencies:</a:t>
            </a:r>
            <a:endParaRPr b="1" sz="2200" u="sng">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Development Team Expertise: </a:t>
            </a:r>
            <a:r>
              <a:rPr lang="en-GB" sz="2200">
                <a:solidFill>
                  <a:srgbClr val="000000"/>
                </a:solidFill>
                <a:highlight>
                  <a:srgbClr val="FFFFFF"/>
                </a:highlight>
              </a:rPr>
              <a:t>Availability and skills of developers, testers, and designers.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User Stories and Requirements: </a:t>
            </a:r>
            <a:r>
              <a:rPr lang="en-GB" sz="2200">
                <a:solidFill>
                  <a:srgbClr val="000000"/>
                </a:solidFill>
                <a:highlight>
                  <a:srgbClr val="FFFFFF"/>
                </a:highlight>
              </a:rPr>
              <a:t>Clear and detailed user stories and requirements from stakeholders.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Technical Infrastructure: </a:t>
            </a:r>
            <a:r>
              <a:rPr lang="en-GB" sz="2200">
                <a:solidFill>
                  <a:srgbClr val="000000"/>
                </a:solidFill>
                <a:highlight>
                  <a:srgbClr val="FFFFFF"/>
                </a:highlight>
              </a:rPr>
              <a:t>Availability of development, testing, and production environments.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Integration with Internal Systems: </a:t>
            </a:r>
            <a:r>
              <a:rPr lang="en-GB" sz="2200">
                <a:solidFill>
                  <a:srgbClr val="000000"/>
                </a:solidFill>
                <a:highlight>
                  <a:srgbClr val="FFFFFF"/>
                </a:highlight>
              </a:rPr>
              <a:t>Timely integration with existing banking systems.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Third-Party Software and APIs: </a:t>
            </a:r>
            <a:r>
              <a:rPr lang="en-GB" sz="2200">
                <a:solidFill>
                  <a:srgbClr val="000000"/>
                </a:solidFill>
                <a:highlight>
                  <a:srgbClr val="FFFFFF"/>
                </a:highlight>
              </a:rPr>
              <a:t>Reliability and availability of external APIs and software services.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External Consultants: </a:t>
            </a:r>
            <a:r>
              <a:rPr lang="en-GB" sz="2200">
                <a:solidFill>
                  <a:srgbClr val="000000"/>
                </a:solidFill>
                <a:highlight>
                  <a:srgbClr val="FFFFFF"/>
                </a:highlight>
              </a:rPr>
              <a:t>Availability of consultants for specialized tasks.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Stakeholder Approvals: </a:t>
            </a:r>
            <a:r>
              <a:rPr lang="en-GB" sz="2200">
                <a:solidFill>
                  <a:srgbClr val="000000"/>
                </a:solidFill>
                <a:highlight>
                  <a:srgbClr val="FFFFFF"/>
                </a:highlight>
              </a:rPr>
              <a:t>Timely approval of milestones and deliverables.</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Server and Network Infrastructure: </a:t>
            </a:r>
            <a:r>
              <a:rPr lang="en-GB" sz="2200">
                <a:solidFill>
                  <a:srgbClr val="000000"/>
                </a:solidFill>
                <a:highlight>
                  <a:srgbClr val="FFFFFF"/>
                </a:highlight>
              </a:rPr>
              <a:t>Reliable server and network infrastructure.</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Team Training: </a:t>
            </a:r>
            <a:r>
              <a:rPr lang="en-GB" sz="2200">
                <a:solidFill>
                  <a:srgbClr val="000000"/>
                </a:solidFill>
                <a:highlight>
                  <a:srgbClr val="FFFFFF"/>
                </a:highlight>
              </a:rPr>
              <a:t>Effective training programs for the project team.</a:t>
            </a:r>
            <a:endParaRPr sz="2200">
              <a:solidFill>
                <a:srgbClr val="000000"/>
              </a:solidFill>
              <a:highlight>
                <a:srgbClr val="FFFFFF"/>
              </a:highlight>
            </a:endParaRPr>
          </a:p>
          <a:p>
            <a:pPr indent="0" lvl="0" marL="0" rtl="0" algn="l">
              <a:lnSpc>
                <a:spcPct val="120000"/>
              </a:lnSpc>
              <a:spcBef>
                <a:spcPts val="0"/>
              </a:spcBef>
              <a:spcAft>
                <a:spcPts val="0"/>
              </a:spcAft>
              <a:buNone/>
            </a:pPr>
            <a:r>
              <a:rPr b="1" lang="en-GB" sz="2200">
                <a:solidFill>
                  <a:srgbClr val="000000"/>
                </a:solidFill>
                <a:highlight>
                  <a:srgbClr val="FFFFFF"/>
                </a:highlight>
              </a:rPr>
              <a:t>.  Communication Channels: </a:t>
            </a:r>
            <a:r>
              <a:rPr lang="en-GB" sz="2200">
                <a:solidFill>
                  <a:srgbClr val="000000"/>
                </a:solidFill>
                <a:highlight>
                  <a:srgbClr val="FFFFFF"/>
                </a:highlight>
              </a:rPr>
              <a:t>Efficient communication within the team and with stakeholders.</a:t>
            </a:r>
            <a:endParaRPr sz="2200">
              <a:solidFill>
                <a:srgbClr val="000000"/>
              </a:solidFill>
              <a:highlight>
                <a:srgbClr val="FFFFFF"/>
              </a:highlight>
            </a:endParaRPr>
          </a:p>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pic>
        <p:nvPicPr>
          <p:cNvPr id="157" name="Google Shape;157;p25"/>
          <p:cNvPicPr preferRelativeResize="0"/>
          <p:nvPr/>
        </p:nvPicPr>
        <p:blipFill>
          <a:blip r:embed="rId3">
            <a:alphaModFix/>
          </a:blip>
          <a:stretch>
            <a:fillRect/>
          </a:stretch>
        </p:blipFill>
        <p:spPr>
          <a:xfrm>
            <a:off x="1600200" y="609600"/>
            <a:ext cx="5829300" cy="3276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idx="1" type="body"/>
          </p:nvPr>
        </p:nvSpPr>
        <p:spPr>
          <a:xfrm>
            <a:off x="311700" y="163075"/>
            <a:ext cx="8520600" cy="4515300"/>
          </a:xfrm>
          <a:prstGeom prst="rect">
            <a:avLst/>
          </a:prstGeom>
        </p:spPr>
        <p:txBody>
          <a:bodyPr anchorCtr="0" anchor="t" bIns="91425" lIns="91425" spcFirstLastPara="1" rIns="91425" wrap="square" tIns="91425">
            <a:normAutofit lnSpcReduction="10000"/>
          </a:bodyPr>
          <a:lstStyle/>
          <a:p>
            <a:pPr indent="-342900" lvl="0" marL="457200" rtl="0" algn="just">
              <a:spcBef>
                <a:spcPts val="0"/>
              </a:spcBef>
              <a:spcAft>
                <a:spcPts val="0"/>
              </a:spcAft>
              <a:buSzPts val="1800"/>
              <a:buChar char="❖"/>
            </a:pPr>
            <a:r>
              <a:rPr b="1" lang="en-GB"/>
              <a:t>SITUATION</a:t>
            </a:r>
            <a:r>
              <a:rPr lang="en-GB"/>
              <a:t> :</a:t>
            </a:r>
            <a:endParaRPr/>
          </a:p>
          <a:p>
            <a:pPr indent="-317500" lvl="1" marL="914400" rtl="0" algn="just">
              <a:spcBef>
                <a:spcPts val="0"/>
              </a:spcBef>
              <a:spcAft>
                <a:spcPts val="0"/>
              </a:spcAft>
              <a:buSzPts val="1400"/>
              <a:buChar char="➢"/>
            </a:pPr>
            <a:r>
              <a:rPr lang="en-GB"/>
              <a:t>Currently Eclerx India Pvt LTD. has been using third party application to provide transport services for the employees where they were using manual roaster </a:t>
            </a:r>
            <a:r>
              <a:rPr lang="en-GB"/>
              <a:t>system</a:t>
            </a:r>
            <a:r>
              <a:rPr lang="en-GB"/>
              <a:t> covering only some specific geographical location of the city.</a:t>
            </a:r>
            <a:endParaRPr/>
          </a:p>
          <a:p>
            <a:pPr indent="0" lvl="0" marL="914400" rtl="0" algn="just">
              <a:spcBef>
                <a:spcPts val="1200"/>
              </a:spcBef>
              <a:spcAft>
                <a:spcPts val="0"/>
              </a:spcAft>
              <a:buNone/>
            </a:pPr>
            <a:r>
              <a:t/>
            </a:r>
            <a:endParaRPr/>
          </a:p>
          <a:p>
            <a:pPr indent="-342900" lvl="0" marL="457200" rtl="0" algn="just">
              <a:spcBef>
                <a:spcPts val="1200"/>
              </a:spcBef>
              <a:spcAft>
                <a:spcPts val="0"/>
              </a:spcAft>
              <a:buSzPts val="1800"/>
              <a:buChar char="❖"/>
            </a:pPr>
            <a:r>
              <a:rPr b="1" lang="en-GB"/>
              <a:t>PROBLEM :</a:t>
            </a:r>
            <a:endParaRPr b="1"/>
          </a:p>
          <a:p>
            <a:pPr indent="-317500" lvl="1" marL="914400" rtl="0" algn="just">
              <a:spcBef>
                <a:spcPts val="0"/>
              </a:spcBef>
              <a:spcAft>
                <a:spcPts val="0"/>
              </a:spcAft>
              <a:buSzPts val="1400"/>
              <a:buChar char="➢"/>
            </a:pPr>
            <a:r>
              <a:rPr lang="en-GB" sz="1500"/>
              <a:t>With the rapid increase in the number of employees joining from different parts of the city, we are facing numerous challenges that include Manual rostering consumes time and effort, difficulty to implement last moment ad-hoc requests, First-come-first-serve, </a:t>
            </a:r>
            <a:r>
              <a:rPr lang="en-GB" sz="1200">
                <a:solidFill>
                  <a:srgbClr val="000000"/>
                </a:solidFill>
                <a:latin typeface="Arial"/>
                <a:ea typeface="Arial"/>
                <a:cs typeface="Arial"/>
                <a:sym typeface="Arial"/>
              </a:rPr>
              <a:t>Poor Route Optimization, Lack of Real-Time Visibility, Employee Safety Risks etc.</a:t>
            </a:r>
            <a:endParaRPr sz="1200">
              <a:solidFill>
                <a:srgbClr val="000000"/>
              </a:solidFill>
              <a:latin typeface="Arial"/>
              <a:ea typeface="Arial"/>
              <a:cs typeface="Arial"/>
              <a:sym typeface="Arial"/>
            </a:endParaRPr>
          </a:p>
          <a:p>
            <a:pPr indent="0" lvl="0" marL="914400" rtl="0" algn="just">
              <a:spcBef>
                <a:spcPts val="1200"/>
              </a:spcBef>
              <a:spcAft>
                <a:spcPts val="0"/>
              </a:spcAft>
              <a:buNone/>
            </a:pPr>
            <a:r>
              <a:t/>
            </a:r>
            <a:endParaRPr sz="1200">
              <a:solidFill>
                <a:srgbClr val="000000"/>
              </a:solidFill>
              <a:latin typeface="Arial"/>
              <a:ea typeface="Arial"/>
              <a:cs typeface="Arial"/>
              <a:sym typeface="Arial"/>
            </a:endParaRPr>
          </a:p>
          <a:p>
            <a:pPr indent="-342900" lvl="0" marL="457200" rtl="0" algn="just">
              <a:spcBef>
                <a:spcPts val="1200"/>
              </a:spcBef>
              <a:spcAft>
                <a:spcPts val="0"/>
              </a:spcAft>
              <a:buSzPts val="1800"/>
              <a:buChar char="❖"/>
            </a:pPr>
            <a:r>
              <a:rPr b="1" lang="en-GB"/>
              <a:t>OPPORTUNITY</a:t>
            </a:r>
            <a:r>
              <a:rPr lang="en-GB"/>
              <a:t> :</a:t>
            </a:r>
            <a:endParaRPr/>
          </a:p>
          <a:p>
            <a:pPr indent="-317500" lvl="1" marL="914400" rtl="0" algn="just">
              <a:spcBef>
                <a:spcPts val="0"/>
              </a:spcBef>
              <a:spcAft>
                <a:spcPts val="0"/>
              </a:spcAft>
              <a:buSzPts val="1400"/>
              <a:buChar char="➢"/>
            </a:pPr>
            <a:r>
              <a:rPr lang="en-GB"/>
              <a:t>Introducing “FleetStar” application will enable the employees to access the transport easily without any dependency, streamline the operations, enhance customer satisfaction and increase efficiency and </a:t>
            </a:r>
            <a:r>
              <a:rPr lang="en-GB"/>
              <a:t>service</a:t>
            </a:r>
            <a:r>
              <a:rPr lang="en-GB"/>
              <a:t> delivery.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a:solidFill>
                  <a:srgbClr val="000000"/>
                </a:solidFill>
              </a:rPr>
              <a:t>PURPOSE STATEMENT (GOALS)</a:t>
            </a:r>
            <a:endParaRPr b="1">
              <a:solidFill>
                <a:srgbClr val="000000"/>
              </a:solidFill>
            </a:endParaRPr>
          </a:p>
        </p:txBody>
      </p:sp>
      <p:sp>
        <p:nvSpPr>
          <p:cNvPr id="98" name="Google Shape;98;p15"/>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just">
              <a:lnSpc>
                <a:spcPct val="120000"/>
              </a:lnSpc>
              <a:spcBef>
                <a:spcPts val="0"/>
              </a:spcBef>
              <a:spcAft>
                <a:spcPts val="0"/>
              </a:spcAft>
              <a:buNone/>
            </a:pPr>
            <a:r>
              <a:rPr lang="en-GB" sz="2550">
                <a:solidFill>
                  <a:srgbClr val="000000"/>
                </a:solidFill>
                <a:latin typeface="Arial"/>
                <a:ea typeface="Arial"/>
                <a:cs typeface="Arial"/>
                <a:sym typeface="Arial"/>
              </a:rPr>
              <a:t>The project aims to achieve the following objectives:</a:t>
            </a:r>
            <a:endParaRPr sz="2550">
              <a:solidFill>
                <a:srgbClr val="000000"/>
              </a:solidFill>
              <a:latin typeface="Arial"/>
              <a:ea typeface="Arial"/>
              <a:cs typeface="Arial"/>
              <a:sym typeface="Arial"/>
            </a:endParaRPr>
          </a:p>
          <a:p>
            <a:pPr indent="0" lvl="0" marL="0" rtl="0" algn="just">
              <a:spcBef>
                <a:spcPts val="0"/>
              </a:spcBef>
              <a:spcAft>
                <a:spcPts val="0"/>
              </a:spcAft>
              <a:buNone/>
            </a:pPr>
            <a:r>
              <a:t/>
            </a:r>
            <a:endParaRPr>
              <a:solidFill>
                <a:srgbClr val="000000"/>
              </a:solidFill>
            </a:endParaRPr>
          </a:p>
          <a:p>
            <a:pPr indent="-342900" lvl="0" marL="457200" rtl="0" algn="just">
              <a:spcBef>
                <a:spcPts val="1200"/>
              </a:spcBef>
              <a:spcAft>
                <a:spcPts val="0"/>
              </a:spcAft>
              <a:buClr>
                <a:srgbClr val="000000"/>
              </a:buClr>
              <a:buSzPts val="1800"/>
              <a:buAutoNum type="arabicPeriod"/>
            </a:pPr>
            <a:r>
              <a:rPr lang="en-GB">
                <a:solidFill>
                  <a:srgbClr val="000000"/>
                </a:solidFill>
              </a:rPr>
              <a:t>To Introduce FleetStar Technology Service provided by Eclerx, a </a:t>
            </a:r>
            <a:r>
              <a:rPr lang="en-GB">
                <a:solidFill>
                  <a:srgbClr val="000000"/>
                </a:solidFill>
              </a:rPr>
              <a:t>mobile</a:t>
            </a:r>
            <a:r>
              <a:rPr lang="en-GB">
                <a:solidFill>
                  <a:srgbClr val="000000"/>
                </a:solidFill>
              </a:rPr>
              <a:t> based application to book, cancel and track the company transportation service.</a:t>
            </a:r>
            <a:endParaRPr>
              <a:solidFill>
                <a:srgbClr val="000000"/>
              </a:solidFill>
            </a:endParaRPr>
          </a:p>
          <a:p>
            <a:pPr indent="0" lvl="0" marL="457200" rtl="0" algn="just">
              <a:spcBef>
                <a:spcPts val="1200"/>
              </a:spcBef>
              <a:spcAft>
                <a:spcPts val="0"/>
              </a:spcAft>
              <a:buNone/>
            </a:pPr>
            <a:r>
              <a:t/>
            </a:r>
            <a:endParaRPr>
              <a:solidFill>
                <a:srgbClr val="000000"/>
              </a:solidFill>
            </a:endParaRPr>
          </a:p>
          <a:p>
            <a:pPr indent="-342900" lvl="0" marL="457200" rtl="0" algn="just">
              <a:spcBef>
                <a:spcPts val="1200"/>
              </a:spcBef>
              <a:spcAft>
                <a:spcPts val="0"/>
              </a:spcAft>
              <a:buClr>
                <a:srgbClr val="000000"/>
              </a:buClr>
              <a:buSzPts val="1800"/>
              <a:buAutoNum type="arabicPeriod"/>
            </a:pPr>
            <a:r>
              <a:rPr lang="en-GB">
                <a:solidFill>
                  <a:srgbClr val="000000"/>
                </a:solidFill>
              </a:rPr>
              <a:t>An application which is compatible with all the standard OS available in mobile.</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a:solidFill>
                  <a:srgbClr val="000000"/>
                </a:solidFill>
              </a:rPr>
              <a:t>PROJECT OBJECTIVE : </a:t>
            </a:r>
            <a:endParaRPr b="1">
              <a:solidFill>
                <a:srgbClr val="000000"/>
              </a:solidFill>
            </a:endParaRPr>
          </a:p>
        </p:txBody>
      </p:sp>
      <p:sp>
        <p:nvSpPr>
          <p:cNvPr id="104" name="Google Shape;104;p16"/>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342900" lvl="0" marL="457200" rtl="0" algn="just">
              <a:spcBef>
                <a:spcPts val="0"/>
              </a:spcBef>
              <a:spcAft>
                <a:spcPts val="0"/>
              </a:spcAft>
              <a:buSzPts val="1800"/>
              <a:buChar char="❖"/>
            </a:pPr>
            <a:r>
              <a:rPr lang="en-GB"/>
              <a:t>To enable pick up and drop service to the employees.</a:t>
            </a:r>
            <a:endParaRPr/>
          </a:p>
          <a:p>
            <a:pPr indent="-342900" lvl="0" marL="457200" rtl="0" algn="just">
              <a:spcBef>
                <a:spcPts val="0"/>
              </a:spcBef>
              <a:spcAft>
                <a:spcPts val="0"/>
              </a:spcAft>
              <a:buSzPts val="1800"/>
              <a:buChar char="❖"/>
            </a:pPr>
            <a:r>
              <a:rPr lang="en-GB"/>
              <a:t>Employees themself can book, cancel or </a:t>
            </a:r>
            <a:r>
              <a:rPr lang="en-GB"/>
              <a:t>reschedule</a:t>
            </a:r>
            <a:r>
              <a:rPr lang="en-GB"/>
              <a:t> their trip to home and vice- versa.</a:t>
            </a:r>
            <a:endParaRPr/>
          </a:p>
          <a:p>
            <a:pPr indent="-342900" lvl="0" marL="457200" rtl="0" algn="just">
              <a:spcBef>
                <a:spcPts val="0"/>
              </a:spcBef>
              <a:spcAft>
                <a:spcPts val="0"/>
              </a:spcAft>
              <a:buSzPts val="1800"/>
              <a:buChar char="❖"/>
            </a:pPr>
            <a:r>
              <a:rPr lang="en-GB"/>
              <a:t>We can track the vehicle details as vehicle number in which fleet star will be deployed, Driver details like name and contact number, vehicle model etc from this </a:t>
            </a:r>
            <a:r>
              <a:rPr lang="en-GB"/>
              <a:t>application</a:t>
            </a:r>
            <a:r>
              <a:rPr lang="en-GB"/>
              <a:t>.</a:t>
            </a:r>
            <a:endParaRPr/>
          </a:p>
          <a:p>
            <a:pPr indent="-342900" lvl="0" marL="457200" rtl="0" algn="just">
              <a:spcBef>
                <a:spcPts val="0"/>
              </a:spcBef>
              <a:spcAft>
                <a:spcPts val="0"/>
              </a:spcAft>
              <a:buSzPts val="1800"/>
              <a:buChar char="❖"/>
            </a:pPr>
            <a:r>
              <a:rPr lang="en-GB"/>
              <a:t>Information about the </a:t>
            </a:r>
            <a:r>
              <a:rPr lang="en-GB"/>
              <a:t>passenger</a:t>
            </a:r>
            <a:r>
              <a:rPr lang="en-GB"/>
              <a:t> live </a:t>
            </a:r>
            <a:r>
              <a:rPr lang="en-GB"/>
              <a:t>location</a:t>
            </a:r>
            <a:r>
              <a:rPr lang="en-GB"/>
              <a:t> on the internet and their contact details specially their emergency contact number.</a:t>
            </a:r>
            <a:endParaRPr/>
          </a:p>
          <a:p>
            <a:pPr indent="-342900" lvl="0" marL="457200" rtl="0" algn="just">
              <a:spcBef>
                <a:spcPts val="0"/>
              </a:spcBef>
              <a:spcAft>
                <a:spcPts val="0"/>
              </a:spcAft>
              <a:buSzPts val="1800"/>
              <a:buChar char="❖"/>
            </a:pPr>
            <a:r>
              <a:rPr lang="en-GB"/>
              <a:t>Reporting issues </a:t>
            </a:r>
            <a:r>
              <a:rPr lang="en-GB"/>
              <a:t>related</a:t>
            </a:r>
            <a:r>
              <a:rPr lang="en-GB"/>
              <a:t> to user account , </a:t>
            </a:r>
            <a:r>
              <a:rPr lang="en-GB"/>
              <a:t>monthly</a:t>
            </a:r>
            <a:r>
              <a:rPr lang="en-GB"/>
              <a:t> </a:t>
            </a:r>
            <a:r>
              <a:rPr lang="en-GB"/>
              <a:t>subscriptions</a:t>
            </a:r>
            <a:r>
              <a:rPr lang="en-GB"/>
              <a:t>, or respond to enquiries , monitoring the use of the application etc.</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a:solidFill>
                  <a:srgbClr val="000000"/>
                </a:solidFill>
              </a:rPr>
              <a:t>SUCCESS CRITERIA :</a:t>
            </a:r>
            <a:endParaRPr b="1">
              <a:solidFill>
                <a:srgbClr val="000000"/>
              </a:solidFill>
            </a:endParaRPr>
          </a:p>
        </p:txBody>
      </p:sp>
      <p:sp>
        <p:nvSpPr>
          <p:cNvPr id="110" name="Google Shape;110;p17"/>
          <p:cNvSpPr txBox="1"/>
          <p:nvPr>
            <p:ph idx="1" type="body"/>
          </p:nvPr>
        </p:nvSpPr>
        <p:spPr>
          <a:xfrm>
            <a:off x="311700" y="1229875"/>
            <a:ext cx="8520600" cy="3339000"/>
          </a:xfrm>
          <a:prstGeom prst="rect">
            <a:avLst/>
          </a:prstGeom>
        </p:spPr>
        <p:txBody>
          <a:bodyPr anchorCtr="0" anchor="t" bIns="91425" lIns="91425" spcFirstLastPara="1" rIns="91425" wrap="square" tIns="91425">
            <a:normAutofit lnSpcReduction="20000"/>
          </a:bodyPr>
          <a:lstStyle/>
          <a:p>
            <a:pPr indent="0" lvl="0" marL="0" rtl="0" algn="just">
              <a:lnSpc>
                <a:spcPct val="120000"/>
              </a:lnSpc>
              <a:spcBef>
                <a:spcPts val="0"/>
              </a:spcBef>
              <a:spcAft>
                <a:spcPts val="0"/>
              </a:spcAft>
              <a:buNone/>
            </a:pPr>
            <a:r>
              <a:rPr lang="en-GB">
                <a:solidFill>
                  <a:srgbClr val="000000"/>
                </a:solidFill>
                <a:highlight>
                  <a:srgbClr val="FFFFFF"/>
                </a:highlight>
              </a:rPr>
              <a:t>The project will be deemed successful upon achieving the following outcomes:</a:t>
            </a:r>
            <a:endParaRPr>
              <a:solidFill>
                <a:srgbClr val="000000"/>
              </a:solidFill>
              <a:highlight>
                <a:srgbClr val="FFFFFF"/>
              </a:highlight>
            </a:endParaRPr>
          </a:p>
          <a:p>
            <a:pPr indent="0" lvl="0" marL="0" rtl="0" algn="just">
              <a:lnSpc>
                <a:spcPct val="120000"/>
              </a:lnSpc>
              <a:spcBef>
                <a:spcPts val="0"/>
              </a:spcBef>
              <a:spcAft>
                <a:spcPts val="0"/>
              </a:spcAft>
              <a:buNone/>
            </a:pPr>
            <a:r>
              <a:t/>
            </a:r>
            <a:endParaRPr>
              <a:solidFill>
                <a:srgbClr val="000000"/>
              </a:solidFill>
              <a:highlight>
                <a:srgbClr val="FFFFFF"/>
              </a:highlight>
            </a:endParaRPr>
          </a:p>
          <a:p>
            <a:pPr indent="-342900" lvl="0" marL="457200" rtl="0" algn="just">
              <a:spcBef>
                <a:spcPts val="0"/>
              </a:spcBef>
              <a:spcAft>
                <a:spcPts val="0"/>
              </a:spcAft>
              <a:buClr>
                <a:srgbClr val="000000"/>
              </a:buClr>
              <a:buSzPts val="1800"/>
              <a:buFont typeface="Arial"/>
              <a:buChar char="●"/>
            </a:pPr>
            <a:r>
              <a:rPr lang="en-GB">
                <a:solidFill>
                  <a:srgbClr val="000000"/>
                </a:solidFill>
                <a:latin typeface="Arial"/>
                <a:ea typeface="Arial"/>
                <a:cs typeface="Arial"/>
                <a:sym typeface="Arial"/>
              </a:rPr>
              <a:t>On- </a:t>
            </a:r>
            <a:r>
              <a:rPr lang="en-GB">
                <a:solidFill>
                  <a:srgbClr val="000000"/>
                </a:solidFill>
                <a:latin typeface="Arial"/>
                <a:ea typeface="Arial"/>
                <a:cs typeface="Arial"/>
                <a:sym typeface="Arial"/>
              </a:rPr>
              <a:t>boarding new and existing clients by fetching their primary information, identify vehicles, their professional and financial details , mandate processing.</a:t>
            </a:r>
            <a:endParaRPr>
              <a:solidFill>
                <a:srgbClr val="000000"/>
              </a:solidFill>
              <a:latin typeface="Arial"/>
              <a:ea typeface="Arial"/>
              <a:cs typeface="Arial"/>
              <a:sym typeface="Arial"/>
            </a:endParaRPr>
          </a:p>
          <a:p>
            <a:pPr indent="-342900" lvl="0" marL="457200" rtl="0" algn="just">
              <a:spcBef>
                <a:spcPts val="0"/>
              </a:spcBef>
              <a:spcAft>
                <a:spcPts val="0"/>
              </a:spcAft>
              <a:buClr>
                <a:srgbClr val="000000"/>
              </a:buClr>
              <a:buSzPts val="1800"/>
              <a:buFont typeface="Arial"/>
              <a:buChar char="●"/>
            </a:pPr>
            <a:r>
              <a:rPr lang="en-GB">
                <a:solidFill>
                  <a:srgbClr val="000000"/>
                </a:solidFill>
                <a:latin typeface="Arial"/>
                <a:ea typeface="Arial"/>
                <a:cs typeface="Arial"/>
                <a:sym typeface="Arial"/>
              </a:rPr>
              <a:t>No - Shows/ delay count will be recorded for Pick &amp; Drop on Day Wise and Status Wise to calculate the user bill/ deduction amount if any on a monthly basis.</a:t>
            </a:r>
            <a:endParaRPr>
              <a:solidFill>
                <a:srgbClr val="000000"/>
              </a:solidFill>
              <a:latin typeface="Arial"/>
              <a:ea typeface="Arial"/>
              <a:cs typeface="Arial"/>
              <a:sym typeface="Arial"/>
            </a:endParaRPr>
          </a:p>
          <a:p>
            <a:pPr indent="-342900" lvl="0" marL="457200" rtl="0" algn="just">
              <a:spcBef>
                <a:spcPts val="0"/>
              </a:spcBef>
              <a:spcAft>
                <a:spcPts val="0"/>
              </a:spcAft>
              <a:buClr>
                <a:srgbClr val="000000"/>
              </a:buClr>
              <a:buSzPts val="1800"/>
              <a:buFont typeface="Arial"/>
              <a:buChar char="●"/>
            </a:pPr>
            <a:r>
              <a:rPr lang="en-GB">
                <a:solidFill>
                  <a:srgbClr val="000000"/>
                </a:solidFill>
                <a:latin typeface="Arial"/>
                <a:ea typeface="Arial"/>
                <a:cs typeface="Arial"/>
                <a:sym typeface="Arial"/>
              </a:rPr>
              <a:t>Email and sms notifications will get triggered for no shows in phone no/email id provided in company database.</a:t>
            </a:r>
            <a:endParaRPr>
              <a:solidFill>
                <a:srgbClr val="000000"/>
              </a:solidFill>
              <a:latin typeface="Arial"/>
              <a:ea typeface="Arial"/>
              <a:cs typeface="Arial"/>
              <a:sym typeface="Arial"/>
            </a:endParaRPr>
          </a:p>
          <a:p>
            <a:pPr indent="-342900" lvl="0" marL="457200" rtl="0" algn="just">
              <a:spcBef>
                <a:spcPts val="0"/>
              </a:spcBef>
              <a:spcAft>
                <a:spcPts val="0"/>
              </a:spcAft>
              <a:buClr>
                <a:srgbClr val="000000"/>
              </a:buClr>
              <a:buSzPts val="1800"/>
              <a:buFont typeface="Arial"/>
              <a:buChar char="●"/>
            </a:pPr>
            <a:r>
              <a:rPr lang="en-GB">
                <a:solidFill>
                  <a:srgbClr val="000000"/>
                </a:solidFill>
                <a:latin typeface="Arial"/>
                <a:ea typeface="Arial"/>
                <a:cs typeface="Arial"/>
                <a:sym typeface="Arial"/>
              </a:rPr>
              <a:t>Adhocs or cancellation can be incorporated using the app prior 10 hours for a pick up and 6 hours for a drop.</a:t>
            </a:r>
            <a:endParaRPr>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sz="3500" u="sng">
                <a:solidFill>
                  <a:srgbClr val="000000"/>
                </a:solidFill>
                <a:highlight>
                  <a:srgbClr val="FFFFFF"/>
                </a:highlight>
                <a:latin typeface="Arial"/>
                <a:ea typeface="Arial"/>
                <a:cs typeface="Arial"/>
                <a:sym typeface="Arial"/>
              </a:rPr>
              <a:t>Methods &amp; Approach</a:t>
            </a:r>
            <a:endParaRPr b="1"/>
          </a:p>
        </p:txBody>
      </p:sp>
      <p:sp>
        <p:nvSpPr>
          <p:cNvPr id="116" name="Google Shape;116;p18"/>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70000" lnSpcReduction="20000"/>
          </a:bodyPr>
          <a:lstStyle/>
          <a:p>
            <a:pPr indent="0" lvl="0" marL="0" rtl="0" algn="l">
              <a:lnSpc>
                <a:spcPct val="120000"/>
              </a:lnSpc>
              <a:spcBef>
                <a:spcPts val="0"/>
              </a:spcBef>
              <a:spcAft>
                <a:spcPts val="0"/>
              </a:spcAft>
              <a:buNone/>
            </a:pPr>
            <a:r>
              <a:rPr lang="en-GB" sz="2400">
                <a:solidFill>
                  <a:srgbClr val="000000"/>
                </a:solidFill>
                <a:latin typeface="Arial"/>
                <a:ea typeface="Arial"/>
                <a:cs typeface="Arial"/>
                <a:sym typeface="Arial"/>
              </a:rPr>
              <a:t>The project adheres to the Agile methodology of software development, which comprises the following stages:</a:t>
            </a:r>
            <a:endParaRPr sz="2400">
              <a:solidFill>
                <a:srgbClr val="000000"/>
              </a:solidFill>
              <a:latin typeface="Arial"/>
              <a:ea typeface="Arial"/>
              <a:cs typeface="Arial"/>
              <a:sym typeface="Arial"/>
            </a:endParaRPr>
          </a:p>
          <a:p>
            <a:pPr indent="0" lvl="0" marL="0" rtl="0" algn="l">
              <a:lnSpc>
                <a:spcPct val="120000"/>
              </a:lnSpc>
              <a:spcBef>
                <a:spcPts val="0"/>
              </a:spcBef>
              <a:spcAft>
                <a:spcPts val="0"/>
              </a:spcAft>
              <a:buNone/>
            </a:pPr>
            <a:r>
              <a:rPr b="1" lang="en-GB" sz="2400">
                <a:solidFill>
                  <a:srgbClr val="000000"/>
                </a:solidFill>
                <a:latin typeface="Arial"/>
                <a:ea typeface="Arial"/>
                <a:cs typeface="Arial"/>
                <a:sym typeface="Arial"/>
              </a:rPr>
              <a:t>1. Project Initiation:</a:t>
            </a:r>
            <a:endParaRPr b="1"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Establish a selection committee and process.</a:t>
            </a:r>
            <a:endParaRPr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Identify key stakeholders and establish a project team.</a:t>
            </a:r>
            <a:endParaRPr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Define project vision, goals, objectives, and success criteria.</a:t>
            </a:r>
            <a:endParaRPr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Develop an initial product backlog with prioritized features.</a:t>
            </a:r>
            <a:endParaRPr sz="2400">
              <a:solidFill>
                <a:srgbClr val="000000"/>
              </a:solidFill>
              <a:latin typeface="Arial"/>
              <a:ea typeface="Arial"/>
              <a:cs typeface="Arial"/>
              <a:sym typeface="Arial"/>
            </a:endParaRPr>
          </a:p>
          <a:p>
            <a:pPr indent="0" lvl="0" marL="0" rtl="0" algn="l">
              <a:lnSpc>
                <a:spcPct val="120000"/>
              </a:lnSpc>
              <a:spcBef>
                <a:spcPts val="0"/>
              </a:spcBef>
              <a:spcAft>
                <a:spcPts val="0"/>
              </a:spcAft>
              <a:buNone/>
            </a:pPr>
            <a:r>
              <a:rPr b="1" lang="en-GB" sz="2400">
                <a:solidFill>
                  <a:srgbClr val="000000"/>
                </a:solidFill>
                <a:latin typeface="Arial"/>
                <a:ea typeface="Arial"/>
                <a:cs typeface="Arial"/>
                <a:sym typeface="Arial"/>
              </a:rPr>
              <a:t>2. Sprint Planning</a:t>
            </a:r>
            <a:endParaRPr b="1"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Adopt a 2-4 week sprint cycle.</a:t>
            </a:r>
            <a:endParaRPr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Define clear goals and deliverables for each sprint.</a:t>
            </a:r>
            <a:endParaRPr sz="2400">
              <a:solidFill>
                <a:srgbClr val="000000"/>
              </a:solidFill>
              <a:latin typeface="Arial"/>
              <a:ea typeface="Arial"/>
              <a:cs typeface="Arial"/>
              <a:sym typeface="Arial"/>
            </a:endParaRPr>
          </a:p>
          <a:p>
            <a:pPr indent="-457200" lvl="0" marL="457200" rtl="0" algn="l">
              <a:lnSpc>
                <a:spcPct val="120000"/>
              </a:lnSpc>
              <a:spcBef>
                <a:spcPts val="0"/>
              </a:spcBef>
              <a:spcAft>
                <a:spcPts val="0"/>
              </a:spcAft>
              <a:buNone/>
            </a:pPr>
            <a:r>
              <a:rPr lang="en-GB" sz="2400">
                <a:solidFill>
                  <a:srgbClr val="000000"/>
                </a:solidFill>
                <a:latin typeface="Arial"/>
                <a:ea typeface="Arial"/>
                <a:cs typeface="Arial"/>
                <a:sym typeface="Arial"/>
              </a:rPr>
              <a:t>Break down user stories into smaller tasks and estimate effort.</a:t>
            </a:r>
            <a:endParaRPr sz="2400">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9"/>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None/>
            </a:pPr>
            <a:r>
              <a:rPr b="1" lang="en-GB" sz="1850">
                <a:solidFill>
                  <a:srgbClr val="000000"/>
                </a:solidFill>
                <a:latin typeface="Arial"/>
                <a:ea typeface="Arial"/>
                <a:cs typeface="Arial"/>
                <a:sym typeface="Arial"/>
              </a:rPr>
              <a:t>			         	</a:t>
            </a:r>
            <a:r>
              <a:rPr b="1" lang="en-GB" sz="3200" u="sng">
                <a:solidFill>
                  <a:srgbClr val="000000"/>
                </a:solidFill>
                <a:latin typeface="Arial"/>
                <a:ea typeface="Arial"/>
                <a:cs typeface="Arial"/>
                <a:sym typeface="Arial"/>
              </a:rPr>
              <a:t>Methods &amp; Approach</a:t>
            </a:r>
            <a:endParaRPr b="1" sz="3200" u="sng">
              <a:solidFill>
                <a:srgbClr val="000000"/>
              </a:solidFill>
              <a:latin typeface="Arial"/>
              <a:ea typeface="Arial"/>
              <a:cs typeface="Arial"/>
              <a:sym typeface="Arial"/>
            </a:endParaRPr>
          </a:p>
          <a:p>
            <a:pPr indent="0" lvl="0" marL="0" rtl="0" algn="l">
              <a:lnSpc>
                <a:spcPct val="120000"/>
              </a:lnSpc>
              <a:spcBef>
                <a:spcPts val="0"/>
              </a:spcBef>
              <a:spcAft>
                <a:spcPts val="0"/>
              </a:spcAft>
              <a:buNone/>
            </a:pPr>
            <a:r>
              <a:rPr b="1" lang="en-GB" sz="1600">
                <a:solidFill>
                  <a:srgbClr val="000000"/>
                </a:solidFill>
                <a:highlight>
                  <a:srgbClr val="FFFFFF"/>
                </a:highlight>
              </a:rPr>
              <a:t>3. Development &amp; Iteration</a:t>
            </a:r>
            <a:endParaRPr b="1"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Conduct daily stand-up meetings.</a:t>
            </a:r>
            <a:endParaRPr sz="1600">
              <a:solidFill>
                <a:srgbClr val="000000"/>
              </a:solidFill>
              <a:highlight>
                <a:srgbClr val="FFFFFF"/>
              </a:highlight>
            </a:endParaRPr>
          </a:p>
          <a:p>
            <a:pPr indent="-279400" lvl="0" marL="292100" rtl="0" algn="l">
              <a:lnSpc>
                <a:spcPct val="120000"/>
              </a:lnSpc>
              <a:spcBef>
                <a:spcPts val="0"/>
              </a:spcBef>
              <a:spcAft>
                <a:spcPts val="0"/>
              </a:spcAft>
              <a:buNone/>
            </a:pPr>
            <a:r>
              <a:rPr lang="en-GB" sz="1600">
                <a:solidFill>
                  <a:srgbClr val="000000"/>
                </a:solidFill>
                <a:highlight>
                  <a:srgbClr val="FFFFFF"/>
                </a:highlight>
              </a:rPr>
              <a:t>Develop features in small, manageable increments.</a:t>
            </a:r>
            <a:endParaRPr sz="1600">
              <a:solidFill>
                <a:srgbClr val="000000"/>
              </a:solidFill>
              <a:highlight>
                <a:srgbClr val="FFFFFF"/>
              </a:highlight>
            </a:endParaRPr>
          </a:p>
          <a:p>
            <a:pPr indent="-279400" lvl="0" marL="292100" rtl="0" algn="l">
              <a:lnSpc>
                <a:spcPct val="120000"/>
              </a:lnSpc>
              <a:spcBef>
                <a:spcPts val="0"/>
              </a:spcBef>
              <a:spcAft>
                <a:spcPts val="0"/>
              </a:spcAft>
              <a:buNone/>
            </a:pPr>
            <a:r>
              <a:rPr lang="en-GB" sz="1600">
                <a:solidFill>
                  <a:srgbClr val="000000"/>
                </a:solidFill>
                <a:highlight>
                  <a:srgbClr val="FFFFFF"/>
                </a:highlight>
              </a:rPr>
              <a:t>Implement continuous integration practices.</a:t>
            </a:r>
            <a:endParaRPr sz="1600">
              <a:solidFill>
                <a:srgbClr val="000000"/>
              </a:solidFill>
              <a:highlight>
                <a:srgbClr val="FFFFFF"/>
              </a:highlight>
            </a:endParaRPr>
          </a:p>
          <a:p>
            <a:pPr indent="0" lvl="0" marL="0" rtl="0" algn="l">
              <a:lnSpc>
                <a:spcPct val="120000"/>
              </a:lnSpc>
              <a:spcBef>
                <a:spcPts val="0"/>
              </a:spcBef>
              <a:spcAft>
                <a:spcPts val="0"/>
              </a:spcAft>
              <a:buNone/>
            </a:pPr>
            <a:r>
              <a:rPr b="1" lang="en-GB" sz="1600">
                <a:solidFill>
                  <a:srgbClr val="000000"/>
                </a:solidFill>
                <a:highlight>
                  <a:srgbClr val="FFFFFF"/>
                </a:highlight>
              </a:rPr>
              <a:t>4. Collaboration and Communication</a:t>
            </a:r>
            <a:endParaRPr b="1"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Maintain regular communication with stakeholders through reviews, demos,         and feedback sessions.</a:t>
            </a:r>
            <a:endParaRPr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Ensure collaboration among cross-functional teams.</a:t>
            </a:r>
            <a:endParaRPr sz="1600">
              <a:solidFill>
                <a:srgbClr val="000000"/>
              </a:solidFill>
              <a:highlight>
                <a:srgbClr val="FFFFFF"/>
              </a:highlight>
            </a:endParaRPr>
          </a:p>
          <a:p>
            <a:pPr indent="0" lvl="0" marL="0" rtl="0" algn="l">
              <a:lnSpc>
                <a:spcPct val="120000"/>
              </a:lnSpc>
              <a:spcBef>
                <a:spcPts val="0"/>
              </a:spcBef>
              <a:spcAft>
                <a:spcPts val="0"/>
              </a:spcAft>
              <a:buNone/>
            </a:pPr>
            <a:r>
              <a:rPr b="1" lang="en-GB" sz="1600">
                <a:solidFill>
                  <a:srgbClr val="000000"/>
                </a:solidFill>
                <a:highlight>
                  <a:srgbClr val="FFFFFF"/>
                </a:highlight>
              </a:rPr>
              <a:t>5. Testing and Quality Assurance</a:t>
            </a:r>
            <a:endParaRPr b="1"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Implement automated testing for code quality.</a:t>
            </a:r>
            <a:endParaRPr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Conduct manual testing for usability and accessibility.</a:t>
            </a:r>
            <a:endParaRPr sz="1600">
              <a:solidFill>
                <a:srgbClr val="000000"/>
              </a:solidFill>
              <a:highlight>
                <a:srgbClr val="FFFFFF"/>
              </a:highlight>
            </a:endParaRPr>
          </a:p>
          <a:p>
            <a:pPr indent="0" lvl="0" marL="0" rtl="0" algn="l">
              <a:lnSpc>
                <a:spcPct val="120000"/>
              </a:lnSpc>
              <a:spcBef>
                <a:spcPts val="0"/>
              </a:spcBef>
              <a:spcAft>
                <a:spcPts val="0"/>
              </a:spcAft>
              <a:buNone/>
            </a:pPr>
            <a:r>
              <a:rPr lang="en-GB" sz="1600">
                <a:solidFill>
                  <a:srgbClr val="000000"/>
                </a:solidFill>
                <a:highlight>
                  <a:srgbClr val="FFFFFF"/>
                </a:highlight>
              </a:rPr>
              <a:t>•   Collect feedback during sprint reviews.</a:t>
            </a:r>
            <a:endParaRPr sz="1600">
              <a:solidFill>
                <a:srgbClr val="000000"/>
              </a:solidFill>
              <a:highlight>
                <a:srgbClr val="FFFFFF"/>
              </a:highlight>
            </a:endParaRPr>
          </a:p>
          <a:p>
            <a:pPr indent="0" lvl="0" marL="0" rtl="0" algn="l">
              <a:spcBef>
                <a:spcPts val="0"/>
              </a:spcBef>
              <a:spcAft>
                <a:spcPts val="0"/>
              </a:spcAft>
              <a:buNone/>
            </a:pPr>
            <a:r>
              <a:t/>
            </a:r>
            <a:endParaRPr/>
          </a:p>
        </p:txBody>
      </p:sp>
      <p:sp>
        <p:nvSpPr>
          <p:cNvPr id="122" name="Google Shape;122;p19"/>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None/>
            </a:pPr>
            <a:r>
              <a:rPr b="1" lang="en-GB" sz="1850">
                <a:solidFill>
                  <a:srgbClr val="000000"/>
                </a:solidFill>
                <a:latin typeface="Arial"/>
                <a:ea typeface="Arial"/>
                <a:cs typeface="Arial"/>
                <a:sym typeface="Arial"/>
              </a:rPr>
              <a:t>			         	</a:t>
            </a:r>
            <a:r>
              <a:rPr b="1" lang="en-GB" sz="3200" u="sng">
                <a:solidFill>
                  <a:srgbClr val="000000"/>
                </a:solidFill>
                <a:latin typeface="Arial"/>
                <a:ea typeface="Arial"/>
                <a:cs typeface="Arial"/>
                <a:sym typeface="Arial"/>
              </a:rPr>
              <a:t>Methods &amp; Approach</a:t>
            </a:r>
            <a:endParaRPr b="1" sz="3200" u="sng">
              <a:solidFill>
                <a:srgbClr val="000000"/>
              </a:solidFill>
              <a:latin typeface="Arial"/>
              <a:ea typeface="Arial"/>
              <a:cs typeface="Arial"/>
              <a:sym typeface="Arial"/>
            </a:endParaRPr>
          </a:p>
          <a:p>
            <a:pPr indent="0" lvl="0" marL="0" rtl="0" algn="l">
              <a:spcBef>
                <a:spcPts val="0"/>
              </a:spcBef>
              <a:spcAft>
                <a:spcPts val="0"/>
              </a:spcAft>
              <a:buNone/>
            </a:pPr>
            <a:r>
              <a:t/>
            </a:r>
            <a:endParaRPr/>
          </a:p>
          <a:p>
            <a:pPr indent="0" lvl="0" marL="0" rtl="0" algn="l">
              <a:lnSpc>
                <a:spcPct val="120000"/>
              </a:lnSpc>
              <a:spcBef>
                <a:spcPts val="0"/>
              </a:spcBef>
              <a:spcAft>
                <a:spcPts val="0"/>
              </a:spcAft>
              <a:buNone/>
            </a:pPr>
            <a:r>
              <a:rPr b="1" lang="en-GB" sz="2600">
                <a:solidFill>
                  <a:srgbClr val="000000"/>
                </a:solidFill>
                <a:highlight>
                  <a:srgbClr val="FFFFFF"/>
                </a:highlight>
              </a:rPr>
              <a:t>6. Deployment and Release</a:t>
            </a:r>
            <a:endParaRPr b="1" sz="2600">
              <a:solidFill>
                <a:srgbClr val="000000"/>
              </a:solidFill>
              <a:highlight>
                <a:srgbClr val="FFFFFF"/>
              </a:highlight>
            </a:endParaRPr>
          </a:p>
          <a:p>
            <a:pPr indent="0" lvl="0" marL="0" rtl="0" algn="l">
              <a:lnSpc>
                <a:spcPct val="120000"/>
              </a:lnSpc>
              <a:spcBef>
                <a:spcPts val="0"/>
              </a:spcBef>
              <a:spcAft>
                <a:spcPts val="0"/>
              </a:spcAft>
              <a:buNone/>
            </a:pPr>
            <a:r>
              <a:rPr lang="en-GB" sz="2600">
                <a:solidFill>
                  <a:srgbClr val="000000"/>
                </a:solidFill>
                <a:highlight>
                  <a:srgbClr val="FFFFFF"/>
                </a:highlight>
              </a:rPr>
              <a:t>• Deploy new features incrementally.</a:t>
            </a:r>
            <a:endParaRPr sz="2600">
              <a:solidFill>
                <a:srgbClr val="000000"/>
              </a:solidFill>
              <a:highlight>
                <a:srgbClr val="FFFFFF"/>
              </a:highlight>
            </a:endParaRPr>
          </a:p>
          <a:p>
            <a:pPr indent="0" lvl="0" marL="0" rtl="0" algn="l">
              <a:lnSpc>
                <a:spcPct val="120000"/>
              </a:lnSpc>
              <a:spcBef>
                <a:spcPts val="0"/>
              </a:spcBef>
              <a:spcAft>
                <a:spcPts val="0"/>
              </a:spcAft>
              <a:buNone/>
            </a:pPr>
            <a:r>
              <a:rPr lang="en-GB" sz="2600">
                <a:solidFill>
                  <a:srgbClr val="000000"/>
                </a:solidFill>
                <a:highlight>
                  <a:srgbClr val="FFFFFF"/>
                </a:highlight>
              </a:rPr>
              <a:t>• Adopt continuous delivery practices.</a:t>
            </a:r>
            <a:endParaRPr sz="2600">
              <a:solidFill>
                <a:srgbClr val="000000"/>
              </a:solidFill>
              <a:highlight>
                <a:srgbClr val="FFFFFF"/>
              </a:highlight>
            </a:endParaRPr>
          </a:p>
          <a:p>
            <a:pPr indent="0" lvl="0" marL="0" rtl="0" algn="l">
              <a:lnSpc>
                <a:spcPct val="120000"/>
              </a:lnSpc>
              <a:spcBef>
                <a:spcPts val="0"/>
              </a:spcBef>
              <a:spcAft>
                <a:spcPts val="0"/>
              </a:spcAft>
              <a:buNone/>
            </a:pPr>
            <a:r>
              <a:rPr b="1" lang="en-GB" sz="2600">
                <a:solidFill>
                  <a:srgbClr val="000000"/>
                </a:solidFill>
                <a:highlight>
                  <a:srgbClr val="FFFFFF"/>
                </a:highlight>
              </a:rPr>
              <a:t>7. Retrospectives and Continuous Improvement</a:t>
            </a:r>
            <a:endParaRPr b="1" sz="2600">
              <a:solidFill>
                <a:srgbClr val="000000"/>
              </a:solidFill>
              <a:highlight>
                <a:srgbClr val="FFFFFF"/>
              </a:highlight>
            </a:endParaRPr>
          </a:p>
          <a:p>
            <a:pPr indent="0" lvl="0" marL="0" rtl="0" algn="l">
              <a:lnSpc>
                <a:spcPct val="120000"/>
              </a:lnSpc>
              <a:spcBef>
                <a:spcPts val="0"/>
              </a:spcBef>
              <a:spcAft>
                <a:spcPts val="0"/>
              </a:spcAft>
              <a:buNone/>
            </a:pPr>
            <a:r>
              <a:rPr lang="en-GB" sz="2600">
                <a:solidFill>
                  <a:srgbClr val="000000"/>
                </a:solidFill>
                <a:highlight>
                  <a:srgbClr val="FFFFFF"/>
                </a:highlight>
              </a:rPr>
              <a:t>• Hold retrospectives at the end of each sprint.</a:t>
            </a:r>
            <a:endParaRPr sz="2600">
              <a:solidFill>
                <a:srgbClr val="000000"/>
              </a:solidFill>
              <a:highlight>
                <a:srgbClr val="FFFFFF"/>
              </a:highlight>
            </a:endParaRPr>
          </a:p>
          <a:p>
            <a:pPr indent="0" lvl="0" marL="0" rtl="0" algn="l">
              <a:lnSpc>
                <a:spcPct val="120000"/>
              </a:lnSpc>
              <a:spcBef>
                <a:spcPts val="0"/>
              </a:spcBef>
              <a:spcAft>
                <a:spcPts val="0"/>
              </a:spcAft>
              <a:buNone/>
            </a:pPr>
            <a:r>
              <a:rPr lang="en-GB" sz="2600">
                <a:solidFill>
                  <a:srgbClr val="000000"/>
                </a:solidFill>
                <a:highlight>
                  <a:srgbClr val="FFFFFF"/>
                </a:highlight>
              </a:rPr>
              <a:t>• Continuously refine and optimize development processes</a:t>
            </a:r>
            <a:endParaRPr sz="2600">
              <a:solidFill>
                <a:srgbClr val="000000"/>
              </a:solidFill>
              <a:highlight>
                <a:srgbClr val="FFFFFF"/>
              </a:highlight>
            </a:endParaRPr>
          </a:p>
          <a:p>
            <a:pPr indent="0" lvl="0" marL="0" rtl="0" algn="l">
              <a:spcBef>
                <a:spcPts val="0"/>
              </a:spcBef>
              <a:spcAft>
                <a:spcPts val="0"/>
              </a:spcAft>
              <a:buNone/>
            </a:pPr>
            <a:r>
              <a:t/>
            </a:r>
            <a:endParaRPr/>
          </a:p>
        </p:txBody>
      </p:sp>
      <p:sp>
        <p:nvSpPr>
          <p:cNvPr id="128" name="Google Shape;128;p20"/>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ctr">
              <a:lnSpc>
                <a:spcPct val="120000"/>
              </a:lnSpc>
              <a:spcBef>
                <a:spcPts val="0"/>
              </a:spcBef>
              <a:spcAft>
                <a:spcPts val="0"/>
              </a:spcAft>
              <a:buNone/>
            </a:pPr>
            <a:r>
              <a:rPr b="1" lang="en-GB" sz="1600">
                <a:solidFill>
                  <a:srgbClr val="000000"/>
                </a:solidFill>
                <a:latin typeface="Arial"/>
                <a:ea typeface="Arial"/>
                <a:cs typeface="Arial"/>
                <a:sym typeface="Arial"/>
              </a:rPr>
              <a:t>RESOURCES</a:t>
            </a:r>
            <a:endParaRPr b="1" sz="1600" u="sng">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134" name="Google Shape;134;p21"/>
          <p:cNvSpPr txBox="1"/>
          <p:nvPr>
            <p:ph idx="1" type="body"/>
          </p:nvPr>
        </p:nvSpPr>
        <p:spPr>
          <a:xfrm>
            <a:off x="311700" y="848875"/>
            <a:ext cx="8520600" cy="3940800"/>
          </a:xfrm>
          <a:prstGeom prst="rect">
            <a:avLst/>
          </a:prstGeom>
        </p:spPr>
        <p:txBody>
          <a:bodyPr anchorCtr="0" anchor="t" bIns="91425" lIns="91425" spcFirstLastPara="1" rIns="91425" wrap="square" tIns="91425">
            <a:noAutofit/>
          </a:bodyPr>
          <a:lstStyle/>
          <a:p>
            <a:pPr indent="0" lvl="0" marL="0" rtl="0" algn="just">
              <a:lnSpc>
                <a:spcPct val="110000"/>
              </a:lnSpc>
              <a:spcBef>
                <a:spcPts val="0"/>
              </a:spcBef>
              <a:spcAft>
                <a:spcPts val="0"/>
              </a:spcAft>
              <a:buSzPts val="523"/>
              <a:buNone/>
            </a:pPr>
            <a:r>
              <a:rPr b="1" lang="en-GB" sz="1350">
                <a:solidFill>
                  <a:srgbClr val="000000"/>
                </a:solidFill>
                <a:highlight>
                  <a:srgbClr val="FFFFFF"/>
                </a:highlight>
              </a:rPr>
              <a:t>1. IT Infrastructure:</a:t>
            </a:r>
            <a:br>
              <a:rPr b="1" lang="en-GB" sz="1350">
                <a:solidFill>
                  <a:srgbClr val="000000"/>
                </a:solidFill>
                <a:highlight>
                  <a:srgbClr val="FFFFFF"/>
                </a:highlight>
              </a:rPr>
            </a:br>
            <a:r>
              <a:rPr b="1" lang="en-GB" sz="1350">
                <a:solidFill>
                  <a:srgbClr val="000000"/>
                </a:solidFill>
                <a:highlight>
                  <a:srgbClr val="FFFFFF"/>
                </a:highlight>
              </a:rPr>
              <a:t>.  Hardware: </a:t>
            </a:r>
            <a:r>
              <a:rPr lang="en-GB" sz="1350">
                <a:solidFill>
                  <a:srgbClr val="000000"/>
                </a:solidFill>
                <a:highlight>
                  <a:srgbClr val="FFFFFF"/>
                </a:highlight>
              </a:rPr>
              <a:t>Servers, storage systems, networking equipment.</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Software: </a:t>
            </a:r>
            <a:r>
              <a:rPr lang="en-GB" sz="1350">
                <a:solidFill>
                  <a:srgbClr val="000000"/>
                </a:solidFill>
                <a:highlight>
                  <a:srgbClr val="FFFFFF"/>
                </a:highlight>
              </a:rPr>
              <a:t>Development tools, databases, collaboration software.</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Networking: </a:t>
            </a:r>
            <a:r>
              <a:rPr lang="en-GB" sz="1350">
                <a:solidFill>
                  <a:srgbClr val="000000"/>
                </a:solidFill>
                <a:highlight>
                  <a:srgbClr val="FFFFFF"/>
                </a:highlight>
              </a:rPr>
              <a:t>Secure and reliable internet connections, VPNs.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Security: </a:t>
            </a:r>
            <a:r>
              <a:rPr lang="en-GB" sz="1350">
                <a:solidFill>
                  <a:srgbClr val="000000"/>
                </a:solidFill>
                <a:highlight>
                  <a:srgbClr val="FFFFFF"/>
                </a:highlight>
              </a:rPr>
              <a:t>Firewalls, encryption tools, cybersecurity measures.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2. Human Resources:</a:t>
            </a:r>
            <a:endParaRPr b="1"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Business Analysts: </a:t>
            </a:r>
            <a:r>
              <a:rPr lang="en-GB" sz="1350">
                <a:solidFill>
                  <a:srgbClr val="000000"/>
                </a:solidFill>
                <a:highlight>
                  <a:srgbClr val="FFFFFF"/>
                </a:highlight>
              </a:rPr>
              <a:t>Define requirements, liaise with stakeholders.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Developers: </a:t>
            </a:r>
            <a:r>
              <a:rPr lang="en-GB" sz="1350">
                <a:solidFill>
                  <a:srgbClr val="000000"/>
                </a:solidFill>
                <a:highlight>
                  <a:srgbClr val="FFFFFF"/>
                </a:highlight>
              </a:rPr>
              <a:t>Write and maintain code, implement features.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Testers/QA Engineers: </a:t>
            </a:r>
            <a:r>
              <a:rPr lang="en-GB" sz="1350">
                <a:solidFill>
                  <a:srgbClr val="000000"/>
                </a:solidFill>
                <a:highlight>
                  <a:srgbClr val="FFFFFF"/>
                </a:highlight>
              </a:rPr>
              <a:t>Conduct testing, ensure quality and performance.</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Project Manager/Scrum Master: </a:t>
            </a:r>
            <a:r>
              <a:rPr lang="en-GB" sz="1350">
                <a:solidFill>
                  <a:srgbClr val="000000"/>
                </a:solidFill>
                <a:highlight>
                  <a:srgbClr val="FFFFFF"/>
                </a:highlight>
              </a:rPr>
              <a:t>Oversee project, manage Agile processes.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UI/UX Designers: </a:t>
            </a:r>
            <a:r>
              <a:rPr lang="en-GB" sz="1350">
                <a:solidFill>
                  <a:srgbClr val="000000"/>
                </a:solidFill>
                <a:highlight>
                  <a:srgbClr val="FFFFFF"/>
                </a:highlight>
              </a:rPr>
              <a:t>Design user-friendly interfaces.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Technical Support: </a:t>
            </a:r>
            <a:r>
              <a:rPr lang="en-GB" sz="1350">
                <a:solidFill>
                  <a:srgbClr val="000000"/>
                </a:solidFill>
                <a:highlight>
                  <a:srgbClr val="FFFFFF"/>
                </a:highlight>
              </a:rPr>
              <a:t>Provide ongoing technical support and troubleshooting.</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Training Team: </a:t>
            </a:r>
            <a:r>
              <a:rPr lang="en-GB" sz="1350">
                <a:solidFill>
                  <a:srgbClr val="000000"/>
                </a:solidFill>
                <a:highlight>
                  <a:srgbClr val="FFFFFF"/>
                </a:highlight>
              </a:rPr>
              <a:t>Develop and deliver training programs for users.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Marketing/Sales Team: </a:t>
            </a:r>
            <a:r>
              <a:rPr lang="en-GB" sz="1350">
                <a:solidFill>
                  <a:srgbClr val="000000"/>
                </a:solidFill>
                <a:highlight>
                  <a:srgbClr val="FFFFFF"/>
                </a:highlight>
              </a:rPr>
              <a:t>Promote the platform, handle sales inquiries.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Domain Experts: </a:t>
            </a:r>
            <a:r>
              <a:rPr lang="en-GB" sz="1350">
                <a:solidFill>
                  <a:srgbClr val="000000"/>
                </a:solidFill>
                <a:highlight>
                  <a:srgbClr val="FFFFFF"/>
                </a:highlight>
              </a:rPr>
              <a:t>Provide specialized knowledge about educational needs.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3. Timeline:</a:t>
            </a:r>
            <a:endParaRPr b="1"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Timeline: </a:t>
            </a:r>
            <a:r>
              <a:rPr lang="en-GB" sz="1350">
                <a:solidFill>
                  <a:srgbClr val="000000"/>
                </a:solidFill>
                <a:highlight>
                  <a:srgbClr val="FFFFFF"/>
                </a:highlight>
              </a:rPr>
              <a:t>Implement the project within 12-15 months.</a:t>
            </a:r>
            <a:endParaRPr sz="1350">
              <a:solidFill>
                <a:srgbClr val="000000"/>
              </a:solidFill>
              <a:highlight>
                <a:srgbClr val="FFFFFF"/>
              </a:highlight>
            </a:endParaRPr>
          </a:p>
          <a:p>
            <a:pPr indent="0" lvl="0" marL="0" rtl="0" algn="just">
              <a:lnSpc>
                <a:spcPct val="110000"/>
              </a:lnSpc>
              <a:spcBef>
                <a:spcPts val="0"/>
              </a:spcBef>
              <a:spcAft>
                <a:spcPts val="0"/>
              </a:spcAft>
              <a:buSzPts val="523"/>
              <a:buNone/>
            </a:pPr>
            <a:r>
              <a:rPr b="1" lang="en-GB" sz="1350">
                <a:solidFill>
                  <a:srgbClr val="000000"/>
                </a:solidFill>
                <a:highlight>
                  <a:srgbClr val="FFFFFF"/>
                </a:highlight>
              </a:rPr>
              <a:t>.  Sprints: </a:t>
            </a:r>
            <a:r>
              <a:rPr lang="en-GB" sz="1350">
                <a:solidFill>
                  <a:srgbClr val="000000"/>
                </a:solidFill>
                <a:highlight>
                  <a:srgbClr val="FFFFFF"/>
                </a:highlight>
              </a:rPr>
              <a:t>Adopt 2-4 week sprint cycles for iterative development</a:t>
            </a:r>
            <a:endParaRPr sz="1350">
              <a:solidFill>
                <a:srgbClr val="000000"/>
              </a:solidFill>
              <a:highlight>
                <a:srgbClr val="FFFFFF"/>
              </a:highlight>
            </a:endParaRPr>
          </a:p>
          <a:p>
            <a:pPr indent="0" lvl="0" marL="0" rtl="0" algn="l">
              <a:lnSpc>
                <a:spcPct val="105000"/>
              </a:lnSpc>
              <a:spcBef>
                <a:spcPts val="0"/>
              </a:spcBef>
              <a:spcAft>
                <a:spcPts val="1200"/>
              </a:spcAft>
              <a:buSzPts val="523"/>
              <a:buNone/>
            </a:pPr>
            <a:r>
              <a:t/>
            </a:r>
            <a:endParaRPr sz="855"/>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