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6"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7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2060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556173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26961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D569F1C-1BE4-4BC1-A725-63BA9044F533}"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421733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569F1C-1BE4-4BC1-A725-63BA9044F533}" type="datetimeFigureOut">
              <a:rPr lang="en-IN" smtClean="0"/>
              <a:t>24-07-2025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807302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D569F1C-1BE4-4BC1-A725-63BA9044F533}" type="datetimeFigureOut">
              <a:rPr lang="en-IN" smtClean="0"/>
              <a:t>24-07-2025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316613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D569F1C-1BE4-4BC1-A725-63BA9044F533}" type="datetimeFigureOut">
              <a:rPr lang="en-IN" smtClean="0"/>
              <a:t>24-07-2025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242237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D569F1C-1BE4-4BC1-A725-63BA9044F533}" type="datetimeFigureOut">
              <a:rPr lang="en-IN" smtClean="0"/>
              <a:t>24-07-2025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3623243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69F1C-1BE4-4BC1-A725-63BA9044F533}" type="datetimeFigureOut">
              <a:rPr lang="en-IN" smtClean="0"/>
              <a:t>24-07-2025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1263307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69F1C-1BE4-4BC1-A725-63BA9044F533}" type="datetimeFigureOut">
              <a:rPr lang="en-IN" smtClean="0"/>
              <a:t>24-07-2025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489606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569F1C-1BE4-4BC1-A725-63BA9044F533}" type="datetimeFigureOut">
              <a:rPr lang="en-IN" smtClean="0"/>
              <a:t>24-07-2025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161FF57-DAFA-4D56-AE2D-1B53A812CFFE}" type="slidenum">
              <a:rPr lang="en-IN" smtClean="0"/>
              <a:t>‹#›</a:t>
            </a:fld>
            <a:endParaRPr lang="en-IN"/>
          </a:p>
        </p:txBody>
      </p:sp>
    </p:spTree>
    <p:extLst>
      <p:ext uri="{BB962C8B-B14F-4D97-AF65-F5344CB8AC3E}">
        <p14:creationId xmlns:p14="http://schemas.microsoft.com/office/powerpoint/2010/main" val="520954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69F1C-1BE4-4BC1-A725-63BA9044F533}" type="datetimeFigureOut">
              <a:rPr lang="en-IN" smtClean="0"/>
              <a:t>24-07-2025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1FF57-DAFA-4D56-AE2D-1B53A812CFFE}" type="slidenum">
              <a:rPr lang="en-IN" smtClean="0"/>
              <a:t>‹#›</a:t>
            </a:fld>
            <a:endParaRPr lang="en-IN"/>
          </a:p>
        </p:txBody>
      </p:sp>
    </p:spTree>
    <p:extLst>
      <p:ext uri="{BB962C8B-B14F-4D97-AF65-F5344CB8AC3E}">
        <p14:creationId xmlns:p14="http://schemas.microsoft.com/office/powerpoint/2010/main" val="2600980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94063" y="427898"/>
            <a:ext cx="10515600" cy="5999027"/>
          </a:xfrm>
          <a:solidFill>
            <a:schemeClr val="accent4">
              <a:lumMod val="40000"/>
              <a:lumOff val="60000"/>
            </a:schemeClr>
          </a:solidFill>
          <a:ln w="28575">
            <a:solidFill>
              <a:schemeClr val="tx1"/>
            </a:solidFill>
          </a:ln>
        </p:spPr>
        <p:txBody>
          <a:bodyPr>
            <a:normAutofit lnSpcReduction="10000"/>
          </a:bodyPr>
          <a:lstStyle/>
          <a:p>
            <a:endParaRPr lang="en-US" dirty="0" smtClean="0"/>
          </a:p>
          <a:p>
            <a:endParaRPr lang="en-US" dirty="0"/>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Project Title</a:t>
            </a:r>
            <a:endParaRPr lang="en-IN"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To build an in-house MES &amp; SCADA monitoring system as </a:t>
            </a:r>
            <a:r>
              <a:rPr lang="en-US" dirty="0" smtClean="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                             </a:t>
            </a:r>
            <a:r>
              <a:rPr lang="en-US" dirty="0" smtClean="0">
                <a:latin typeface="Arial" panose="020B0604020202020204" pitchFamily="34" charset="0"/>
                <a:cs typeface="Arial" panose="020B0604020202020204" pitchFamily="34" charset="0"/>
              </a:rPr>
              <a:t>Smartcare </a:t>
            </a:r>
            <a:r>
              <a:rPr lang="en-US" dirty="0" smtClean="0">
                <a:latin typeface="Arial" panose="020B0604020202020204" pitchFamily="34" charset="0"/>
                <a:cs typeface="Arial" panose="020B0604020202020204" pitchFamily="34" charset="0"/>
              </a:rPr>
              <a:t>360’</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Prepared by:- Sumit Pandey</a:t>
            </a:r>
          </a:p>
          <a:p>
            <a:pPr marL="0" indent="0">
              <a:buNone/>
            </a:pPr>
            <a:r>
              <a:rPr lang="en-US" dirty="0" smtClean="0">
                <a:latin typeface="Arial" panose="020B0604020202020204" pitchFamily="34" charset="0"/>
                <a:cs typeface="Arial" panose="020B0604020202020204" pitchFamily="34" charset="0"/>
              </a:rPr>
              <a:t>Date:- 26-07-25</a:t>
            </a:r>
            <a:endParaRPr lang="en-IN"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2310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445" y="130629"/>
            <a:ext cx="10515600" cy="6048102"/>
          </a:xfrm>
          <a:solidFill>
            <a:schemeClr val="accent4">
              <a:lumMod val="40000"/>
              <a:lumOff val="60000"/>
            </a:schemeClr>
          </a:solidFill>
          <a:ln>
            <a:solidFill>
              <a:schemeClr val="tx1"/>
            </a:solidFill>
          </a:ln>
        </p:spPr>
        <p:txBody>
          <a:bodyPr/>
          <a:lstStyle/>
          <a:p>
            <a:endParaRPr lang="en-US" dirty="0" smtClean="0"/>
          </a:p>
          <a:p>
            <a:endParaRPr lang="en-US" dirty="0"/>
          </a:p>
          <a:p>
            <a:r>
              <a:rPr lang="en-US" dirty="0" smtClean="0"/>
              <a:t>Project Sponsor:- Havells India Limited</a:t>
            </a:r>
          </a:p>
          <a:p>
            <a:r>
              <a:rPr lang="en-US" dirty="0" smtClean="0"/>
              <a:t>Project Manager:- XXXXX</a:t>
            </a:r>
          </a:p>
          <a:p>
            <a:r>
              <a:rPr lang="en-US" dirty="0" smtClean="0"/>
              <a:t>Business analyst:- Sumit Pandey</a:t>
            </a:r>
            <a:endParaRPr lang="en-US" dirty="0"/>
          </a:p>
          <a:p>
            <a:pPr marL="0" indent="0">
              <a:buNone/>
            </a:pPr>
            <a:endParaRPr lang="en-IN" dirty="0"/>
          </a:p>
        </p:txBody>
      </p:sp>
    </p:spTree>
    <p:extLst>
      <p:ext uri="{BB962C8B-B14F-4D97-AF65-F5344CB8AC3E}">
        <p14:creationId xmlns:p14="http://schemas.microsoft.com/office/powerpoint/2010/main" val="304299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Problem Statement</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normAutofit/>
          </a:bodyPr>
          <a:lstStyle/>
          <a:p>
            <a:pPr marL="0" indent="0">
              <a:buNone/>
            </a:pPr>
            <a:r>
              <a:rPr lang="en-US" sz="2000" dirty="0" smtClean="0"/>
              <a:t>The core purpose to develop this project is to deal with the challenged being faced by the businesses in tracking and monitoring of their daily operational functionalities. Unable to meet the customer requirement and failure in achieving the set goal by the respective departments. Hence by developing a solution to be known as Smartcare 360 deals with all these potential challenges as it helps in hourly and daily tracking of the core functionalities which not only solve the companies potential problems but also eases the workload of employees handling daily operation and hence providing then with high end innovative ideas.</a:t>
            </a:r>
            <a:endParaRPr lang="en-IN" sz="2000" dirty="0"/>
          </a:p>
        </p:txBody>
      </p:sp>
    </p:spTree>
    <p:extLst>
      <p:ext uri="{BB962C8B-B14F-4D97-AF65-F5344CB8AC3E}">
        <p14:creationId xmlns:p14="http://schemas.microsoft.com/office/powerpoint/2010/main" val="83410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Purpose Statement</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normAutofit/>
          </a:bodyPr>
          <a:lstStyle/>
          <a:p>
            <a:pPr marL="0" indent="0">
              <a:buNone/>
            </a:pPr>
            <a:r>
              <a:rPr lang="en-US" sz="2000" dirty="0" smtClean="0"/>
              <a:t>The purpose to select this project is to minimize the potential challenges and the problems being faced by the organization to achieve operational </a:t>
            </a:r>
            <a:r>
              <a:rPr lang="en-US" sz="2000" dirty="0" smtClean="0"/>
              <a:t>excellence. By </a:t>
            </a:r>
            <a:r>
              <a:rPr lang="en-US" sz="2000" dirty="0" smtClean="0"/>
              <a:t>developing a software solution such as Smartcare 360 helps in broader way to </a:t>
            </a:r>
            <a:r>
              <a:rPr lang="en-US" sz="2000" dirty="0" smtClean="0"/>
              <a:t>employees </a:t>
            </a:r>
            <a:r>
              <a:rPr lang="en-US" sz="2000" dirty="0" smtClean="0"/>
              <a:t>and top level management to cater and eliminate potential risk, improve their overall OEE, increase their productivity and to strive for operational excellence by developing day in &amp; day out innovative solution with minimum risk and cost optimization.</a:t>
            </a:r>
            <a:endParaRPr lang="en-IN" sz="2000" dirty="0"/>
          </a:p>
        </p:txBody>
      </p:sp>
    </p:spTree>
    <p:extLst>
      <p:ext uri="{BB962C8B-B14F-4D97-AF65-F5344CB8AC3E}">
        <p14:creationId xmlns:p14="http://schemas.microsoft.com/office/powerpoint/2010/main" val="53758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1886" y="116932"/>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Project Objective</a:t>
            </a:r>
            <a:endParaRPr lang="en-IN" sz="2800" dirty="0">
              <a:latin typeface="+mn-lt"/>
            </a:endParaRPr>
          </a:p>
        </p:txBody>
      </p:sp>
      <p:sp>
        <p:nvSpPr>
          <p:cNvPr id="4" name="Content Placeholder 3"/>
          <p:cNvSpPr>
            <a:spLocks noGrp="1"/>
          </p:cNvSpPr>
          <p:nvPr>
            <p:ph idx="1"/>
          </p:nvPr>
        </p:nvSpPr>
        <p:spPr>
          <a:xfrm>
            <a:off x="391886" y="1214846"/>
            <a:ext cx="10961914" cy="5055325"/>
          </a:xfrm>
          <a:solidFill>
            <a:schemeClr val="accent4">
              <a:lumMod val="40000"/>
              <a:lumOff val="60000"/>
            </a:schemeClr>
          </a:solidFill>
          <a:ln>
            <a:solidFill>
              <a:schemeClr val="tx1"/>
            </a:solidFill>
          </a:ln>
        </p:spPr>
        <p:txBody>
          <a:bodyPr>
            <a:normAutofit/>
          </a:bodyPr>
          <a:lstStyle/>
          <a:p>
            <a:pPr marL="0" indent="0">
              <a:buNone/>
            </a:pPr>
            <a:r>
              <a:rPr lang="en-US" sz="2000" dirty="0" smtClean="0"/>
              <a:t>The </a:t>
            </a:r>
            <a:r>
              <a:rPr lang="en-US" sz="2000" dirty="0"/>
              <a:t>purpose of this project is to develop a system which deals with online tracking and monitoring of daily operation which is being carried out in the organization and to build a high end SCADA system for control and monitoring of all functionalities being carried in the plant.</a:t>
            </a:r>
          </a:p>
          <a:p>
            <a:pPr marL="0" indent="0">
              <a:buNone/>
            </a:pPr>
            <a:r>
              <a:rPr lang="en-US" sz="2000" b="1" dirty="0"/>
              <a:t>Key Elements are:</a:t>
            </a:r>
          </a:p>
          <a:p>
            <a:pPr marL="0" indent="0">
              <a:buNone/>
            </a:pPr>
            <a:r>
              <a:rPr lang="en-US" sz="2000" dirty="0"/>
              <a:t>MES system(Manufacturing excellence system)</a:t>
            </a:r>
          </a:p>
          <a:p>
            <a:pPr marL="0" indent="0">
              <a:buNone/>
            </a:pPr>
            <a:r>
              <a:rPr lang="en-US" sz="2000" dirty="0"/>
              <a:t>CBM system(Control based monitoring)</a:t>
            </a:r>
          </a:p>
          <a:p>
            <a:pPr marL="0" indent="0">
              <a:buNone/>
            </a:pPr>
            <a:r>
              <a:rPr lang="en-US" sz="2000" dirty="0"/>
              <a:t>PLC system(In-house development of machines using logic based controller)</a:t>
            </a:r>
          </a:p>
          <a:p>
            <a:pPr marL="0" indent="0">
              <a:buNone/>
            </a:pPr>
            <a:r>
              <a:rPr lang="en-US" sz="2000" dirty="0"/>
              <a:t>SCADA system (Data acquisition modelling for tracking and monitoring)</a:t>
            </a:r>
          </a:p>
          <a:p>
            <a:pPr marL="0" indent="0">
              <a:buNone/>
            </a:pPr>
            <a:r>
              <a:rPr lang="en-US" sz="2000" dirty="0"/>
              <a:t>HMI integration module(Human machine interface module)</a:t>
            </a:r>
            <a:endParaRPr lang="en-IN" sz="2000" dirty="0"/>
          </a:p>
          <a:p>
            <a:pPr marL="0" indent="0">
              <a:buNone/>
            </a:pPr>
            <a:endParaRPr lang="en-IN" sz="2000" dirty="0"/>
          </a:p>
        </p:txBody>
      </p:sp>
    </p:spTree>
    <p:extLst>
      <p:ext uri="{BB962C8B-B14F-4D97-AF65-F5344CB8AC3E}">
        <p14:creationId xmlns:p14="http://schemas.microsoft.com/office/powerpoint/2010/main" val="16837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838200" y="182246"/>
            <a:ext cx="10515600" cy="810532"/>
          </a:xfrm>
          <a:solidFill>
            <a:schemeClr val="accent4">
              <a:lumMod val="40000"/>
              <a:lumOff val="60000"/>
            </a:schemeClr>
          </a:solidFill>
          <a:ln>
            <a:solidFill>
              <a:schemeClr val="tx1"/>
            </a:solidFill>
          </a:ln>
        </p:spPr>
        <p:txBody>
          <a:bodyPr>
            <a:normAutofit/>
          </a:bodyPr>
          <a:lstStyle/>
          <a:p>
            <a:r>
              <a:rPr lang="en-US" sz="2800" dirty="0" smtClean="0">
                <a:latin typeface="+mn-lt"/>
              </a:rPr>
              <a:t>Success criteria</a:t>
            </a:r>
            <a:endParaRPr lang="en-IN" sz="2800" dirty="0">
              <a:latin typeface="+mn-lt"/>
            </a:endParaRPr>
          </a:p>
        </p:txBody>
      </p:sp>
      <p:sp>
        <p:nvSpPr>
          <p:cNvPr id="4" name="Content Placeholder 3"/>
          <p:cNvSpPr>
            <a:spLocks noGrp="1"/>
          </p:cNvSpPr>
          <p:nvPr>
            <p:ph idx="1"/>
          </p:nvPr>
        </p:nvSpPr>
        <p:spPr>
          <a:xfrm>
            <a:off x="838200" y="1175658"/>
            <a:ext cx="10515600" cy="4351338"/>
          </a:xfrm>
          <a:solidFill>
            <a:schemeClr val="accent4">
              <a:lumMod val="40000"/>
              <a:lumOff val="60000"/>
            </a:schemeClr>
          </a:solidFill>
          <a:ln>
            <a:solidFill>
              <a:schemeClr val="tx1"/>
            </a:solidFill>
          </a:ln>
        </p:spPr>
        <p:txBody>
          <a:bodyPr/>
          <a:lstStyle/>
          <a:p>
            <a:pPr marL="0" indent="0">
              <a:buNone/>
            </a:pPr>
            <a:r>
              <a:rPr lang="en-US" sz="2000" dirty="0" smtClean="0"/>
              <a:t>The successful accomplishment of Smartcare 360 project will help organization in achieving operational excellence and track their daily goals hence provide updated data on project goals, improve productivity by hourly tracking of production,analyse downtime and work on permanent resolution potential risk,Inititate low cost automation project using PLC programming and developing SCADA to control and monitor all key functional areas.</a:t>
            </a:r>
          </a:p>
          <a:p>
            <a:pPr marL="0" indent="0">
              <a:buNone/>
            </a:pPr>
            <a:endParaRPr lang="en-IN" dirty="0"/>
          </a:p>
        </p:txBody>
      </p:sp>
    </p:spTree>
    <p:extLst>
      <p:ext uri="{BB962C8B-B14F-4D97-AF65-F5344CB8AC3E}">
        <p14:creationId xmlns:p14="http://schemas.microsoft.com/office/powerpoint/2010/main" val="1264684814"/>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itle 2"/>
          <p:cNvSpPr>
            <a:spLocks noGrp="1"/>
          </p:cNvSpPr>
          <p:nvPr>
            <p:ph type="title"/>
          </p:nvPr>
        </p:nvSpPr>
        <p:spPr>
          <a:xfrm>
            <a:off x="394063" y="169183"/>
            <a:ext cx="10515600" cy="810532"/>
          </a:xfrm>
          <a:solidFill>
            <a:schemeClr val="accent4">
              <a:lumMod val="40000"/>
              <a:lumOff val="60000"/>
            </a:schemeClr>
          </a:solidFill>
        </p:spPr>
        <p:txBody>
          <a:bodyPr>
            <a:normAutofit/>
          </a:bodyPr>
          <a:lstStyle/>
          <a:p>
            <a:r>
              <a:rPr lang="en-US" sz="2800" dirty="0" smtClean="0">
                <a:latin typeface="+mn-lt"/>
              </a:rPr>
              <a:t>Methods/Approach</a:t>
            </a:r>
            <a:endParaRPr lang="en-IN" sz="2800" dirty="0">
              <a:latin typeface="+mn-lt"/>
            </a:endParaRPr>
          </a:p>
        </p:txBody>
      </p:sp>
      <p:sp>
        <p:nvSpPr>
          <p:cNvPr id="4" name="Content Placeholder 3"/>
          <p:cNvSpPr>
            <a:spLocks noGrp="1"/>
          </p:cNvSpPr>
          <p:nvPr>
            <p:ph idx="1"/>
          </p:nvPr>
        </p:nvSpPr>
        <p:spPr>
          <a:xfrm>
            <a:off x="394063" y="1110344"/>
            <a:ext cx="11558451" cy="561702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To achieve the this significant goal the management has followed a agile principle in which Scrum framework was majorly emphasized on. The main idea in developing this project is to timely deliver the project which was converted  into what is called sprints. Hence each project lifecycle wad delivered in 1-2 weeks of time. For delivering this timely iteration management has formulated a cross functional team where core members were given key responsibilities to look after. Therefore there were people who were assigned roles such as product owner, B.A was assigned with a role of scrum master and development team was made for timely delivering the product.</a:t>
            </a:r>
          </a:p>
          <a:p>
            <a:pPr marL="0" indent="0">
              <a:buNone/>
            </a:pPr>
            <a:r>
              <a:rPr lang="en-US" sz="1800" dirty="0" smtClean="0"/>
              <a:t>Three main artifacts were used to develop this project mainly product backlog, Sprint backlog, Increment for prioritizing the list of features and requirements and potentially shippable product was functionally developed during sprint.</a:t>
            </a:r>
          </a:p>
          <a:p>
            <a:pPr marL="0" indent="0">
              <a:buNone/>
            </a:pPr>
            <a:r>
              <a:rPr lang="en-US" sz="1800" dirty="0" smtClean="0"/>
              <a:t>Sprint planning was done to plan the work for sprint, Daily scrum meeting was held to discuss progress and sprint review and sprint retrospective was done to demonstrate the work which has been completed during the sprint and to discuss on improvement ideas.</a:t>
            </a:r>
          </a:p>
          <a:p>
            <a:pPr marL="0" indent="0">
              <a:buNone/>
            </a:pPr>
            <a:r>
              <a:rPr lang="en-US" sz="1800" dirty="0" smtClean="0"/>
              <a:t>The main objective behind following Agile method as it follows practical approach while developing a project as the user do not have to wait for usable product for long as product started getting delivered very early in the product lifecycle.</a:t>
            </a:r>
            <a:endParaRPr lang="en-US" sz="1800" dirty="0" smtClean="0"/>
          </a:p>
          <a:p>
            <a:pPr marL="0" indent="0">
              <a:buNone/>
            </a:pPr>
            <a:endParaRPr lang="en-IN" sz="1800" dirty="0"/>
          </a:p>
        </p:txBody>
      </p:sp>
    </p:spTree>
    <p:extLst>
      <p:ext uri="{BB962C8B-B14F-4D97-AF65-F5344CB8AC3E}">
        <p14:creationId xmlns:p14="http://schemas.microsoft.com/office/powerpoint/2010/main" val="3395026478"/>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4064" y="129994"/>
            <a:ext cx="10515600" cy="679902"/>
          </a:xfrm>
          <a:solidFill>
            <a:schemeClr val="accent4">
              <a:lumMod val="40000"/>
              <a:lumOff val="60000"/>
            </a:schemeClr>
          </a:solidFill>
          <a:ln w="28575">
            <a:solidFill>
              <a:schemeClr val="tx1"/>
            </a:solidFill>
          </a:ln>
        </p:spPr>
        <p:txBody>
          <a:bodyPr>
            <a:normAutofit/>
          </a:bodyPr>
          <a:lstStyle/>
          <a:p>
            <a:r>
              <a:rPr lang="en-US" sz="3100" dirty="0" smtClean="0">
                <a:latin typeface="+mn-lt"/>
              </a:rPr>
              <a:t>Resource</a:t>
            </a:r>
            <a:r>
              <a:rPr lang="en-US" sz="3100" dirty="0">
                <a:latin typeface="+mn-lt"/>
              </a:rPr>
              <a:t>s</a:t>
            </a:r>
            <a:endParaRPr lang="en-IN" sz="3100" dirty="0">
              <a:latin typeface="+mn-lt"/>
            </a:endParaRPr>
          </a:p>
        </p:txBody>
      </p:sp>
      <p:sp>
        <p:nvSpPr>
          <p:cNvPr id="4" name="Content Placeholder 3"/>
          <p:cNvSpPr>
            <a:spLocks noGrp="1"/>
          </p:cNvSpPr>
          <p:nvPr>
            <p:ph idx="1"/>
          </p:nvPr>
        </p:nvSpPr>
        <p:spPr>
          <a:xfrm>
            <a:off x="394064" y="953591"/>
            <a:ext cx="10515600" cy="4351338"/>
          </a:xfrm>
          <a:solidFill>
            <a:schemeClr val="accent4">
              <a:lumMod val="40000"/>
              <a:lumOff val="60000"/>
            </a:schemeClr>
          </a:solidFill>
          <a:ln w="19050">
            <a:solidFill>
              <a:schemeClr val="tx1"/>
            </a:solidFill>
          </a:ln>
        </p:spPr>
        <p:txBody>
          <a:bodyPr>
            <a:normAutofit/>
          </a:bodyPr>
          <a:lstStyle/>
          <a:p>
            <a:pPr marL="0" indent="0">
              <a:buNone/>
            </a:pPr>
            <a:r>
              <a:rPr lang="en-US" sz="1800" dirty="0" smtClean="0"/>
              <a:t>Smartcare 360</a:t>
            </a:r>
            <a:r>
              <a:rPr lang="en-US" sz="1800" dirty="0" smtClean="0"/>
              <a:t> </a:t>
            </a:r>
            <a:r>
              <a:rPr lang="en-US" sz="1800" dirty="0" smtClean="0"/>
              <a:t>automation was completely build by the organization IT team with help of </a:t>
            </a:r>
            <a:r>
              <a:rPr lang="en-US" sz="1800" dirty="0" smtClean="0"/>
              <a:t>on- field </a:t>
            </a:r>
            <a:r>
              <a:rPr lang="en-US" sz="1800" dirty="0" smtClean="0"/>
              <a:t>technical team hence the allocated resources were</a:t>
            </a:r>
          </a:p>
          <a:p>
            <a:pPr marL="0" indent="0">
              <a:buNone/>
            </a:pPr>
            <a:r>
              <a:rPr lang="en-US" sz="1800" dirty="0" smtClean="0"/>
              <a:t>People:- CFT team was formed including IT team,Production,Maintenance,Process engineering and Quality Deptt to ensure to no lack redundancy and gaps.</a:t>
            </a:r>
          </a:p>
          <a:p>
            <a:pPr marL="0" indent="0">
              <a:buNone/>
            </a:pPr>
            <a:r>
              <a:rPr lang="en-US" sz="1800" dirty="0" smtClean="0"/>
              <a:t>Time Allocated:- </a:t>
            </a:r>
            <a:r>
              <a:rPr lang="en-US" sz="1800" dirty="0" smtClean="0"/>
              <a:t>1-4</a:t>
            </a:r>
            <a:r>
              <a:rPr lang="en-US" sz="1800" dirty="0" smtClean="0"/>
              <a:t> </a:t>
            </a:r>
            <a:r>
              <a:rPr lang="en-US" sz="1800" dirty="0" smtClean="0"/>
              <a:t>weeks were allocated </a:t>
            </a:r>
            <a:r>
              <a:rPr lang="en-US" sz="1800" dirty="0" smtClean="0"/>
              <a:t>for each sprint in which potential shippable product was delivered</a:t>
            </a:r>
            <a:endParaRPr lang="en-US" sz="1800" dirty="0" smtClean="0"/>
          </a:p>
          <a:p>
            <a:pPr marL="0" indent="0">
              <a:buNone/>
            </a:pPr>
            <a:r>
              <a:rPr lang="en-US" sz="1800" dirty="0" smtClean="0"/>
              <a:t>Budget:- The allocated budget for complete domain development was INR 1000000 including OEE dashboard, downtime dashboard, energy monitoring system, Defect rate dashboard, Total manpower monitoring, All critical machine monitoring through CBM.</a:t>
            </a:r>
          </a:p>
          <a:p>
            <a:pPr marL="0" indent="0">
              <a:buNone/>
            </a:pPr>
            <a:endParaRPr lang="en-IN" sz="1800" dirty="0"/>
          </a:p>
        </p:txBody>
      </p:sp>
    </p:spTree>
    <p:extLst>
      <p:ext uri="{BB962C8B-B14F-4D97-AF65-F5344CB8AC3E}">
        <p14:creationId xmlns:p14="http://schemas.microsoft.com/office/powerpoint/2010/main" val="6599776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2622" y="103869"/>
            <a:ext cx="10515600" cy="810532"/>
          </a:xfrm>
          <a:solidFill>
            <a:schemeClr val="accent4">
              <a:lumMod val="40000"/>
              <a:lumOff val="60000"/>
            </a:schemeClr>
          </a:solidFill>
          <a:ln w="28575">
            <a:solidFill>
              <a:schemeClr val="tx1"/>
            </a:solidFill>
          </a:ln>
        </p:spPr>
        <p:txBody>
          <a:bodyPr>
            <a:normAutofit/>
          </a:bodyPr>
          <a:lstStyle/>
          <a:p>
            <a:r>
              <a:rPr lang="en-US" sz="2800" dirty="0" smtClean="0">
                <a:latin typeface="+mn-lt"/>
              </a:rPr>
              <a:t>Risk &amp; dependencies</a:t>
            </a:r>
            <a:endParaRPr lang="en-IN" sz="2800" dirty="0">
              <a:latin typeface="+mn-lt"/>
            </a:endParaRPr>
          </a:p>
        </p:txBody>
      </p:sp>
      <p:sp>
        <p:nvSpPr>
          <p:cNvPr id="4" name="Content Placeholder 3"/>
          <p:cNvSpPr>
            <a:spLocks noGrp="1"/>
          </p:cNvSpPr>
          <p:nvPr>
            <p:ph idx="1"/>
          </p:nvPr>
        </p:nvSpPr>
        <p:spPr>
          <a:xfrm>
            <a:off x="302622" y="1110344"/>
            <a:ext cx="10515600" cy="435133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Risk associated with this solution is lack of awareness for the users down the line, hesitation of using the solutions as they are not used to the changes, Incorrect data due wrong entries from the </a:t>
            </a:r>
            <a:r>
              <a:rPr lang="en-US" sz="1800" dirty="0" smtClean="0"/>
              <a:t>operators </a:t>
            </a:r>
            <a:r>
              <a:rPr lang="en-US" sz="1800" dirty="0" smtClean="0"/>
              <a:t>can lead to invalid results.</a:t>
            </a:r>
          </a:p>
          <a:p>
            <a:pPr marL="0" indent="0">
              <a:buNone/>
            </a:pPr>
            <a:r>
              <a:rPr lang="en-US" sz="1800" dirty="0" smtClean="0"/>
              <a:t>Dependencies can be on use of the new system, maintenance cost can be higher in future as domain and data increases, handling of multiple data and overwriting of old data are some of the dependencies business may face during early Implementation.</a:t>
            </a:r>
          </a:p>
          <a:p>
            <a:pPr marL="0" indent="0">
              <a:buNone/>
            </a:pPr>
            <a:endParaRPr lang="en-IN" sz="1800" dirty="0"/>
          </a:p>
        </p:txBody>
      </p:sp>
    </p:spTree>
    <p:extLst>
      <p:ext uri="{BB962C8B-B14F-4D97-AF65-F5344CB8AC3E}">
        <p14:creationId xmlns:p14="http://schemas.microsoft.com/office/powerpoint/2010/main" val="1560238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2622" y="103869"/>
            <a:ext cx="10515600" cy="810532"/>
          </a:xfrm>
          <a:solidFill>
            <a:schemeClr val="accent4">
              <a:lumMod val="40000"/>
              <a:lumOff val="60000"/>
            </a:schemeClr>
          </a:solidFill>
          <a:ln w="28575">
            <a:solidFill>
              <a:schemeClr val="tx1"/>
            </a:solidFill>
          </a:ln>
        </p:spPr>
        <p:txBody>
          <a:bodyPr>
            <a:normAutofit/>
          </a:bodyPr>
          <a:lstStyle/>
          <a:p>
            <a:r>
              <a:rPr lang="en-US" sz="2800" dirty="0" smtClean="0">
                <a:latin typeface="+mn-lt"/>
              </a:rPr>
              <a:t>Opportunities</a:t>
            </a:r>
            <a:endParaRPr lang="en-IN" sz="2800" dirty="0">
              <a:latin typeface="+mn-lt"/>
            </a:endParaRPr>
          </a:p>
        </p:txBody>
      </p:sp>
      <p:sp>
        <p:nvSpPr>
          <p:cNvPr id="4" name="Content Placeholder 3"/>
          <p:cNvSpPr>
            <a:spLocks noGrp="1"/>
          </p:cNvSpPr>
          <p:nvPr>
            <p:ph idx="1"/>
          </p:nvPr>
        </p:nvSpPr>
        <p:spPr>
          <a:xfrm>
            <a:off x="302622" y="1110344"/>
            <a:ext cx="10515600" cy="4351338"/>
          </a:xfrm>
          <a:solidFill>
            <a:schemeClr val="accent4">
              <a:lumMod val="40000"/>
              <a:lumOff val="60000"/>
            </a:schemeClr>
          </a:solidFill>
          <a:ln w="28575">
            <a:solidFill>
              <a:schemeClr val="tx1"/>
            </a:solidFill>
          </a:ln>
        </p:spPr>
        <p:txBody>
          <a:bodyPr>
            <a:normAutofit/>
          </a:bodyPr>
          <a:lstStyle/>
          <a:p>
            <a:pPr marL="0" indent="0">
              <a:buNone/>
            </a:pPr>
            <a:r>
              <a:rPr lang="en-US" sz="1800" dirty="0" smtClean="0"/>
              <a:t>With the help of this automation solution we can also develop robotic solution and automated machine operation solution in difficult material handling area where there are major concern of manpower fatigue hence it can reduce human dependency and can eliminate fatigue level of operators, we can </a:t>
            </a:r>
            <a:r>
              <a:rPr lang="en-US" sz="1800" dirty="0" smtClean="0"/>
              <a:t>also </a:t>
            </a:r>
            <a:r>
              <a:rPr lang="en-US" sz="1800" dirty="0" smtClean="0"/>
              <a:t>see the opportunities as developing a high level MES monitoring system for management where they can view the mapping of manpower allocation on assembly lines and can decide where they can optimize the manpower in best possible way. In result management on decide in manpower reduction by 20% on each line.</a:t>
            </a:r>
          </a:p>
          <a:p>
            <a:pPr marL="0" indent="0">
              <a:buNone/>
            </a:pPr>
            <a:r>
              <a:rPr lang="en-US" sz="1800" dirty="0" smtClean="0"/>
              <a:t>Monitoring of utility system such as power consumption, solar consumption, water consumption, etc. can also be the opportunities with this application in future where it will provide a bigger picture for the management to view the optimization of energy cost.</a:t>
            </a:r>
            <a:endParaRPr lang="en-IN" sz="1800" dirty="0"/>
          </a:p>
        </p:txBody>
      </p:sp>
    </p:spTree>
    <p:extLst>
      <p:ext uri="{BB962C8B-B14F-4D97-AF65-F5344CB8AC3E}">
        <p14:creationId xmlns:p14="http://schemas.microsoft.com/office/powerpoint/2010/main" val="3890761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223</TotalTime>
  <Words>958</Words>
  <Application>Microsoft Office PowerPoint</Application>
  <PresentationFormat>Widescreen</PresentationFormat>
  <Paragraphs>47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Problem Statement</vt:lpstr>
      <vt:lpstr>Purpose Statement</vt:lpstr>
      <vt:lpstr>Project Objective</vt:lpstr>
      <vt:lpstr>Success criteria</vt:lpstr>
      <vt:lpstr>Methods/Approach</vt:lpstr>
      <vt:lpstr>Resources</vt:lpstr>
      <vt:lpstr>Risk &amp; dependencies</vt:lpstr>
      <vt:lpstr>Opportunities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Sumit Pandey</dc:creator>
  <cp:lastModifiedBy>Sumit Pandey</cp:lastModifiedBy>
  <cp:revision>23</cp:revision>
  <dcterms:created xsi:type="dcterms:W3CDTF">2025-06-20T15:42:01Z</dcterms:created>
  <dcterms:modified xsi:type="dcterms:W3CDTF">2025-07-24T16:46:32Z</dcterms:modified>
</cp:coreProperties>
</file>