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28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452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452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452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452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452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044162" y="8985021"/>
            <a:ext cx="1243965" cy="1302385"/>
          </a:xfrm>
          <a:custGeom>
            <a:avLst/>
            <a:gdLst/>
            <a:ahLst/>
            <a:cxnLst/>
            <a:rect l="l" t="t" r="r" b="b"/>
            <a:pathLst>
              <a:path w="1243965" h="1302384">
                <a:moveTo>
                  <a:pt x="1243896" y="0"/>
                </a:moveTo>
                <a:lnTo>
                  <a:pt x="0" y="0"/>
                </a:lnTo>
                <a:lnTo>
                  <a:pt x="0" y="1301978"/>
                </a:lnTo>
                <a:lnTo>
                  <a:pt x="1243896" y="1301978"/>
                </a:lnTo>
                <a:lnTo>
                  <a:pt x="12438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1028700"/>
            <a:ext cx="18288000" cy="1316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4455" y="2466111"/>
            <a:ext cx="16660494" cy="71031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486842" y="9430729"/>
            <a:ext cx="371475" cy="593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452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18659" y="640947"/>
            <a:ext cx="3606800" cy="9017635"/>
          </a:xfrm>
          <a:custGeom>
            <a:avLst/>
            <a:gdLst/>
            <a:ahLst/>
            <a:cxnLst/>
            <a:rect l="l" t="t" r="r" b="b"/>
            <a:pathLst>
              <a:path w="3606800" h="9017635">
                <a:moveTo>
                  <a:pt x="3606774" y="0"/>
                </a:moveTo>
                <a:lnTo>
                  <a:pt x="0" y="0"/>
                </a:lnTo>
                <a:lnTo>
                  <a:pt x="0" y="9017402"/>
                </a:lnTo>
                <a:lnTo>
                  <a:pt x="3606774" y="9017402"/>
                </a:lnTo>
                <a:lnTo>
                  <a:pt x="3606774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01518" y="5633567"/>
            <a:ext cx="3086735" cy="4653915"/>
          </a:xfrm>
          <a:custGeom>
            <a:avLst/>
            <a:gdLst/>
            <a:ahLst/>
            <a:cxnLst/>
            <a:rect l="l" t="t" r="r" b="b"/>
            <a:pathLst>
              <a:path w="3086734" h="4653915">
                <a:moveTo>
                  <a:pt x="3086506" y="0"/>
                </a:moveTo>
                <a:lnTo>
                  <a:pt x="0" y="0"/>
                </a:lnTo>
                <a:lnTo>
                  <a:pt x="0" y="4653432"/>
                </a:lnTo>
                <a:lnTo>
                  <a:pt x="3086506" y="4653432"/>
                </a:lnTo>
                <a:lnTo>
                  <a:pt x="30865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992804" y="15970"/>
            <a:ext cx="8295640" cy="8952230"/>
            <a:chOff x="9992804" y="15970"/>
            <a:chExt cx="8295640" cy="8952230"/>
          </a:xfrm>
        </p:grpSpPr>
        <p:sp>
          <p:nvSpPr>
            <p:cNvPr id="5" name="object 5"/>
            <p:cNvSpPr/>
            <p:nvPr/>
          </p:nvSpPr>
          <p:spPr>
            <a:xfrm>
              <a:off x="15201519" y="15970"/>
              <a:ext cx="3086735" cy="4653915"/>
            </a:xfrm>
            <a:custGeom>
              <a:avLst/>
              <a:gdLst/>
              <a:ahLst/>
              <a:cxnLst/>
              <a:rect l="l" t="t" r="r" b="b"/>
              <a:pathLst>
                <a:path w="3086734" h="4653915">
                  <a:moveTo>
                    <a:pt x="3086506" y="0"/>
                  </a:moveTo>
                  <a:lnTo>
                    <a:pt x="0" y="0"/>
                  </a:lnTo>
                  <a:lnTo>
                    <a:pt x="0" y="4653432"/>
                  </a:lnTo>
                  <a:lnTo>
                    <a:pt x="3086506" y="4653432"/>
                  </a:lnTo>
                  <a:lnTo>
                    <a:pt x="30865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92804" y="1334769"/>
              <a:ext cx="7633461" cy="7633436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9474872" y="9258300"/>
            <a:ext cx="3741420" cy="1028700"/>
          </a:xfrm>
          <a:custGeom>
            <a:avLst/>
            <a:gdLst/>
            <a:ahLst/>
            <a:cxnLst/>
            <a:rect l="l" t="t" r="r" b="b"/>
            <a:pathLst>
              <a:path w="3741419" h="1028700">
                <a:moveTo>
                  <a:pt x="3741420" y="0"/>
                </a:moveTo>
                <a:lnTo>
                  <a:pt x="0" y="0"/>
                </a:lnTo>
                <a:lnTo>
                  <a:pt x="0" y="1028700"/>
                </a:lnTo>
                <a:lnTo>
                  <a:pt x="3741420" y="1028700"/>
                </a:lnTo>
                <a:lnTo>
                  <a:pt x="37414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74872" y="0"/>
            <a:ext cx="3741420" cy="1028700"/>
          </a:xfrm>
          <a:custGeom>
            <a:avLst/>
            <a:gdLst/>
            <a:ahLst/>
            <a:cxnLst/>
            <a:rect l="l" t="t" r="r" b="b"/>
            <a:pathLst>
              <a:path w="3741419" h="1028700">
                <a:moveTo>
                  <a:pt x="3741420" y="0"/>
                </a:moveTo>
                <a:lnTo>
                  <a:pt x="0" y="0"/>
                </a:lnTo>
                <a:lnTo>
                  <a:pt x="0" y="1028700"/>
                </a:lnTo>
                <a:lnTo>
                  <a:pt x="3741420" y="1028700"/>
                </a:lnTo>
                <a:lnTo>
                  <a:pt x="37414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0" y="3764610"/>
            <a:ext cx="9992995" cy="136461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88265" rIns="0" bIns="0" rtlCol="0">
            <a:spAutoFit/>
          </a:bodyPr>
          <a:lstStyle/>
          <a:p>
            <a:pPr marL="2687955" marR="1905635" indent="-385445">
              <a:lnSpc>
                <a:spcPct val="116599"/>
              </a:lnSpc>
              <a:spcBef>
                <a:spcPts val="695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SKAGIT</a:t>
            </a:r>
            <a:r>
              <a:rPr sz="2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r>
              <a:rPr sz="2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WEBSITE</a:t>
            </a:r>
            <a:r>
              <a:rPr sz="2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DESIGN,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DEVELOPMENT,</a:t>
            </a:r>
            <a:r>
              <a:rPr sz="2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HOSTING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5446" y="7857172"/>
            <a:ext cx="258381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spc="-30" dirty="0">
                <a:latin typeface="Lucida Sans"/>
                <a:cs typeface="Lucida Sans"/>
              </a:rPr>
              <a:t>Presentation</a:t>
            </a:r>
            <a:r>
              <a:rPr sz="2750" spc="-135" dirty="0">
                <a:latin typeface="Lucida Sans"/>
                <a:cs typeface="Lucida Sans"/>
              </a:rPr>
              <a:t> </a:t>
            </a:r>
            <a:r>
              <a:rPr sz="2750" spc="-25" dirty="0">
                <a:latin typeface="Lucida Sans"/>
                <a:cs typeface="Lucida Sans"/>
              </a:rPr>
              <a:t>by</a:t>
            </a:r>
            <a:endParaRPr sz="275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5446" y="8514016"/>
            <a:ext cx="214693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dirty="0">
                <a:latin typeface="Arial"/>
                <a:cs typeface="Arial"/>
              </a:rPr>
              <a:t>Aswitha</a:t>
            </a:r>
            <a:r>
              <a:rPr sz="3100" spc="-30" dirty="0">
                <a:latin typeface="Arial"/>
                <a:cs typeface="Arial"/>
              </a:rPr>
              <a:t> </a:t>
            </a:r>
            <a:r>
              <a:rPr sz="3100" dirty="0">
                <a:latin typeface="Arial"/>
                <a:cs typeface="Arial"/>
              </a:rPr>
              <a:t>T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-50" dirty="0">
                <a:latin typeface="Arial"/>
                <a:cs typeface="Arial"/>
              </a:rPr>
              <a:t>C</a:t>
            </a:r>
            <a:endParaRPr sz="3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57883" y="9772650"/>
            <a:ext cx="1445260" cy="514350"/>
          </a:xfrm>
          <a:custGeom>
            <a:avLst/>
            <a:gdLst/>
            <a:ahLst/>
            <a:cxnLst/>
            <a:rect l="l" t="t" r="r" b="b"/>
            <a:pathLst>
              <a:path w="1445260" h="514350">
                <a:moveTo>
                  <a:pt x="1444904" y="0"/>
                </a:moveTo>
                <a:lnTo>
                  <a:pt x="0" y="0"/>
                </a:lnTo>
                <a:lnTo>
                  <a:pt x="0" y="514350"/>
                </a:lnTo>
                <a:lnTo>
                  <a:pt x="1444904" y="514350"/>
                </a:lnTo>
                <a:lnTo>
                  <a:pt x="1444904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9772650"/>
            <a:ext cx="1068705" cy="514350"/>
          </a:xfrm>
          <a:custGeom>
            <a:avLst/>
            <a:gdLst/>
            <a:ahLst/>
            <a:cxnLst/>
            <a:rect l="l" t="t" r="r" b="b"/>
            <a:pathLst>
              <a:path w="1068705" h="514350">
                <a:moveTo>
                  <a:pt x="0" y="0"/>
                </a:moveTo>
                <a:lnTo>
                  <a:pt x="1068151" y="0"/>
                </a:lnTo>
                <a:lnTo>
                  <a:pt x="1068151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63895" y="8514016"/>
            <a:ext cx="177609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-10" dirty="0">
                <a:latin typeface="Arial"/>
                <a:cs typeface="Arial"/>
              </a:rPr>
              <a:t>10/3/2025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66081" y="3964406"/>
            <a:ext cx="622300" cy="4653915"/>
          </a:xfrm>
          <a:custGeom>
            <a:avLst/>
            <a:gdLst/>
            <a:ahLst/>
            <a:cxnLst/>
            <a:rect l="l" t="t" r="r" b="b"/>
            <a:pathLst>
              <a:path w="622300" h="4653915">
                <a:moveTo>
                  <a:pt x="621948" y="0"/>
                </a:moveTo>
                <a:lnTo>
                  <a:pt x="0" y="0"/>
                </a:lnTo>
                <a:lnTo>
                  <a:pt x="0" y="4653432"/>
                </a:lnTo>
                <a:lnTo>
                  <a:pt x="621948" y="4653432"/>
                </a:lnTo>
                <a:lnTo>
                  <a:pt x="621948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666081" y="3136353"/>
            <a:ext cx="622300" cy="551180"/>
          </a:xfrm>
          <a:custGeom>
            <a:avLst/>
            <a:gdLst/>
            <a:ahLst/>
            <a:cxnLst/>
            <a:rect l="l" t="t" r="r" b="b"/>
            <a:pathLst>
              <a:path w="622300" h="551179">
                <a:moveTo>
                  <a:pt x="621948" y="0"/>
                </a:moveTo>
                <a:lnTo>
                  <a:pt x="0" y="0"/>
                </a:lnTo>
                <a:lnTo>
                  <a:pt x="0" y="551052"/>
                </a:lnTo>
                <a:lnTo>
                  <a:pt x="621948" y="551052"/>
                </a:lnTo>
                <a:lnTo>
                  <a:pt x="621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68960" cy="830580"/>
          </a:xfrm>
          <a:custGeom>
            <a:avLst/>
            <a:gdLst/>
            <a:ahLst/>
            <a:cxnLst/>
            <a:rect l="l" t="t" r="r" b="b"/>
            <a:pathLst>
              <a:path w="568960" h="830580">
                <a:moveTo>
                  <a:pt x="568905" y="0"/>
                </a:moveTo>
                <a:lnTo>
                  <a:pt x="0" y="0"/>
                </a:lnTo>
                <a:lnTo>
                  <a:pt x="0" y="830033"/>
                </a:lnTo>
                <a:lnTo>
                  <a:pt x="568905" y="830033"/>
                </a:lnTo>
                <a:lnTo>
                  <a:pt x="568905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028700"/>
            <a:ext cx="12961620" cy="131699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37185" rIns="0" bIns="0" rtlCol="0">
            <a:spAutoFit/>
          </a:bodyPr>
          <a:lstStyle/>
          <a:p>
            <a:pPr marL="1174115">
              <a:lnSpc>
                <a:spcPct val="100000"/>
              </a:lnSpc>
              <a:spcBef>
                <a:spcPts val="2655"/>
              </a:spcBef>
              <a:tabLst>
                <a:tab pos="2461895" algn="l"/>
                <a:tab pos="3688079" algn="l"/>
              </a:tabLst>
            </a:pPr>
            <a:r>
              <a:rPr spc="-20" dirty="0"/>
              <a:t>Risk</a:t>
            </a:r>
            <a:r>
              <a:rPr dirty="0"/>
              <a:t>	</a:t>
            </a:r>
            <a:r>
              <a:rPr spc="-25" dirty="0"/>
              <a:t>and</a:t>
            </a:r>
            <a:r>
              <a:rPr dirty="0"/>
              <a:t>	</a:t>
            </a:r>
            <a:r>
              <a:rPr spc="-10" dirty="0"/>
              <a:t>Dependencies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512242" y="9430729"/>
            <a:ext cx="307975" cy="593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sz="4000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1040" y="2348039"/>
            <a:ext cx="11772900" cy="514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590" indent="-3810">
              <a:lnSpc>
                <a:spcPct val="100000"/>
              </a:lnSpc>
              <a:spcBef>
                <a:spcPts val="100"/>
              </a:spcBef>
              <a:buSzPct val="96428"/>
              <a:buAutoNum type="arabicPeriod"/>
              <a:tabLst>
                <a:tab pos="287020" algn="l"/>
              </a:tabLst>
            </a:pPr>
            <a:r>
              <a:rPr sz="2800" b="1" dirty="0">
                <a:solidFill>
                  <a:srgbClr val="090909"/>
                </a:solidFill>
                <a:latin typeface="Calibri"/>
                <a:cs typeface="Calibri"/>
              </a:rPr>
              <a:t>	Risks:</a:t>
            </a:r>
            <a:r>
              <a:rPr sz="2800" b="1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Inaccurate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requirements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could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lead</a:t>
            </a:r>
            <a:r>
              <a:rPr sz="2800" spc="-5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to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scope</a:t>
            </a:r>
            <a:r>
              <a:rPr sz="2800" spc="-3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creep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and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delays,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90909"/>
                </a:solidFill>
                <a:latin typeface="Calibri"/>
                <a:cs typeface="Calibri"/>
              </a:rPr>
              <a:t>especially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in</a:t>
            </a:r>
            <a:r>
              <a:rPr sz="2800" spc="-5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design</a:t>
            </a:r>
            <a:r>
              <a:rPr sz="2800" spc="-5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and</a:t>
            </a:r>
            <a:r>
              <a:rPr sz="2800" spc="-5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development</a:t>
            </a:r>
            <a:r>
              <a:rPr sz="2800" spc="-5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phases,</a:t>
            </a:r>
            <a:r>
              <a:rPr sz="2800" spc="-4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potentially</a:t>
            </a:r>
            <a:r>
              <a:rPr sz="2800" spc="-5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increasing</a:t>
            </a:r>
            <a:r>
              <a:rPr sz="2800" spc="-5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costs</a:t>
            </a:r>
            <a:r>
              <a:rPr sz="2800" spc="-5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beyond</a:t>
            </a:r>
            <a:r>
              <a:rPr sz="2800" spc="-5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90909"/>
                </a:solidFill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$150,000</a:t>
            </a:r>
            <a:r>
              <a:rPr sz="2800" spc="-11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90909"/>
                </a:solidFill>
                <a:latin typeface="Calibri"/>
                <a:cs typeface="Calibri"/>
              </a:rPr>
              <a:t>budget.</a:t>
            </a:r>
            <a:endParaRPr sz="2800">
              <a:latin typeface="Calibri"/>
              <a:cs typeface="Calibri"/>
            </a:endParaRPr>
          </a:p>
          <a:p>
            <a:pPr marL="12700" marR="172720" indent="-3810">
              <a:lnSpc>
                <a:spcPct val="100000"/>
              </a:lnSpc>
              <a:buSzPct val="96428"/>
              <a:buAutoNum type="arabicPeriod" startAt="2"/>
              <a:tabLst>
                <a:tab pos="287020" algn="l"/>
              </a:tabLst>
            </a:pPr>
            <a:r>
              <a:rPr sz="2800" b="1" dirty="0">
                <a:solidFill>
                  <a:srgbClr val="090909"/>
                </a:solidFill>
                <a:latin typeface="Calibri"/>
                <a:cs typeface="Calibri"/>
              </a:rPr>
              <a:t>	Risks:</a:t>
            </a:r>
            <a:r>
              <a:rPr sz="2800" b="1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Technical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integration</a:t>
            </a:r>
            <a:r>
              <a:rPr sz="2800" spc="-3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issues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with</a:t>
            </a:r>
            <a:r>
              <a:rPr sz="2800" spc="-3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90909"/>
                </a:solidFill>
                <a:latin typeface="Calibri"/>
                <a:cs typeface="Calibri"/>
              </a:rPr>
              <a:t>e-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government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features</a:t>
            </a:r>
            <a:r>
              <a:rPr sz="2800" spc="-3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like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90909"/>
                </a:solidFill>
                <a:latin typeface="Calibri"/>
                <a:cs typeface="Calibri"/>
              </a:rPr>
              <a:t>online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forms</a:t>
            </a:r>
            <a:r>
              <a:rPr sz="2800" spc="-5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and</a:t>
            </a:r>
            <a:r>
              <a:rPr sz="2800" spc="-5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video</a:t>
            </a:r>
            <a:r>
              <a:rPr sz="2800" spc="-5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hosting</a:t>
            </a:r>
            <a:r>
              <a:rPr sz="2800" spc="-5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might</a:t>
            </a:r>
            <a:r>
              <a:rPr sz="2800" spc="-5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cause</a:t>
            </a:r>
            <a:r>
              <a:rPr sz="2800" spc="-5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performance</a:t>
            </a:r>
            <a:r>
              <a:rPr sz="2800" spc="-5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problems,</a:t>
            </a:r>
            <a:r>
              <a:rPr sz="2800" spc="-5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affecting</a:t>
            </a:r>
            <a:r>
              <a:rPr sz="2800" spc="-5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90909"/>
                </a:solidFill>
                <a:latin typeface="Calibri"/>
                <a:cs typeface="Calibri"/>
              </a:rPr>
              <a:t>reliability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and</a:t>
            </a:r>
            <a:r>
              <a:rPr sz="2800" spc="-3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user</a:t>
            </a:r>
            <a:r>
              <a:rPr sz="2800" spc="-3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90909"/>
                </a:solidFill>
                <a:latin typeface="Calibri"/>
                <a:cs typeface="Calibri"/>
              </a:rPr>
              <a:t>experience.</a:t>
            </a:r>
            <a:endParaRPr sz="2800">
              <a:latin typeface="Calibri"/>
              <a:cs typeface="Calibri"/>
            </a:endParaRPr>
          </a:p>
          <a:p>
            <a:pPr marL="12700" marR="5080" indent="-3810" algn="just">
              <a:lnSpc>
                <a:spcPct val="100000"/>
              </a:lnSpc>
              <a:buSzPct val="96428"/>
              <a:buAutoNum type="arabicPeriod" startAt="2"/>
              <a:tabLst>
                <a:tab pos="287020" algn="l"/>
              </a:tabLst>
            </a:pPr>
            <a:r>
              <a:rPr sz="2800" b="1" dirty="0">
                <a:solidFill>
                  <a:srgbClr val="090909"/>
                </a:solidFill>
                <a:latin typeface="Calibri"/>
                <a:cs typeface="Calibri"/>
              </a:rPr>
              <a:t>	Dependencies:</a:t>
            </a:r>
            <a:r>
              <a:rPr sz="2800" b="1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Availability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of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County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staff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for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requirement</a:t>
            </a:r>
            <a:r>
              <a:rPr sz="2800" spc="-3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gathering,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UAT,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90909"/>
                </a:solidFill>
                <a:latin typeface="Calibri"/>
                <a:cs typeface="Calibri"/>
              </a:rPr>
              <a:t>and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content</a:t>
            </a:r>
            <a:r>
              <a:rPr sz="2800" spc="-4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management</a:t>
            </a:r>
            <a:r>
              <a:rPr sz="2800" spc="-4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is</a:t>
            </a:r>
            <a:r>
              <a:rPr sz="2800" spc="-4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crucial,</a:t>
            </a:r>
            <a:r>
              <a:rPr sz="2800" spc="-4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as</a:t>
            </a:r>
            <a:r>
              <a:rPr sz="2800" spc="-4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delays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in</a:t>
            </a:r>
            <a:r>
              <a:rPr sz="2800" spc="-4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stakeholder</a:t>
            </a:r>
            <a:r>
              <a:rPr sz="2800" spc="-4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input</a:t>
            </a:r>
            <a:r>
              <a:rPr sz="2800" spc="-4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could</a:t>
            </a:r>
            <a:r>
              <a:rPr sz="2800" spc="-4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halt</a:t>
            </a:r>
            <a:r>
              <a:rPr sz="2800" spc="-4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90909"/>
                </a:solidFill>
                <a:latin typeface="Calibri"/>
                <a:cs typeface="Calibri"/>
              </a:rPr>
              <a:t>progress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in</a:t>
            </a:r>
            <a:r>
              <a:rPr sz="2800" spc="-1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the</a:t>
            </a:r>
            <a:r>
              <a:rPr sz="2800" spc="-1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Waterfall</a:t>
            </a:r>
            <a:r>
              <a:rPr sz="2800" spc="-1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90909"/>
                </a:solidFill>
                <a:latin typeface="Calibri"/>
                <a:cs typeface="Calibri"/>
              </a:rPr>
              <a:t>sequence.</a:t>
            </a:r>
            <a:endParaRPr sz="2800">
              <a:latin typeface="Calibri"/>
              <a:cs typeface="Calibri"/>
            </a:endParaRPr>
          </a:p>
          <a:p>
            <a:pPr marL="12700" marR="866140" indent="-3810" algn="just">
              <a:lnSpc>
                <a:spcPct val="100000"/>
              </a:lnSpc>
              <a:buSzPct val="96428"/>
              <a:buAutoNum type="arabicPeriod" startAt="2"/>
              <a:tabLst>
                <a:tab pos="287020" algn="l"/>
              </a:tabLst>
            </a:pPr>
            <a:r>
              <a:rPr sz="2800" b="1" dirty="0">
                <a:solidFill>
                  <a:srgbClr val="090909"/>
                </a:solidFill>
                <a:latin typeface="Calibri"/>
                <a:cs typeface="Calibri"/>
              </a:rPr>
              <a:t>	Dependencies:</a:t>
            </a:r>
            <a:r>
              <a:rPr sz="2800" b="1" spc="-4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Successful</a:t>
            </a:r>
            <a:r>
              <a:rPr sz="2800" spc="-4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project</a:t>
            </a:r>
            <a:r>
              <a:rPr sz="2800" spc="-4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execution</a:t>
            </a:r>
            <a:r>
              <a:rPr sz="2800" spc="-4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relies</a:t>
            </a:r>
            <a:r>
              <a:rPr sz="2800" spc="-4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on</a:t>
            </a:r>
            <a:r>
              <a:rPr sz="2800" spc="-4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90909"/>
                </a:solidFill>
                <a:latin typeface="Calibri"/>
                <a:cs typeface="Calibri"/>
              </a:rPr>
              <a:t>third-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party</a:t>
            </a:r>
            <a:r>
              <a:rPr sz="2800" spc="-4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tools</a:t>
            </a:r>
            <a:r>
              <a:rPr sz="2800" spc="-4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90909"/>
                </a:solidFill>
                <a:latin typeface="Calibri"/>
                <a:cs typeface="Calibri"/>
              </a:rPr>
              <a:t>for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hosting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and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social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media</a:t>
            </a:r>
            <a:r>
              <a:rPr sz="2800" spc="-3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integration,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as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well</a:t>
            </a:r>
            <a:r>
              <a:rPr sz="2800" spc="-3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as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timely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budget</a:t>
            </a:r>
            <a:r>
              <a:rPr sz="2800" spc="-3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approvals,</a:t>
            </a:r>
            <a:r>
              <a:rPr sz="2800" spc="-4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90909"/>
                </a:solidFill>
                <a:latin typeface="Calibri"/>
                <a:cs typeface="Calibri"/>
              </a:rPr>
              <a:t>to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ensure</a:t>
            </a:r>
            <a:r>
              <a:rPr sz="2800" spc="-35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the</a:t>
            </a:r>
            <a:r>
              <a:rPr sz="2800" spc="-3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90909"/>
                </a:solidFill>
                <a:latin typeface="Calibri"/>
                <a:cs typeface="Calibri"/>
              </a:rPr>
              <a:t>1-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year</a:t>
            </a:r>
            <a:r>
              <a:rPr sz="2800" spc="-3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timeline</a:t>
            </a:r>
            <a:r>
              <a:rPr sz="2800" spc="-3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is</a:t>
            </a:r>
            <a:r>
              <a:rPr sz="2800" spc="-3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met</a:t>
            </a:r>
            <a:r>
              <a:rPr sz="2800" spc="-3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without</a:t>
            </a:r>
            <a:r>
              <a:rPr sz="2800" spc="-3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0909"/>
                </a:solidFill>
                <a:latin typeface="Calibri"/>
                <a:cs typeface="Calibri"/>
              </a:rPr>
              <a:t>compromising</a:t>
            </a:r>
            <a:r>
              <a:rPr sz="2800" spc="-30" dirty="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90909"/>
                </a:solidFill>
                <a:latin typeface="Calibri"/>
                <a:cs typeface="Calibri"/>
              </a:rPr>
              <a:t>quality.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44162" y="8985021"/>
            <a:ext cx="1243965" cy="1302385"/>
          </a:xfrm>
          <a:custGeom>
            <a:avLst/>
            <a:gdLst/>
            <a:ahLst/>
            <a:cxnLst/>
            <a:rect l="l" t="t" r="r" b="b"/>
            <a:pathLst>
              <a:path w="1243965" h="1302384">
                <a:moveTo>
                  <a:pt x="1243896" y="0"/>
                </a:moveTo>
                <a:lnTo>
                  <a:pt x="0" y="0"/>
                </a:lnTo>
                <a:lnTo>
                  <a:pt x="0" y="1301978"/>
                </a:lnTo>
                <a:lnTo>
                  <a:pt x="1243896" y="1301978"/>
                </a:lnTo>
                <a:lnTo>
                  <a:pt x="12438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666081" y="3964406"/>
            <a:ext cx="622300" cy="4653915"/>
          </a:xfrm>
          <a:custGeom>
            <a:avLst/>
            <a:gdLst/>
            <a:ahLst/>
            <a:cxnLst/>
            <a:rect l="l" t="t" r="r" b="b"/>
            <a:pathLst>
              <a:path w="622300" h="4653915">
                <a:moveTo>
                  <a:pt x="621948" y="0"/>
                </a:moveTo>
                <a:lnTo>
                  <a:pt x="0" y="0"/>
                </a:lnTo>
                <a:lnTo>
                  <a:pt x="0" y="4653432"/>
                </a:lnTo>
                <a:lnTo>
                  <a:pt x="621948" y="4653432"/>
                </a:lnTo>
                <a:lnTo>
                  <a:pt x="621948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66081" y="3136353"/>
            <a:ext cx="622300" cy="551180"/>
          </a:xfrm>
          <a:custGeom>
            <a:avLst/>
            <a:gdLst/>
            <a:ahLst/>
            <a:cxnLst/>
            <a:rect l="l" t="t" r="r" b="b"/>
            <a:pathLst>
              <a:path w="622300" h="551179">
                <a:moveTo>
                  <a:pt x="621948" y="0"/>
                </a:moveTo>
                <a:lnTo>
                  <a:pt x="0" y="0"/>
                </a:lnTo>
                <a:lnTo>
                  <a:pt x="0" y="551052"/>
                </a:lnTo>
                <a:lnTo>
                  <a:pt x="621948" y="551052"/>
                </a:lnTo>
                <a:lnTo>
                  <a:pt x="621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8960" cy="830580"/>
          </a:xfrm>
          <a:custGeom>
            <a:avLst/>
            <a:gdLst/>
            <a:ahLst/>
            <a:cxnLst/>
            <a:rect l="l" t="t" r="r" b="b"/>
            <a:pathLst>
              <a:path w="568960" h="830580">
                <a:moveTo>
                  <a:pt x="568905" y="0"/>
                </a:moveTo>
                <a:lnTo>
                  <a:pt x="0" y="0"/>
                </a:lnTo>
                <a:lnTo>
                  <a:pt x="0" y="830033"/>
                </a:lnTo>
                <a:lnTo>
                  <a:pt x="568905" y="830033"/>
                </a:lnTo>
                <a:lnTo>
                  <a:pt x="568905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28700"/>
            <a:ext cx="12961620" cy="1316990"/>
          </a:xfrm>
          <a:custGeom>
            <a:avLst/>
            <a:gdLst/>
            <a:ahLst/>
            <a:cxnLst/>
            <a:rect l="l" t="t" r="r" b="b"/>
            <a:pathLst>
              <a:path w="12961620" h="1316989">
                <a:moveTo>
                  <a:pt x="12961112" y="0"/>
                </a:moveTo>
                <a:lnTo>
                  <a:pt x="0" y="0"/>
                </a:lnTo>
                <a:lnTo>
                  <a:pt x="0" y="1316888"/>
                </a:lnTo>
                <a:lnTo>
                  <a:pt x="12961112" y="1316888"/>
                </a:lnTo>
                <a:lnTo>
                  <a:pt x="12961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7883" y="9772650"/>
            <a:ext cx="1445260" cy="514350"/>
          </a:xfrm>
          <a:custGeom>
            <a:avLst/>
            <a:gdLst/>
            <a:ahLst/>
            <a:cxnLst/>
            <a:rect l="l" t="t" r="r" b="b"/>
            <a:pathLst>
              <a:path w="1445260" h="514350">
                <a:moveTo>
                  <a:pt x="1444904" y="0"/>
                </a:moveTo>
                <a:lnTo>
                  <a:pt x="0" y="0"/>
                </a:lnTo>
                <a:lnTo>
                  <a:pt x="0" y="514350"/>
                </a:lnTo>
                <a:lnTo>
                  <a:pt x="1444904" y="514350"/>
                </a:lnTo>
                <a:lnTo>
                  <a:pt x="1444904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772650"/>
            <a:ext cx="1068705" cy="514350"/>
          </a:xfrm>
          <a:custGeom>
            <a:avLst/>
            <a:gdLst/>
            <a:ahLst/>
            <a:cxnLst/>
            <a:rect l="l" t="t" r="r" b="b"/>
            <a:pathLst>
              <a:path w="1068705" h="514350">
                <a:moveTo>
                  <a:pt x="0" y="0"/>
                </a:moveTo>
                <a:lnTo>
                  <a:pt x="1068151" y="0"/>
                </a:lnTo>
                <a:lnTo>
                  <a:pt x="1068151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81040" y="3128299"/>
            <a:ext cx="6734809" cy="5905500"/>
          </a:xfrm>
          <a:prstGeom prst="rect">
            <a:avLst/>
          </a:prstGeom>
        </p:spPr>
        <p:txBody>
          <a:bodyPr vert="horz" wrap="square" lIns="0" tIns="313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65"/>
              </a:spcBef>
            </a:pPr>
            <a:r>
              <a:rPr sz="5500" spc="-10" dirty="0">
                <a:latin typeface="Arial"/>
                <a:cs typeface="Arial"/>
              </a:rPr>
              <a:t>Question</a:t>
            </a:r>
            <a:endParaRPr sz="5500">
              <a:latin typeface="Arial"/>
              <a:cs typeface="Arial"/>
            </a:endParaRPr>
          </a:p>
          <a:p>
            <a:pPr marL="12700" marR="5080">
              <a:lnSpc>
                <a:spcPct val="116599"/>
              </a:lnSpc>
              <a:spcBef>
                <a:spcPts val="1050"/>
              </a:spcBef>
              <a:tabLst>
                <a:tab pos="494030" algn="l"/>
                <a:tab pos="1104265" algn="l"/>
                <a:tab pos="1586230" algn="l"/>
                <a:tab pos="2099945" algn="l"/>
                <a:tab pos="2999105" algn="l"/>
                <a:tab pos="4091304" algn="l"/>
                <a:tab pos="4540250" algn="l"/>
                <a:tab pos="5182235" algn="l"/>
              </a:tabLst>
            </a:pPr>
            <a:r>
              <a:rPr sz="4550" spc="-25" dirty="0">
                <a:latin typeface="Arial"/>
                <a:cs typeface="Arial"/>
              </a:rPr>
              <a:t>If</a:t>
            </a:r>
            <a:r>
              <a:rPr sz="4550" dirty="0">
                <a:latin typeface="Arial"/>
                <a:cs typeface="Arial"/>
              </a:rPr>
              <a:t>	</a:t>
            </a:r>
            <a:r>
              <a:rPr sz="4550" spc="-25" dirty="0">
                <a:latin typeface="Arial"/>
                <a:cs typeface="Arial"/>
              </a:rPr>
              <a:t>you</a:t>
            </a:r>
            <a:r>
              <a:rPr sz="4550" dirty="0">
                <a:latin typeface="Arial"/>
                <a:cs typeface="Arial"/>
              </a:rPr>
              <a:t>	</a:t>
            </a:r>
            <a:r>
              <a:rPr sz="4550" spc="-20" dirty="0">
                <a:latin typeface="Arial"/>
                <a:cs typeface="Arial"/>
              </a:rPr>
              <a:t>have</a:t>
            </a:r>
            <a:r>
              <a:rPr sz="4550" dirty="0">
                <a:latin typeface="Arial"/>
                <a:cs typeface="Arial"/>
              </a:rPr>
              <a:t>	</a:t>
            </a:r>
            <a:r>
              <a:rPr sz="4550" spc="-25" dirty="0">
                <a:latin typeface="Arial"/>
                <a:cs typeface="Arial"/>
              </a:rPr>
              <a:t>any</a:t>
            </a:r>
            <a:r>
              <a:rPr sz="4550" dirty="0">
                <a:latin typeface="Arial"/>
                <a:cs typeface="Arial"/>
              </a:rPr>
              <a:t>	</a:t>
            </a:r>
            <a:r>
              <a:rPr sz="4550" spc="-10" dirty="0">
                <a:latin typeface="Arial"/>
                <a:cs typeface="Arial"/>
              </a:rPr>
              <a:t>questions, </a:t>
            </a:r>
            <a:r>
              <a:rPr sz="4550" spc="-25" dirty="0">
                <a:latin typeface="Arial"/>
                <a:cs typeface="Arial"/>
              </a:rPr>
              <a:t>you</a:t>
            </a:r>
            <a:r>
              <a:rPr sz="4550" dirty="0">
                <a:latin typeface="Arial"/>
                <a:cs typeface="Arial"/>
              </a:rPr>
              <a:t>	</a:t>
            </a:r>
            <a:r>
              <a:rPr sz="4550" spc="-25" dirty="0">
                <a:latin typeface="Arial"/>
                <a:cs typeface="Arial"/>
              </a:rPr>
              <a:t>are</a:t>
            </a:r>
            <a:r>
              <a:rPr sz="4550" dirty="0">
                <a:latin typeface="Arial"/>
                <a:cs typeface="Arial"/>
              </a:rPr>
              <a:t>	</a:t>
            </a:r>
            <a:r>
              <a:rPr sz="4550" spc="-10" dirty="0">
                <a:latin typeface="Arial"/>
                <a:cs typeface="Arial"/>
              </a:rPr>
              <a:t>welcome</a:t>
            </a:r>
            <a:r>
              <a:rPr sz="4550" dirty="0">
                <a:latin typeface="Arial"/>
                <a:cs typeface="Arial"/>
              </a:rPr>
              <a:t>	</a:t>
            </a:r>
            <a:r>
              <a:rPr sz="4550" spc="-25" dirty="0">
                <a:latin typeface="Arial"/>
                <a:cs typeface="Arial"/>
              </a:rPr>
              <a:t>to</a:t>
            </a:r>
            <a:r>
              <a:rPr sz="4550" dirty="0">
                <a:latin typeface="Arial"/>
                <a:cs typeface="Arial"/>
              </a:rPr>
              <a:t>	</a:t>
            </a:r>
            <a:r>
              <a:rPr sz="4550" spc="-25" dirty="0">
                <a:latin typeface="Arial"/>
                <a:cs typeface="Arial"/>
              </a:rPr>
              <a:t>ask now</a:t>
            </a:r>
            <a:endParaRPr sz="4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4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147570" algn="l"/>
              </a:tabLst>
            </a:pPr>
            <a:r>
              <a:rPr sz="5500" spc="-10" dirty="0">
                <a:latin typeface="Arial"/>
                <a:cs typeface="Arial"/>
              </a:rPr>
              <a:t>Thank</a:t>
            </a:r>
            <a:r>
              <a:rPr sz="5500" dirty="0">
                <a:latin typeface="Arial"/>
                <a:cs typeface="Arial"/>
              </a:rPr>
              <a:t>	</a:t>
            </a:r>
            <a:r>
              <a:rPr sz="5500" spc="-25" dirty="0">
                <a:latin typeface="Arial"/>
                <a:cs typeface="Arial"/>
              </a:rPr>
              <a:t>You</a:t>
            </a:r>
            <a:endParaRPr sz="55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79799" y="3549370"/>
            <a:ext cx="7486243" cy="67376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66081" y="3964406"/>
            <a:ext cx="622300" cy="4653915"/>
          </a:xfrm>
          <a:custGeom>
            <a:avLst/>
            <a:gdLst/>
            <a:ahLst/>
            <a:cxnLst/>
            <a:rect l="l" t="t" r="r" b="b"/>
            <a:pathLst>
              <a:path w="622300" h="4653915">
                <a:moveTo>
                  <a:pt x="621948" y="0"/>
                </a:moveTo>
                <a:lnTo>
                  <a:pt x="0" y="0"/>
                </a:lnTo>
                <a:lnTo>
                  <a:pt x="0" y="4653432"/>
                </a:lnTo>
                <a:lnTo>
                  <a:pt x="621948" y="4653432"/>
                </a:lnTo>
                <a:lnTo>
                  <a:pt x="621948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666081" y="3136353"/>
            <a:ext cx="622300" cy="551180"/>
          </a:xfrm>
          <a:custGeom>
            <a:avLst/>
            <a:gdLst/>
            <a:ahLst/>
            <a:cxnLst/>
            <a:rect l="l" t="t" r="r" b="b"/>
            <a:pathLst>
              <a:path w="622300" h="551179">
                <a:moveTo>
                  <a:pt x="621948" y="0"/>
                </a:moveTo>
                <a:lnTo>
                  <a:pt x="0" y="0"/>
                </a:lnTo>
                <a:lnTo>
                  <a:pt x="0" y="551052"/>
                </a:lnTo>
                <a:lnTo>
                  <a:pt x="621948" y="551052"/>
                </a:lnTo>
                <a:lnTo>
                  <a:pt x="621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68960" cy="830580"/>
          </a:xfrm>
          <a:custGeom>
            <a:avLst/>
            <a:gdLst/>
            <a:ahLst/>
            <a:cxnLst/>
            <a:rect l="l" t="t" r="r" b="b"/>
            <a:pathLst>
              <a:path w="568960" h="830580">
                <a:moveTo>
                  <a:pt x="568905" y="0"/>
                </a:moveTo>
                <a:lnTo>
                  <a:pt x="0" y="0"/>
                </a:lnTo>
                <a:lnTo>
                  <a:pt x="0" y="830033"/>
                </a:lnTo>
                <a:lnTo>
                  <a:pt x="568905" y="830033"/>
                </a:lnTo>
                <a:lnTo>
                  <a:pt x="568905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7883" y="9772650"/>
            <a:ext cx="1445260" cy="514350"/>
          </a:xfrm>
          <a:custGeom>
            <a:avLst/>
            <a:gdLst/>
            <a:ahLst/>
            <a:cxnLst/>
            <a:rect l="l" t="t" r="r" b="b"/>
            <a:pathLst>
              <a:path w="1445260" h="514350">
                <a:moveTo>
                  <a:pt x="1444904" y="0"/>
                </a:moveTo>
                <a:lnTo>
                  <a:pt x="0" y="0"/>
                </a:lnTo>
                <a:lnTo>
                  <a:pt x="0" y="514350"/>
                </a:lnTo>
                <a:lnTo>
                  <a:pt x="1444904" y="514350"/>
                </a:lnTo>
                <a:lnTo>
                  <a:pt x="1444904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772650"/>
            <a:ext cx="1068705" cy="514350"/>
          </a:xfrm>
          <a:custGeom>
            <a:avLst/>
            <a:gdLst/>
            <a:ahLst/>
            <a:cxnLst/>
            <a:rect l="l" t="t" r="r" b="b"/>
            <a:pathLst>
              <a:path w="1068705" h="514350">
                <a:moveTo>
                  <a:pt x="0" y="0"/>
                </a:moveTo>
                <a:lnTo>
                  <a:pt x="1068151" y="0"/>
                </a:lnTo>
                <a:lnTo>
                  <a:pt x="1068151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740" y="2821838"/>
            <a:ext cx="5286794" cy="542234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0" y="1028700"/>
            <a:ext cx="12961620" cy="131699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71780" rIns="0" bIns="0" rtlCol="0">
            <a:spAutoFit/>
          </a:bodyPr>
          <a:lstStyle/>
          <a:p>
            <a:pPr marL="889000">
              <a:lnSpc>
                <a:spcPct val="100000"/>
              </a:lnSpc>
              <a:spcBef>
                <a:spcPts val="2140"/>
              </a:spcBef>
            </a:pPr>
            <a:r>
              <a:rPr spc="-10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4520"/>
              </a:lnSpc>
            </a:pPr>
            <a:r>
              <a:rPr spc="-50" dirty="0"/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58036" y="4247946"/>
            <a:ext cx="8688070" cy="2887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2300" dirty="0">
                <a:latin typeface="Arial"/>
                <a:cs typeface="Arial"/>
              </a:rPr>
              <a:t>The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current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website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is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difficult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use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and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does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not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meet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the </a:t>
            </a:r>
            <a:r>
              <a:rPr sz="2300" dirty="0">
                <a:latin typeface="Arial"/>
                <a:cs typeface="Arial"/>
              </a:rPr>
              <a:t>County's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goals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for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e-</a:t>
            </a:r>
            <a:r>
              <a:rPr sz="2300" dirty="0">
                <a:latin typeface="Arial"/>
                <a:cs typeface="Arial"/>
              </a:rPr>
              <a:t>government,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public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communication,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and </a:t>
            </a:r>
            <a:r>
              <a:rPr sz="2300" dirty="0">
                <a:latin typeface="Arial"/>
                <a:cs typeface="Arial"/>
              </a:rPr>
              <a:t>streamlined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operations.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Skagit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County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wants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modernize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its </a:t>
            </a:r>
            <a:r>
              <a:rPr sz="2300" dirty="0">
                <a:latin typeface="Arial"/>
                <a:cs typeface="Arial"/>
              </a:rPr>
              <a:t>digital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presence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and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provide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more</a:t>
            </a:r>
            <a:r>
              <a:rPr sz="2300" spc="-10" dirty="0">
                <a:latin typeface="Arial"/>
                <a:cs typeface="Arial"/>
              </a:rPr>
              <a:t> user-</a:t>
            </a:r>
            <a:r>
              <a:rPr sz="2300" dirty="0">
                <a:latin typeface="Arial"/>
                <a:cs typeface="Arial"/>
              </a:rPr>
              <a:t>friendly,</a:t>
            </a:r>
            <a:r>
              <a:rPr sz="2300" spc="-10" dirty="0">
                <a:latin typeface="Arial"/>
                <a:cs typeface="Arial"/>
              </a:rPr>
              <a:t> feature-</a:t>
            </a:r>
            <a:r>
              <a:rPr sz="2300" spc="-20" dirty="0">
                <a:latin typeface="Arial"/>
                <a:cs typeface="Arial"/>
              </a:rPr>
              <a:t>rich </a:t>
            </a:r>
            <a:r>
              <a:rPr sz="2300" dirty="0">
                <a:latin typeface="Arial"/>
                <a:cs typeface="Arial"/>
              </a:rPr>
              <a:t>website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for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citizens.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This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is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County's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initiative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find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vendor </a:t>
            </a:r>
            <a:r>
              <a:rPr sz="2300" dirty="0">
                <a:latin typeface="Arial"/>
                <a:cs typeface="Arial"/>
              </a:rPr>
              <a:t>that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can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design,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migrate,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and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host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new,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user-</a:t>
            </a:r>
            <a:r>
              <a:rPr sz="2300" dirty="0">
                <a:latin typeface="Arial"/>
                <a:cs typeface="Arial"/>
              </a:rPr>
              <a:t>friendly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website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spc="-20" dirty="0">
                <a:latin typeface="Arial"/>
                <a:cs typeface="Arial"/>
              </a:rPr>
              <a:t>that </a:t>
            </a:r>
            <a:r>
              <a:rPr sz="2300" dirty="0">
                <a:latin typeface="Arial"/>
                <a:cs typeface="Arial"/>
              </a:rPr>
              <a:t>better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serves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community.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66081" y="3964406"/>
            <a:ext cx="622300" cy="4653915"/>
          </a:xfrm>
          <a:custGeom>
            <a:avLst/>
            <a:gdLst/>
            <a:ahLst/>
            <a:cxnLst/>
            <a:rect l="l" t="t" r="r" b="b"/>
            <a:pathLst>
              <a:path w="622300" h="4653915">
                <a:moveTo>
                  <a:pt x="621948" y="0"/>
                </a:moveTo>
                <a:lnTo>
                  <a:pt x="0" y="0"/>
                </a:lnTo>
                <a:lnTo>
                  <a:pt x="0" y="4653432"/>
                </a:lnTo>
                <a:lnTo>
                  <a:pt x="621948" y="4653432"/>
                </a:lnTo>
                <a:lnTo>
                  <a:pt x="621948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666081" y="3136353"/>
            <a:ext cx="622300" cy="551180"/>
          </a:xfrm>
          <a:custGeom>
            <a:avLst/>
            <a:gdLst/>
            <a:ahLst/>
            <a:cxnLst/>
            <a:rect l="l" t="t" r="r" b="b"/>
            <a:pathLst>
              <a:path w="622300" h="551179">
                <a:moveTo>
                  <a:pt x="621948" y="0"/>
                </a:moveTo>
                <a:lnTo>
                  <a:pt x="0" y="0"/>
                </a:lnTo>
                <a:lnTo>
                  <a:pt x="0" y="551052"/>
                </a:lnTo>
                <a:lnTo>
                  <a:pt x="621948" y="551052"/>
                </a:lnTo>
                <a:lnTo>
                  <a:pt x="621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68960" cy="830580"/>
          </a:xfrm>
          <a:custGeom>
            <a:avLst/>
            <a:gdLst/>
            <a:ahLst/>
            <a:cxnLst/>
            <a:rect l="l" t="t" r="r" b="b"/>
            <a:pathLst>
              <a:path w="568960" h="830580">
                <a:moveTo>
                  <a:pt x="568905" y="0"/>
                </a:moveTo>
                <a:lnTo>
                  <a:pt x="0" y="0"/>
                </a:lnTo>
                <a:lnTo>
                  <a:pt x="0" y="830033"/>
                </a:lnTo>
                <a:lnTo>
                  <a:pt x="568905" y="830033"/>
                </a:lnTo>
                <a:lnTo>
                  <a:pt x="568905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020570"/>
            <a:ext cx="3321050" cy="8266430"/>
          </a:xfrm>
          <a:custGeom>
            <a:avLst/>
            <a:gdLst/>
            <a:ahLst/>
            <a:cxnLst/>
            <a:rect l="l" t="t" r="r" b="b"/>
            <a:pathLst>
              <a:path w="3321050" h="8266430">
                <a:moveTo>
                  <a:pt x="3320681" y="0"/>
                </a:moveTo>
                <a:lnTo>
                  <a:pt x="0" y="0"/>
                </a:lnTo>
                <a:lnTo>
                  <a:pt x="0" y="8266430"/>
                </a:lnTo>
                <a:lnTo>
                  <a:pt x="3320681" y="8266430"/>
                </a:lnTo>
                <a:lnTo>
                  <a:pt x="3320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33806" y="5623381"/>
            <a:ext cx="4854194" cy="466361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1028700"/>
            <a:ext cx="12961620" cy="131699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67030" rIns="0" bIns="0" rtlCol="0">
            <a:spAutoFit/>
          </a:bodyPr>
          <a:lstStyle/>
          <a:p>
            <a:pPr marL="1202690">
              <a:lnSpc>
                <a:spcPct val="100000"/>
              </a:lnSpc>
              <a:spcBef>
                <a:spcPts val="2890"/>
              </a:spcBef>
              <a:tabLst>
                <a:tab pos="2872105" algn="l"/>
                <a:tab pos="3648075" algn="l"/>
                <a:tab pos="4813300" algn="l"/>
              </a:tabLst>
            </a:pPr>
            <a:r>
              <a:rPr spc="-20" dirty="0">
                <a:latin typeface="Arial"/>
                <a:cs typeface="Arial"/>
              </a:rPr>
              <a:t>Goal</a:t>
            </a:r>
            <a:r>
              <a:rPr dirty="0">
                <a:latin typeface="Arial"/>
                <a:cs typeface="Arial"/>
              </a:rPr>
              <a:t>	</a:t>
            </a:r>
            <a:r>
              <a:rPr spc="-25" dirty="0">
                <a:latin typeface="Arial"/>
                <a:cs typeface="Arial"/>
              </a:rPr>
              <a:t>of</a:t>
            </a:r>
            <a:r>
              <a:rPr dirty="0">
                <a:latin typeface="Arial"/>
                <a:cs typeface="Arial"/>
              </a:rPr>
              <a:t>	</a:t>
            </a:r>
            <a:r>
              <a:rPr spc="-25" dirty="0">
                <a:latin typeface="Arial"/>
                <a:cs typeface="Arial"/>
              </a:rPr>
              <a:t>the</a:t>
            </a:r>
            <a:r>
              <a:rPr dirty="0">
                <a:latin typeface="Arial"/>
                <a:cs typeface="Arial"/>
              </a:rPr>
              <a:t>	</a:t>
            </a:r>
            <a:r>
              <a:rPr spc="-10" dirty="0">
                <a:latin typeface="Arial"/>
                <a:cs typeface="Arial"/>
              </a:rPr>
              <a:t>Project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4520"/>
              </a:lnSpc>
            </a:pPr>
            <a:r>
              <a:rPr spc="-50" dirty="0"/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66870" y="2364219"/>
            <a:ext cx="9880600" cy="699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955" marR="5080" indent="-262890">
              <a:lnSpc>
                <a:spcPct val="116599"/>
              </a:lnSpc>
              <a:spcBef>
                <a:spcPts val="100"/>
              </a:spcBef>
              <a:buSzPct val="95918"/>
              <a:buAutoNum type="arabicPeriod"/>
              <a:tabLst>
                <a:tab pos="276860" algn="l"/>
              </a:tabLst>
            </a:pPr>
            <a:r>
              <a:rPr sz="2450" dirty="0">
                <a:latin typeface="Arial"/>
                <a:cs typeface="Arial"/>
              </a:rPr>
              <a:t>Skagit</a:t>
            </a:r>
            <a:r>
              <a:rPr sz="2450" spc="-3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County</a:t>
            </a:r>
            <a:r>
              <a:rPr sz="2450" spc="-3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(County)</a:t>
            </a:r>
            <a:r>
              <a:rPr sz="2450" spc="-3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is</a:t>
            </a:r>
            <a:r>
              <a:rPr sz="2450" spc="-2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requesting</a:t>
            </a:r>
            <a:r>
              <a:rPr sz="2450" spc="-3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four</a:t>
            </a:r>
            <a:r>
              <a:rPr sz="2450" spc="-3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(4)</a:t>
            </a:r>
            <a:r>
              <a:rPr sz="2450" spc="-3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services</a:t>
            </a:r>
            <a:r>
              <a:rPr sz="2450" spc="-2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related</a:t>
            </a:r>
            <a:r>
              <a:rPr sz="2450" spc="-3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to</a:t>
            </a:r>
            <a:r>
              <a:rPr sz="2450" spc="-30" dirty="0">
                <a:latin typeface="Arial"/>
                <a:cs typeface="Arial"/>
              </a:rPr>
              <a:t> </a:t>
            </a:r>
            <a:r>
              <a:rPr sz="2450" spc="-25" dirty="0">
                <a:latin typeface="Arial"/>
                <a:cs typeface="Arial"/>
              </a:rPr>
              <a:t>the 	</a:t>
            </a:r>
            <a:r>
              <a:rPr sz="2450" dirty="0">
                <a:latin typeface="Arial"/>
                <a:cs typeface="Arial"/>
              </a:rPr>
              <a:t>County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website: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(1)Professional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design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of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the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site;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(2)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Implementation 	</a:t>
            </a:r>
            <a:r>
              <a:rPr sz="2450" dirty="0">
                <a:latin typeface="Arial"/>
                <a:cs typeface="Arial"/>
              </a:rPr>
              <a:t>of</a:t>
            </a:r>
            <a:r>
              <a:rPr sz="2450" spc="-3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an</a:t>
            </a:r>
            <a:r>
              <a:rPr sz="2450" spc="-3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infrastructure</a:t>
            </a:r>
            <a:r>
              <a:rPr sz="2450" spc="-3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that</a:t>
            </a:r>
            <a:r>
              <a:rPr sz="2450" spc="-2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allows</a:t>
            </a:r>
            <a:r>
              <a:rPr sz="2450" spc="-3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County</a:t>
            </a:r>
            <a:r>
              <a:rPr sz="2450" spc="-3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offices</a:t>
            </a:r>
            <a:r>
              <a:rPr sz="2450" spc="-2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and</a:t>
            </a:r>
            <a:r>
              <a:rPr sz="2450" spc="-3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departments</a:t>
            </a:r>
            <a:r>
              <a:rPr sz="2450" spc="-30" dirty="0">
                <a:latin typeface="Arial"/>
                <a:cs typeface="Arial"/>
              </a:rPr>
              <a:t> </a:t>
            </a:r>
            <a:r>
              <a:rPr sz="2450" spc="-25" dirty="0">
                <a:latin typeface="Arial"/>
                <a:cs typeface="Arial"/>
              </a:rPr>
              <a:t>to 	</a:t>
            </a:r>
            <a:r>
              <a:rPr sz="2450" dirty="0">
                <a:latin typeface="Arial"/>
                <a:cs typeface="Arial"/>
              </a:rPr>
              <a:t>maintain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their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specific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information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within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common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framework;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spc="-25" dirty="0">
                <a:latin typeface="Arial"/>
                <a:cs typeface="Arial"/>
              </a:rPr>
              <a:t>(3) 	</a:t>
            </a:r>
            <a:r>
              <a:rPr sz="2450" dirty="0">
                <a:latin typeface="Arial"/>
                <a:cs typeface="Arial"/>
              </a:rPr>
              <a:t>Ability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to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conduct</a:t>
            </a:r>
            <a:r>
              <a:rPr sz="2450" spc="-3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business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with</a:t>
            </a:r>
            <a:r>
              <a:rPr sz="2450" spc="-3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the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public;</a:t>
            </a:r>
            <a:r>
              <a:rPr sz="2450" spc="-3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()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Hosting</a:t>
            </a:r>
            <a:r>
              <a:rPr sz="2450" spc="-3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of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the</a:t>
            </a:r>
            <a:r>
              <a:rPr sz="2450" spc="-3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County 	websites.</a:t>
            </a:r>
            <a:endParaRPr sz="2450">
              <a:latin typeface="Arial"/>
              <a:cs typeface="Arial"/>
            </a:endParaRPr>
          </a:p>
          <a:p>
            <a:pPr marL="274955" marR="781050" indent="-262890" algn="just">
              <a:lnSpc>
                <a:spcPct val="116599"/>
              </a:lnSpc>
              <a:buSzPct val="95918"/>
              <a:buAutoNum type="arabicPeriod"/>
              <a:tabLst>
                <a:tab pos="276860" algn="l"/>
              </a:tabLst>
            </a:pPr>
            <a:r>
              <a:rPr sz="2450" dirty="0">
                <a:latin typeface="Arial"/>
                <a:cs typeface="Arial"/>
              </a:rPr>
              <a:t>Provide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simple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and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intuitive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electronic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access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to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public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services, 	</a:t>
            </a:r>
            <a:r>
              <a:rPr sz="2450" dirty="0">
                <a:latin typeface="Arial"/>
                <a:cs typeface="Arial"/>
              </a:rPr>
              <a:t>serve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as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public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communications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tool,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and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streamline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business 	operations.</a:t>
            </a:r>
            <a:endParaRPr sz="2450">
              <a:latin typeface="Arial"/>
              <a:cs typeface="Arial"/>
            </a:endParaRPr>
          </a:p>
          <a:p>
            <a:pPr marL="274955" marR="314325" indent="-262890">
              <a:lnSpc>
                <a:spcPct val="116599"/>
              </a:lnSpc>
              <a:buSzPct val="95918"/>
              <a:buAutoNum type="arabicPeriod"/>
              <a:tabLst>
                <a:tab pos="276860" algn="l"/>
              </a:tabLst>
            </a:pPr>
            <a:r>
              <a:rPr sz="2450" dirty="0">
                <a:latin typeface="Arial"/>
                <a:cs typeface="Arial"/>
              </a:rPr>
              <a:t>Support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e-</a:t>
            </a:r>
            <a:r>
              <a:rPr sz="2450" dirty="0">
                <a:latin typeface="Arial"/>
                <a:cs typeface="Arial"/>
              </a:rPr>
              <a:t>government</a:t>
            </a:r>
            <a:r>
              <a:rPr sz="2450" spc="-3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transactions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such</a:t>
            </a:r>
            <a:r>
              <a:rPr sz="2450" spc="-3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as</a:t>
            </a:r>
            <a:r>
              <a:rPr sz="2450" spc="-3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online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forms</a:t>
            </a:r>
            <a:r>
              <a:rPr sz="2450" spc="-35" dirty="0">
                <a:latin typeface="Arial"/>
                <a:cs typeface="Arial"/>
              </a:rPr>
              <a:t> </a:t>
            </a:r>
            <a:r>
              <a:rPr sz="2450" spc="-25" dirty="0">
                <a:latin typeface="Arial"/>
                <a:cs typeface="Arial"/>
              </a:rPr>
              <a:t>and 	</a:t>
            </a:r>
            <a:r>
              <a:rPr sz="2450" dirty="0">
                <a:latin typeface="Arial"/>
                <a:cs typeface="Arial"/>
              </a:rPr>
              <a:t>applications,</a:t>
            </a:r>
            <a:r>
              <a:rPr sz="2450" spc="-8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social</a:t>
            </a:r>
            <a:r>
              <a:rPr sz="2450" spc="-8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media</a:t>
            </a:r>
            <a:r>
              <a:rPr sz="2450" spc="-8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interconnectivity,</a:t>
            </a:r>
            <a:r>
              <a:rPr sz="2450" spc="-8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and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hosting</a:t>
            </a:r>
            <a:r>
              <a:rPr sz="2450" spc="-8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videos</a:t>
            </a:r>
            <a:r>
              <a:rPr sz="2450" spc="-80" dirty="0">
                <a:latin typeface="Arial"/>
                <a:cs typeface="Arial"/>
              </a:rPr>
              <a:t> </a:t>
            </a:r>
            <a:r>
              <a:rPr sz="2450" spc="-25" dirty="0">
                <a:latin typeface="Arial"/>
                <a:cs typeface="Arial"/>
              </a:rPr>
              <a:t>to 	</a:t>
            </a:r>
            <a:r>
              <a:rPr sz="2450" dirty="0">
                <a:latin typeface="Arial"/>
                <a:cs typeface="Arial"/>
              </a:rPr>
              <a:t>offer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more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streamlined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experience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for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the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community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and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visitors.</a:t>
            </a:r>
            <a:endParaRPr sz="2450">
              <a:latin typeface="Arial"/>
              <a:cs typeface="Arial"/>
            </a:endParaRPr>
          </a:p>
          <a:p>
            <a:pPr marL="274955" marR="37465" indent="-262890">
              <a:lnSpc>
                <a:spcPct val="116599"/>
              </a:lnSpc>
              <a:buSzPct val="95918"/>
              <a:buAutoNum type="arabicPeriod"/>
              <a:tabLst>
                <a:tab pos="276860" algn="l"/>
              </a:tabLst>
            </a:pPr>
            <a:r>
              <a:rPr sz="2450" dirty="0">
                <a:latin typeface="Arial"/>
                <a:cs typeface="Arial"/>
              </a:rPr>
              <a:t>Develop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welcoming,</a:t>
            </a:r>
            <a:r>
              <a:rPr sz="2450" spc="-8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friendly,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and</a:t>
            </a:r>
            <a:r>
              <a:rPr sz="2450" spc="-8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professional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website</a:t>
            </a:r>
            <a:r>
              <a:rPr sz="2450" spc="-8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theme</a:t>
            </a:r>
            <a:r>
              <a:rPr sz="2450" spc="-85" dirty="0">
                <a:latin typeface="Arial"/>
                <a:cs typeface="Arial"/>
              </a:rPr>
              <a:t> </a:t>
            </a:r>
            <a:r>
              <a:rPr sz="2450" spc="-20" dirty="0">
                <a:latin typeface="Arial"/>
                <a:cs typeface="Arial"/>
              </a:rPr>
              <a:t>that 	</a:t>
            </a:r>
            <a:r>
              <a:rPr sz="2450" dirty="0">
                <a:latin typeface="Arial"/>
                <a:cs typeface="Arial"/>
              </a:rPr>
              <a:t>allows</a:t>
            </a:r>
            <a:r>
              <a:rPr sz="2450" spc="-3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designated</a:t>
            </a:r>
            <a:r>
              <a:rPr sz="2450" spc="-2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staff</a:t>
            </a:r>
            <a:r>
              <a:rPr sz="2450" spc="-3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to</a:t>
            </a:r>
            <a:r>
              <a:rPr sz="2450" spc="-2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contribute,</a:t>
            </a:r>
            <a:r>
              <a:rPr sz="2450" spc="-2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update,</a:t>
            </a:r>
            <a:r>
              <a:rPr sz="2450" spc="-3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or</a:t>
            </a:r>
            <a:r>
              <a:rPr sz="2450" spc="-2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manage</a:t>
            </a:r>
            <a:r>
              <a:rPr sz="2450" spc="-2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the</a:t>
            </a:r>
            <a:r>
              <a:rPr sz="2450" spc="-3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new</a:t>
            </a:r>
            <a:r>
              <a:rPr sz="2450" spc="-2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site, 	</a:t>
            </a:r>
            <a:r>
              <a:rPr sz="2450" dirty="0">
                <a:latin typeface="Arial"/>
                <a:cs typeface="Arial"/>
              </a:rPr>
              <a:t>while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ensuring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no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web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design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company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indicators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are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present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on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spc="-25" dirty="0">
                <a:latin typeface="Arial"/>
                <a:cs typeface="Arial"/>
              </a:rPr>
              <a:t>the 	</a:t>
            </a:r>
            <a:r>
              <a:rPr sz="2450" dirty="0">
                <a:latin typeface="Arial"/>
                <a:cs typeface="Arial"/>
              </a:rPr>
              <a:t>website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or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in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the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underlying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code.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66081" y="3964406"/>
            <a:ext cx="622300" cy="4653915"/>
          </a:xfrm>
          <a:custGeom>
            <a:avLst/>
            <a:gdLst/>
            <a:ahLst/>
            <a:cxnLst/>
            <a:rect l="l" t="t" r="r" b="b"/>
            <a:pathLst>
              <a:path w="622300" h="4653915">
                <a:moveTo>
                  <a:pt x="621948" y="0"/>
                </a:moveTo>
                <a:lnTo>
                  <a:pt x="0" y="0"/>
                </a:lnTo>
                <a:lnTo>
                  <a:pt x="0" y="4653432"/>
                </a:lnTo>
                <a:lnTo>
                  <a:pt x="621948" y="4653432"/>
                </a:lnTo>
                <a:lnTo>
                  <a:pt x="621948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666081" y="3136353"/>
            <a:ext cx="622300" cy="551180"/>
          </a:xfrm>
          <a:custGeom>
            <a:avLst/>
            <a:gdLst/>
            <a:ahLst/>
            <a:cxnLst/>
            <a:rect l="l" t="t" r="r" b="b"/>
            <a:pathLst>
              <a:path w="622300" h="551179">
                <a:moveTo>
                  <a:pt x="621948" y="0"/>
                </a:moveTo>
                <a:lnTo>
                  <a:pt x="0" y="0"/>
                </a:lnTo>
                <a:lnTo>
                  <a:pt x="0" y="551052"/>
                </a:lnTo>
                <a:lnTo>
                  <a:pt x="621948" y="551052"/>
                </a:lnTo>
                <a:lnTo>
                  <a:pt x="621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68960" cy="830580"/>
          </a:xfrm>
          <a:custGeom>
            <a:avLst/>
            <a:gdLst/>
            <a:ahLst/>
            <a:cxnLst/>
            <a:rect l="l" t="t" r="r" b="b"/>
            <a:pathLst>
              <a:path w="568960" h="830580">
                <a:moveTo>
                  <a:pt x="568905" y="0"/>
                </a:moveTo>
                <a:lnTo>
                  <a:pt x="0" y="0"/>
                </a:lnTo>
                <a:lnTo>
                  <a:pt x="0" y="830033"/>
                </a:lnTo>
                <a:lnTo>
                  <a:pt x="568905" y="830033"/>
                </a:lnTo>
                <a:lnTo>
                  <a:pt x="568905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028700"/>
            <a:ext cx="12961620" cy="131699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67030" rIns="0" bIns="0" rtlCol="0">
            <a:spAutoFit/>
          </a:bodyPr>
          <a:lstStyle/>
          <a:p>
            <a:pPr marL="1174115">
              <a:lnSpc>
                <a:spcPct val="100000"/>
              </a:lnSpc>
              <a:spcBef>
                <a:spcPts val="2890"/>
              </a:spcBef>
              <a:tabLst>
                <a:tab pos="3539490" algn="l"/>
              </a:tabLst>
            </a:pPr>
            <a:r>
              <a:rPr spc="-10" dirty="0">
                <a:latin typeface="Arial"/>
                <a:cs typeface="Arial"/>
              </a:rPr>
              <a:t>Project</a:t>
            </a:r>
            <a:r>
              <a:rPr dirty="0">
                <a:latin typeface="Arial"/>
                <a:cs typeface="Arial"/>
              </a:rPr>
              <a:t>	</a:t>
            </a:r>
            <a:r>
              <a:rPr spc="-10" dirty="0">
                <a:latin typeface="Arial"/>
                <a:cs typeface="Arial"/>
              </a:rPr>
              <a:t>Objectives: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4520"/>
              </a:lnSpc>
            </a:pPr>
            <a:r>
              <a:rPr spc="-50" dirty="0"/>
              <a:t>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45376" y="2364219"/>
            <a:ext cx="11454130" cy="655574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585"/>
              </a:spcBef>
              <a:buSzPct val="95918"/>
              <a:buAutoNum type="arabicPeriod"/>
              <a:tabLst>
                <a:tab pos="275590" algn="l"/>
              </a:tabLst>
            </a:pPr>
            <a:r>
              <a:rPr sz="2450" dirty="0">
                <a:latin typeface="Arial"/>
                <a:cs typeface="Arial"/>
              </a:rPr>
              <a:t>Enhance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User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Experience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and</a:t>
            </a:r>
            <a:r>
              <a:rPr sz="2450" spc="-7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Accessibility:</a:t>
            </a:r>
            <a:endParaRPr sz="2450">
              <a:latin typeface="Arial"/>
              <a:cs typeface="Arial"/>
            </a:endParaRPr>
          </a:p>
          <a:p>
            <a:pPr marL="276860" marR="316865" lvl="1" indent="-264795">
              <a:lnSpc>
                <a:spcPct val="116599"/>
              </a:lnSpc>
              <a:buChar char="•"/>
              <a:tabLst>
                <a:tab pos="276860" algn="l"/>
              </a:tabLst>
            </a:pPr>
            <a:r>
              <a:rPr sz="2450" dirty="0">
                <a:latin typeface="Arial"/>
                <a:cs typeface="Arial"/>
              </a:rPr>
              <a:t>90%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of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users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rate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the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website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as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visually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appealing,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user-</a:t>
            </a:r>
            <a:r>
              <a:rPr sz="2450" dirty="0">
                <a:latin typeface="Arial"/>
                <a:cs typeface="Arial"/>
              </a:rPr>
              <a:t>friendly,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and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intuitive, </a:t>
            </a:r>
            <a:r>
              <a:rPr sz="2450" dirty="0">
                <a:latin typeface="Arial"/>
                <a:cs typeface="Arial"/>
              </a:rPr>
              <a:t>providing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simple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and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easy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access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to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public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services.</a:t>
            </a:r>
            <a:endParaRPr sz="2450">
              <a:latin typeface="Arial"/>
              <a:cs typeface="Arial"/>
            </a:endParaRPr>
          </a:p>
          <a:p>
            <a:pPr marL="276860" marR="5080" lvl="1" indent="-264795">
              <a:lnSpc>
                <a:spcPct val="116599"/>
              </a:lnSpc>
              <a:buChar char="•"/>
              <a:tabLst>
                <a:tab pos="276860" algn="l"/>
              </a:tabLst>
            </a:pPr>
            <a:r>
              <a:rPr sz="2450" dirty="0">
                <a:latin typeface="Arial"/>
                <a:cs typeface="Arial"/>
              </a:rPr>
              <a:t>85%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of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citizens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successfully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complete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online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forms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and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applications,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streamlining </a:t>
            </a:r>
            <a:r>
              <a:rPr sz="2450" dirty="0">
                <a:latin typeface="Arial"/>
                <a:cs typeface="Arial"/>
              </a:rPr>
              <a:t>business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operations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and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citizen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interactions.</a:t>
            </a:r>
            <a:endParaRPr sz="2450">
              <a:latin typeface="Arial"/>
              <a:cs typeface="Arial"/>
            </a:endParaRPr>
          </a:p>
          <a:p>
            <a:pPr marL="271145" indent="-261620">
              <a:lnSpc>
                <a:spcPct val="100000"/>
              </a:lnSpc>
              <a:spcBef>
                <a:spcPts val="490"/>
              </a:spcBef>
              <a:buSzPct val="95918"/>
              <a:buAutoNum type="arabicPeriod" startAt="2"/>
              <a:tabLst>
                <a:tab pos="271145" algn="l"/>
              </a:tabLst>
            </a:pPr>
            <a:r>
              <a:rPr sz="2450" dirty="0">
                <a:latin typeface="Arial"/>
                <a:cs typeface="Arial"/>
              </a:rPr>
              <a:t>Improve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Information</a:t>
            </a:r>
            <a:r>
              <a:rPr sz="2450" spc="-3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Management</a:t>
            </a:r>
            <a:r>
              <a:rPr sz="2450" spc="-4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and</a:t>
            </a:r>
            <a:r>
              <a:rPr sz="2450" spc="-3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Collaboration</a:t>
            </a:r>
            <a:endParaRPr sz="2450">
              <a:latin typeface="Arial"/>
              <a:cs typeface="Arial"/>
            </a:endParaRPr>
          </a:p>
          <a:p>
            <a:pPr marL="276860" marR="1179195" lvl="1" indent="-264795">
              <a:lnSpc>
                <a:spcPct val="116599"/>
              </a:lnSpc>
              <a:buChar char="•"/>
              <a:tabLst>
                <a:tab pos="276860" algn="l"/>
              </a:tabLst>
            </a:pPr>
            <a:r>
              <a:rPr sz="2450" dirty="0">
                <a:latin typeface="Arial"/>
                <a:cs typeface="Arial"/>
              </a:rPr>
              <a:t>95%</a:t>
            </a:r>
            <a:r>
              <a:rPr sz="2450" spc="-3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of</a:t>
            </a:r>
            <a:r>
              <a:rPr sz="2450" spc="-3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County</a:t>
            </a:r>
            <a:r>
              <a:rPr sz="2450" spc="-3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offices</a:t>
            </a:r>
            <a:r>
              <a:rPr sz="2450" spc="-3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and</a:t>
            </a:r>
            <a:r>
              <a:rPr sz="2450" spc="-3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departments</a:t>
            </a:r>
            <a:r>
              <a:rPr sz="2450" spc="-3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effectively</a:t>
            </a:r>
            <a:r>
              <a:rPr sz="2450" spc="-3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maintain</a:t>
            </a:r>
            <a:r>
              <a:rPr sz="2450" spc="-3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their</a:t>
            </a:r>
            <a:r>
              <a:rPr sz="2450" spc="-3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specific </a:t>
            </a:r>
            <a:r>
              <a:rPr sz="2450" dirty="0">
                <a:latin typeface="Arial"/>
                <a:cs typeface="Arial"/>
              </a:rPr>
              <a:t>information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within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the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common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website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framework.</a:t>
            </a:r>
            <a:endParaRPr sz="2450">
              <a:latin typeface="Arial"/>
              <a:cs typeface="Arial"/>
            </a:endParaRPr>
          </a:p>
          <a:p>
            <a:pPr marL="276860" marR="1023619" lvl="1" indent="-264795">
              <a:lnSpc>
                <a:spcPct val="116599"/>
              </a:lnSpc>
              <a:buChar char="•"/>
              <a:tabLst>
                <a:tab pos="276860" algn="l"/>
              </a:tabLst>
            </a:pPr>
            <a:r>
              <a:rPr sz="2450" dirty="0">
                <a:latin typeface="Arial"/>
                <a:cs typeface="Arial"/>
              </a:rPr>
              <a:t>80%</a:t>
            </a:r>
            <a:r>
              <a:rPr sz="2450" spc="-2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of</a:t>
            </a:r>
            <a:r>
              <a:rPr sz="2450" spc="-2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designated</a:t>
            </a:r>
            <a:r>
              <a:rPr sz="2450" spc="-2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staff</a:t>
            </a:r>
            <a:r>
              <a:rPr sz="2450" spc="-2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report</a:t>
            </a:r>
            <a:r>
              <a:rPr sz="2450" spc="-2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ease</a:t>
            </a:r>
            <a:r>
              <a:rPr sz="2450" spc="-2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of</a:t>
            </a:r>
            <a:r>
              <a:rPr sz="2450" spc="-2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use</a:t>
            </a:r>
            <a:r>
              <a:rPr sz="2450" spc="-2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and</a:t>
            </a:r>
            <a:r>
              <a:rPr sz="2450" spc="-2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confidence</a:t>
            </a:r>
            <a:r>
              <a:rPr sz="2450" spc="-2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in</a:t>
            </a:r>
            <a:r>
              <a:rPr sz="2450" spc="-2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contributing, </a:t>
            </a:r>
            <a:r>
              <a:rPr sz="2450" dirty="0">
                <a:latin typeface="Arial"/>
                <a:cs typeface="Arial"/>
              </a:rPr>
              <a:t>updating,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and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managing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the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new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website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content.</a:t>
            </a:r>
            <a:endParaRPr sz="2450">
              <a:latin typeface="Arial"/>
              <a:cs typeface="Arial"/>
            </a:endParaRPr>
          </a:p>
          <a:p>
            <a:pPr marL="271145" indent="-261620">
              <a:lnSpc>
                <a:spcPct val="100000"/>
              </a:lnSpc>
              <a:spcBef>
                <a:spcPts val="484"/>
              </a:spcBef>
              <a:buSzPct val="95918"/>
              <a:buAutoNum type="arabicPeriod" startAt="3"/>
              <a:tabLst>
                <a:tab pos="271145" algn="l"/>
              </a:tabLst>
            </a:pPr>
            <a:r>
              <a:rPr sz="2450" dirty="0">
                <a:latin typeface="Arial"/>
                <a:cs typeface="Arial"/>
              </a:rPr>
              <a:t>Expand</a:t>
            </a:r>
            <a:r>
              <a:rPr sz="2450" spc="-8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Digital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Capabilities</a:t>
            </a:r>
            <a:r>
              <a:rPr sz="2450" spc="-7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and</a:t>
            </a:r>
            <a:r>
              <a:rPr sz="2450" spc="-8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Engagement:</a:t>
            </a:r>
            <a:endParaRPr sz="2450">
              <a:latin typeface="Arial"/>
              <a:cs typeface="Arial"/>
            </a:endParaRPr>
          </a:p>
          <a:p>
            <a:pPr marL="276860" marR="935355" lvl="1" indent="-264795">
              <a:lnSpc>
                <a:spcPct val="116599"/>
              </a:lnSpc>
              <a:buChar char="•"/>
              <a:tabLst>
                <a:tab pos="276860" algn="l"/>
              </a:tabLst>
            </a:pPr>
            <a:r>
              <a:rPr sz="2450" dirty="0">
                <a:latin typeface="Arial"/>
                <a:cs typeface="Arial"/>
              </a:rPr>
              <a:t>75%</a:t>
            </a:r>
            <a:r>
              <a:rPr sz="2450" spc="-5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of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website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visitors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engage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with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the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social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media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integration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and</a:t>
            </a:r>
            <a:r>
              <a:rPr sz="2450" spc="-4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video </a:t>
            </a:r>
            <a:r>
              <a:rPr sz="2450" dirty="0">
                <a:latin typeface="Arial"/>
                <a:cs typeface="Arial"/>
              </a:rPr>
              <a:t>hosting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capabilities.</a:t>
            </a:r>
            <a:endParaRPr sz="2450">
              <a:latin typeface="Arial"/>
              <a:cs typeface="Arial"/>
            </a:endParaRPr>
          </a:p>
          <a:p>
            <a:pPr marL="276860" marR="473075" lvl="1" indent="-264795">
              <a:lnSpc>
                <a:spcPct val="116599"/>
              </a:lnSpc>
              <a:buChar char="•"/>
              <a:tabLst>
                <a:tab pos="276860" algn="l"/>
              </a:tabLst>
            </a:pPr>
            <a:r>
              <a:rPr sz="2450" dirty="0">
                <a:latin typeface="Arial"/>
                <a:cs typeface="Arial"/>
              </a:rPr>
              <a:t>90%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of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citizens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perceive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the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website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as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welcoming,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friendly,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and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professional, </a:t>
            </a:r>
            <a:r>
              <a:rPr sz="2450" dirty="0">
                <a:latin typeface="Arial"/>
                <a:cs typeface="Arial"/>
              </a:rPr>
              <a:t>while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maintaining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the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County's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branding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and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ownership.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70325" y="2556243"/>
            <a:ext cx="622300" cy="551180"/>
          </a:xfrm>
          <a:custGeom>
            <a:avLst/>
            <a:gdLst/>
            <a:ahLst/>
            <a:cxnLst/>
            <a:rect l="l" t="t" r="r" b="b"/>
            <a:pathLst>
              <a:path w="622300" h="551180">
                <a:moveTo>
                  <a:pt x="621948" y="0"/>
                </a:moveTo>
                <a:lnTo>
                  <a:pt x="0" y="0"/>
                </a:lnTo>
                <a:lnTo>
                  <a:pt x="0" y="551052"/>
                </a:lnTo>
                <a:lnTo>
                  <a:pt x="621948" y="551052"/>
                </a:lnTo>
                <a:lnTo>
                  <a:pt x="621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960" cy="830580"/>
          </a:xfrm>
          <a:custGeom>
            <a:avLst/>
            <a:gdLst/>
            <a:ahLst/>
            <a:cxnLst/>
            <a:rect l="l" t="t" r="r" b="b"/>
            <a:pathLst>
              <a:path w="568960" h="830580">
                <a:moveTo>
                  <a:pt x="568905" y="0"/>
                </a:moveTo>
                <a:lnTo>
                  <a:pt x="0" y="0"/>
                </a:lnTo>
                <a:lnTo>
                  <a:pt x="0" y="830033"/>
                </a:lnTo>
                <a:lnTo>
                  <a:pt x="568905" y="830033"/>
                </a:lnTo>
                <a:lnTo>
                  <a:pt x="568905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7883" y="9772650"/>
            <a:ext cx="1445260" cy="514350"/>
          </a:xfrm>
          <a:custGeom>
            <a:avLst/>
            <a:gdLst/>
            <a:ahLst/>
            <a:cxnLst/>
            <a:rect l="l" t="t" r="r" b="b"/>
            <a:pathLst>
              <a:path w="1445260" h="514350">
                <a:moveTo>
                  <a:pt x="1444904" y="0"/>
                </a:moveTo>
                <a:lnTo>
                  <a:pt x="0" y="0"/>
                </a:lnTo>
                <a:lnTo>
                  <a:pt x="0" y="514350"/>
                </a:lnTo>
                <a:lnTo>
                  <a:pt x="1444904" y="514350"/>
                </a:lnTo>
                <a:lnTo>
                  <a:pt x="1444904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772650"/>
            <a:ext cx="1068705" cy="514350"/>
          </a:xfrm>
          <a:custGeom>
            <a:avLst/>
            <a:gdLst/>
            <a:ahLst/>
            <a:cxnLst/>
            <a:rect l="l" t="t" r="r" b="b"/>
            <a:pathLst>
              <a:path w="1068705" h="514350">
                <a:moveTo>
                  <a:pt x="0" y="0"/>
                </a:moveTo>
                <a:lnTo>
                  <a:pt x="1068151" y="0"/>
                </a:lnTo>
                <a:lnTo>
                  <a:pt x="1068151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7970" y="2497378"/>
            <a:ext cx="17941925" cy="5736590"/>
            <a:chOff x="97970" y="2497378"/>
            <a:chExt cx="17941925" cy="5736590"/>
          </a:xfrm>
        </p:grpSpPr>
        <p:sp>
          <p:nvSpPr>
            <p:cNvPr id="7" name="object 7"/>
            <p:cNvSpPr/>
            <p:nvPr/>
          </p:nvSpPr>
          <p:spPr>
            <a:xfrm>
              <a:off x="97970" y="3341319"/>
              <a:ext cx="17941925" cy="4892675"/>
            </a:xfrm>
            <a:custGeom>
              <a:avLst/>
              <a:gdLst/>
              <a:ahLst/>
              <a:cxnLst/>
              <a:rect l="l" t="t" r="r" b="b"/>
              <a:pathLst>
                <a:path w="17941925" h="4892675">
                  <a:moveTo>
                    <a:pt x="17600295" y="0"/>
                  </a:moveTo>
                  <a:lnTo>
                    <a:pt x="341170" y="0"/>
                  </a:lnTo>
                  <a:lnTo>
                    <a:pt x="294966" y="3122"/>
                  </a:lnTo>
                  <a:lnTo>
                    <a:pt x="250623" y="12216"/>
                  </a:lnTo>
                  <a:lnTo>
                    <a:pt x="208553" y="26871"/>
                  </a:lnTo>
                  <a:lnTo>
                    <a:pt x="169166" y="46674"/>
                  </a:lnTo>
                  <a:lnTo>
                    <a:pt x="132874" y="71217"/>
                  </a:lnTo>
                  <a:lnTo>
                    <a:pt x="100088" y="100087"/>
                  </a:lnTo>
                  <a:lnTo>
                    <a:pt x="71218" y="132873"/>
                  </a:lnTo>
                  <a:lnTo>
                    <a:pt x="46675" y="169165"/>
                  </a:lnTo>
                  <a:lnTo>
                    <a:pt x="26871" y="208552"/>
                  </a:lnTo>
                  <a:lnTo>
                    <a:pt x="12216" y="250623"/>
                  </a:lnTo>
                  <a:lnTo>
                    <a:pt x="3122" y="294967"/>
                  </a:lnTo>
                  <a:lnTo>
                    <a:pt x="0" y="341172"/>
                  </a:lnTo>
                  <a:lnTo>
                    <a:pt x="0" y="4551387"/>
                  </a:lnTo>
                  <a:lnTo>
                    <a:pt x="3122" y="4597593"/>
                  </a:lnTo>
                  <a:lnTo>
                    <a:pt x="12216" y="4641937"/>
                  </a:lnTo>
                  <a:lnTo>
                    <a:pt x="26871" y="4684007"/>
                  </a:lnTo>
                  <a:lnTo>
                    <a:pt x="46675" y="4723394"/>
                  </a:lnTo>
                  <a:lnTo>
                    <a:pt x="71218" y="4759687"/>
                  </a:lnTo>
                  <a:lnTo>
                    <a:pt x="100088" y="4792473"/>
                  </a:lnTo>
                  <a:lnTo>
                    <a:pt x="132874" y="4821343"/>
                  </a:lnTo>
                  <a:lnTo>
                    <a:pt x="169166" y="4845885"/>
                  </a:lnTo>
                  <a:lnTo>
                    <a:pt x="208553" y="4865689"/>
                  </a:lnTo>
                  <a:lnTo>
                    <a:pt x="250623" y="4880344"/>
                  </a:lnTo>
                  <a:lnTo>
                    <a:pt x="294966" y="4889438"/>
                  </a:lnTo>
                  <a:lnTo>
                    <a:pt x="341170" y="4892560"/>
                  </a:lnTo>
                  <a:lnTo>
                    <a:pt x="17600295" y="4892560"/>
                  </a:lnTo>
                  <a:lnTo>
                    <a:pt x="17646491" y="4889438"/>
                  </a:lnTo>
                  <a:lnTo>
                    <a:pt x="17690827" y="4880344"/>
                  </a:lnTo>
                  <a:lnTo>
                    <a:pt x="17732890" y="4865689"/>
                  </a:lnTo>
                  <a:lnTo>
                    <a:pt x="17772271" y="4845885"/>
                  </a:lnTo>
                  <a:lnTo>
                    <a:pt x="17808558" y="4821343"/>
                  </a:lnTo>
                  <a:lnTo>
                    <a:pt x="17841341" y="4792473"/>
                  </a:lnTo>
                  <a:lnTo>
                    <a:pt x="17870207" y="4759687"/>
                  </a:lnTo>
                  <a:lnTo>
                    <a:pt x="17894746" y="4723394"/>
                  </a:lnTo>
                  <a:lnTo>
                    <a:pt x="17914548" y="4684007"/>
                  </a:lnTo>
                  <a:lnTo>
                    <a:pt x="17929201" y="4641937"/>
                  </a:lnTo>
                  <a:lnTo>
                    <a:pt x="17938294" y="4597593"/>
                  </a:lnTo>
                  <a:lnTo>
                    <a:pt x="17941417" y="4551387"/>
                  </a:lnTo>
                  <a:lnTo>
                    <a:pt x="17941417" y="341172"/>
                  </a:lnTo>
                  <a:lnTo>
                    <a:pt x="17938294" y="294967"/>
                  </a:lnTo>
                  <a:lnTo>
                    <a:pt x="17929201" y="250623"/>
                  </a:lnTo>
                  <a:lnTo>
                    <a:pt x="17914548" y="208552"/>
                  </a:lnTo>
                  <a:lnTo>
                    <a:pt x="17894746" y="169165"/>
                  </a:lnTo>
                  <a:lnTo>
                    <a:pt x="17870207" y="132873"/>
                  </a:lnTo>
                  <a:lnTo>
                    <a:pt x="17841341" y="100087"/>
                  </a:lnTo>
                  <a:lnTo>
                    <a:pt x="17808558" y="71217"/>
                  </a:lnTo>
                  <a:lnTo>
                    <a:pt x="17772271" y="46674"/>
                  </a:lnTo>
                  <a:lnTo>
                    <a:pt x="17732890" y="26871"/>
                  </a:lnTo>
                  <a:lnTo>
                    <a:pt x="17690827" y="12216"/>
                  </a:lnTo>
                  <a:lnTo>
                    <a:pt x="17646491" y="3122"/>
                  </a:lnTo>
                  <a:lnTo>
                    <a:pt x="176002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89" y="2497378"/>
              <a:ext cx="5251373" cy="494285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854700" y="3519296"/>
            <a:ext cx="11758295" cy="4170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735" indent="-156845">
              <a:lnSpc>
                <a:spcPct val="100000"/>
              </a:lnSpc>
              <a:spcBef>
                <a:spcPts val="100"/>
              </a:spcBef>
              <a:buSzPct val="93750"/>
              <a:buAutoNum type="arabicPeriod"/>
              <a:tabLst>
                <a:tab pos="16573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Improved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Citizen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User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Experience:</a:t>
            </a:r>
            <a:endParaRPr sz="1600">
              <a:latin typeface="Calibri"/>
              <a:cs typeface="Calibri"/>
            </a:endParaRPr>
          </a:p>
          <a:p>
            <a:pPr marL="755650" marR="652780" lvl="1" indent="-285750">
              <a:lnSpc>
                <a:spcPct val="100000"/>
              </a:lnSpc>
              <a:buSzPct val="96875"/>
              <a:buAutoNum type="arabicPeriod"/>
              <a:tabLst>
                <a:tab pos="75565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90%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citizens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easy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wide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records,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informational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collateral,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online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forms,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downloadable documents.</a:t>
            </a:r>
            <a:endParaRPr sz="1600">
              <a:latin typeface="Calibri"/>
              <a:cs typeface="Calibri"/>
            </a:endParaRPr>
          </a:p>
          <a:p>
            <a:pPr marL="755650" marR="5080" lvl="1" indent="-285750">
              <a:lnSpc>
                <a:spcPct val="100000"/>
              </a:lnSpc>
              <a:buSzPct val="96875"/>
              <a:buAutoNum type="arabicPeriod"/>
              <a:tabLst>
                <a:tab pos="75565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85%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users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website's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user-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friendly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interface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intuitive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navigation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"good"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"excellent"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enabling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quick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efficient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retrieval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resources.</a:t>
            </a:r>
            <a:endParaRPr sz="1600">
              <a:latin typeface="Calibri"/>
              <a:cs typeface="Calibri"/>
            </a:endParaRPr>
          </a:p>
          <a:p>
            <a:pPr marL="165735" indent="-156845">
              <a:lnSpc>
                <a:spcPct val="100000"/>
              </a:lnSpc>
              <a:buSzPct val="93750"/>
              <a:buAutoNum type="arabicPeriod"/>
              <a:tabLst>
                <a:tab pos="16573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Availability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Reliable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Performance:</a:t>
            </a:r>
            <a:endParaRPr sz="1600">
              <a:latin typeface="Calibri"/>
              <a:cs typeface="Calibri"/>
            </a:endParaRPr>
          </a:p>
          <a:p>
            <a:pPr marL="755015" lvl="1" indent="-285115">
              <a:lnSpc>
                <a:spcPct val="100000"/>
              </a:lnSpc>
              <a:buSzPct val="96875"/>
              <a:buAutoNum type="arabicPeriod"/>
              <a:tabLst>
                <a:tab pos="75501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99.9%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uptime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website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platform,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minimal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downtime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fast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response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times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users.</a:t>
            </a:r>
            <a:endParaRPr sz="1600">
              <a:latin typeface="Calibri"/>
              <a:cs typeface="Calibri"/>
            </a:endParaRPr>
          </a:p>
          <a:p>
            <a:pPr marL="755650" marR="389255" lvl="1" indent="-285750">
              <a:lnSpc>
                <a:spcPct val="100000"/>
              </a:lnSpc>
              <a:buSzPct val="96875"/>
              <a:buAutoNum type="arabicPeriod"/>
              <a:tabLst>
                <a:tab pos="75565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80%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reduction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average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load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times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compared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existing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website,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ensuring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consistent,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low-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latency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even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during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periods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traffic.</a:t>
            </a:r>
            <a:endParaRPr sz="1600">
              <a:latin typeface="Calibri"/>
              <a:cs typeface="Calibri"/>
            </a:endParaRPr>
          </a:p>
          <a:p>
            <a:pPr marL="165735" lvl="1" indent="-161925">
              <a:lnSpc>
                <a:spcPct val="100000"/>
              </a:lnSpc>
              <a:buSzPct val="96875"/>
              <a:buAutoNum type="arabicPeriod"/>
              <a:tabLst>
                <a:tab pos="16573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Enhanced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Citizen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Satisfaction:</a:t>
            </a:r>
            <a:endParaRPr sz="1600">
              <a:latin typeface="Calibri"/>
              <a:cs typeface="Calibri"/>
            </a:endParaRPr>
          </a:p>
          <a:p>
            <a:pPr marL="755650" marR="165735" lvl="2" indent="-285750">
              <a:lnSpc>
                <a:spcPct val="100000"/>
              </a:lnSpc>
              <a:buAutoNum type="arabicPeriod"/>
              <a:tabLst>
                <a:tab pos="75565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75%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citizens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express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overall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satisfaction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County's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website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digital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services,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compared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previous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website.</a:t>
            </a:r>
            <a:endParaRPr sz="1600">
              <a:latin typeface="Calibri"/>
              <a:cs typeface="Calibri"/>
            </a:endParaRPr>
          </a:p>
          <a:p>
            <a:pPr marL="12700" marR="135255" lvl="2" indent="742315">
              <a:lnSpc>
                <a:spcPct val="100000"/>
              </a:lnSpc>
              <a:buAutoNum type="arabicPeriod"/>
              <a:tabLst>
                <a:tab pos="75501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65%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reduction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wait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times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complaints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accessing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completing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online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transactions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website.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4.Efficient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Internal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Collaboration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Content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Management:</a:t>
            </a:r>
            <a:endParaRPr sz="1600">
              <a:latin typeface="Calibri"/>
              <a:cs typeface="Calibri"/>
            </a:endParaRPr>
          </a:p>
          <a:p>
            <a:pPr marL="755650" marR="80010" lvl="3" indent="-285750">
              <a:lnSpc>
                <a:spcPct val="100000"/>
              </a:lnSpc>
              <a:buAutoNum type="arabicPeriod"/>
              <a:tabLst>
                <a:tab pos="75565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90%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County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offices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departments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effective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collaboration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seamless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maintenance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specific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within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common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website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framework.</a:t>
            </a:r>
            <a:endParaRPr sz="1600">
              <a:latin typeface="Calibri"/>
              <a:cs typeface="Calibri"/>
            </a:endParaRPr>
          </a:p>
          <a:p>
            <a:pPr marL="755015" lvl="3" indent="-285115">
              <a:lnSpc>
                <a:spcPct val="100000"/>
              </a:lnSpc>
              <a:buAutoNum type="arabicPeriod"/>
              <a:tabLst>
                <a:tab pos="75501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80%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designated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indicate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ease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confidence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contributing,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updating,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managing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website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content.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4520"/>
              </a:lnSpc>
            </a:pPr>
            <a:r>
              <a:rPr spc="-50" dirty="0"/>
              <a:t>4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0" y="1028700"/>
            <a:ext cx="12961620" cy="131699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67030" rIns="0" bIns="0" rtlCol="0">
            <a:spAutoFit/>
          </a:bodyPr>
          <a:lstStyle/>
          <a:p>
            <a:pPr marL="1193165">
              <a:lnSpc>
                <a:spcPct val="100000"/>
              </a:lnSpc>
              <a:spcBef>
                <a:spcPts val="2890"/>
              </a:spcBef>
              <a:tabLst>
                <a:tab pos="4027170" algn="l"/>
              </a:tabLst>
            </a:pPr>
            <a:r>
              <a:rPr spc="-10" dirty="0">
                <a:latin typeface="Arial"/>
                <a:cs typeface="Arial"/>
              </a:rPr>
              <a:t>Success</a:t>
            </a:r>
            <a:r>
              <a:rPr dirty="0">
                <a:latin typeface="Arial"/>
                <a:cs typeface="Arial"/>
              </a:rPr>
              <a:t>	</a:t>
            </a:r>
            <a:r>
              <a:rPr spc="-10" dirty="0">
                <a:latin typeface="Arial"/>
                <a:cs typeface="Arial"/>
              </a:rPr>
              <a:t>Criteria: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66081" y="3136353"/>
            <a:ext cx="622300" cy="551180"/>
          </a:xfrm>
          <a:custGeom>
            <a:avLst/>
            <a:gdLst/>
            <a:ahLst/>
            <a:cxnLst/>
            <a:rect l="l" t="t" r="r" b="b"/>
            <a:pathLst>
              <a:path w="622300" h="551179">
                <a:moveTo>
                  <a:pt x="621948" y="0"/>
                </a:moveTo>
                <a:lnTo>
                  <a:pt x="0" y="0"/>
                </a:lnTo>
                <a:lnTo>
                  <a:pt x="0" y="551052"/>
                </a:lnTo>
                <a:lnTo>
                  <a:pt x="621948" y="551052"/>
                </a:lnTo>
                <a:lnTo>
                  <a:pt x="621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960" cy="830580"/>
          </a:xfrm>
          <a:custGeom>
            <a:avLst/>
            <a:gdLst/>
            <a:ahLst/>
            <a:cxnLst/>
            <a:rect l="l" t="t" r="r" b="b"/>
            <a:pathLst>
              <a:path w="568960" h="830580">
                <a:moveTo>
                  <a:pt x="568905" y="0"/>
                </a:moveTo>
                <a:lnTo>
                  <a:pt x="0" y="0"/>
                </a:lnTo>
                <a:lnTo>
                  <a:pt x="0" y="830033"/>
                </a:lnTo>
                <a:lnTo>
                  <a:pt x="568905" y="830033"/>
                </a:lnTo>
                <a:lnTo>
                  <a:pt x="568905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66081" y="3964406"/>
            <a:ext cx="622300" cy="4653915"/>
          </a:xfrm>
          <a:custGeom>
            <a:avLst/>
            <a:gdLst/>
            <a:ahLst/>
            <a:cxnLst/>
            <a:rect l="l" t="t" r="r" b="b"/>
            <a:pathLst>
              <a:path w="622300" h="4653915">
                <a:moveTo>
                  <a:pt x="621948" y="0"/>
                </a:moveTo>
                <a:lnTo>
                  <a:pt x="0" y="0"/>
                </a:lnTo>
                <a:lnTo>
                  <a:pt x="0" y="4653432"/>
                </a:lnTo>
                <a:lnTo>
                  <a:pt x="621948" y="4653432"/>
                </a:lnTo>
                <a:lnTo>
                  <a:pt x="621948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028700"/>
            <a:ext cx="12961620" cy="131699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619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285"/>
              </a:spcBef>
            </a:pPr>
            <a:r>
              <a:rPr sz="3200" dirty="0"/>
              <a:t>Waterfall</a:t>
            </a:r>
            <a:r>
              <a:rPr sz="3200" spc="-80" dirty="0"/>
              <a:t> </a:t>
            </a:r>
            <a:r>
              <a:rPr sz="3200" dirty="0"/>
              <a:t>Methodology</a:t>
            </a:r>
            <a:r>
              <a:rPr sz="3200" spc="-75" dirty="0"/>
              <a:t> </a:t>
            </a:r>
            <a:r>
              <a:rPr sz="3200" dirty="0"/>
              <a:t>and</a:t>
            </a:r>
            <a:r>
              <a:rPr sz="3200" spc="-75" dirty="0"/>
              <a:t> </a:t>
            </a:r>
            <a:r>
              <a:rPr sz="3200" dirty="0"/>
              <a:t>Approach</a:t>
            </a:r>
            <a:r>
              <a:rPr sz="3200" spc="-75" dirty="0"/>
              <a:t> </a:t>
            </a:r>
            <a:r>
              <a:rPr sz="3200" dirty="0"/>
              <a:t>for</a:t>
            </a:r>
            <a:r>
              <a:rPr sz="3200" spc="-80" dirty="0"/>
              <a:t> </a:t>
            </a:r>
            <a:r>
              <a:rPr sz="3200" dirty="0"/>
              <a:t>Skagit</a:t>
            </a:r>
            <a:r>
              <a:rPr sz="3200" spc="-75" dirty="0"/>
              <a:t> </a:t>
            </a:r>
            <a:r>
              <a:rPr sz="3200" dirty="0"/>
              <a:t>County</a:t>
            </a:r>
            <a:r>
              <a:rPr sz="3200" spc="-75" dirty="0"/>
              <a:t> </a:t>
            </a:r>
            <a:r>
              <a:rPr sz="3200" dirty="0"/>
              <a:t>Website</a:t>
            </a:r>
            <a:r>
              <a:rPr sz="3200" spc="-75" dirty="0"/>
              <a:t> </a:t>
            </a:r>
            <a:r>
              <a:rPr sz="3200" spc="-10" dirty="0"/>
              <a:t>Project: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17550517" y="9590861"/>
            <a:ext cx="23177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40"/>
              </a:lnSpc>
            </a:pPr>
            <a:r>
              <a:rPr sz="3200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62555" y="2466111"/>
          <a:ext cx="16571594" cy="7103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1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9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7970">
                <a:tc>
                  <a:txBody>
                    <a:bodyPr/>
                    <a:lstStyle/>
                    <a:p>
                      <a:pPr marL="24130">
                        <a:lnSpc>
                          <a:spcPts val="1870"/>
                        </a:lnSpc>
                        <a:spcBef>
                          <a:spcPts val="14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Phase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870"/>
                        </a:lnSpc>
                        <a:spcBef>
                          <a:spcPts val="14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Duration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870"/>
                        </a:lnSpc>
                        <a:spcBef>
                          <a:spcPts val="14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Activities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4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Requirement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Gathering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Months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0815" indent="-146685">
                        <a:lnSpc>
                          <a:spcPct val="100000"/>
                        </a:lnSpc>
                        <a:buChar char="•"/>
                        <a:tabLst>
                          <a:tab pos="170815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Conduct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comprehensive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stakeholder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interviews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workshops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understand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County's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requirements,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goals,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expectations.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70815" indent="-146685">
                        <a:lnSpc>
                          <a:spcPct val="100000"/>
                        </a:lnSpc>
                        <a:buChar char="•"/>
                        <a:tabLst>
                          <a:tab pos="170815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Gather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detailed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functional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non-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functional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requirements,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user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personas,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use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cases,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technical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specifications.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70815" indent="-146685">
                        <a:lnSpc>
                          <a:spcPct val="100000"/>
                        </a:lnSpc>
                        <a:buChar char="•"/>
                        <a:tabLst>
                          <a:tab pos="170815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Establish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clear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project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objectives,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success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criteria,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performance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indicators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(KPIs).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Design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Months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0815" indent="-146685">
                        <a:lnSpc>
                          <a:spcPct val="100000"/>
                        </a:lnSpc>
                        <a:buChar char="•"/>
                        <a:tabLst>
                          <a:tab pos="170815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Develop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website's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information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architecture,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navigation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structure,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user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interface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design.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70815" indent="-146685">
                        <a:lnSpc>
                          <a:spcPct val="100000"/>
                        </a:lnSpc>
                        <a:buChar char="•"/>
                        <a:tabLst>
                          <a:tab pos="170815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Create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wireframes,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prototypes,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visual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design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mockups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capture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desired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look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feel.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70815" indent="-146685">
                        <a:lnSpc>
                          <a:spcPct val="100000"/>
                        </a:lnSpc>
                        <a:buChar char="•"/>
                        <a:tabLst>
                          <a:tab pos="170815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Finalize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website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theme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branding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elements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ensure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welcoming,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friendly,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appearance.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6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Development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Months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0815" indent="-146685">
                        <a:lnSpc>
                          <a:spcPct val="100000"/>
                        </a:lnSpc>
                        <a:buChar char="•"/>
                        <a:tabLst>
                          <a:tab pos="170815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Implement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website's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content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management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system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(CMS)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backend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infrastructure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support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County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departments.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70815" indent="-146685">
                        <a:lnSpc>
                          <a:spcPct val="100000"/>
                        </a:lnSpc>
                        <a:buChar char="•"/>
                        <a:tabLst>
                          <a:tab pos="170815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Develop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frontend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using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responsive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web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design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principles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accessible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coding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standards.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70815" indent="-146685">
                        <a:lnSpc>
                          <a:spcPct val="100000"/>
                        </a:lnSpc>
                        <a:buChar char="•"/>
                        <a:tabLst>
                          <a:tab pos="170815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Integrate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e-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government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features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such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online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forms,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social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media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connectivity,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video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hosting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capabilities.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09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2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Testing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Month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70815" indent="-146685">
                        <a:lnSpc>
                          <a:spcPct val="100000"/>
                        </a:lnSpc>
                        <a:spcBef>
                          <a:spcPts val="1355"/>
                        </a:spcBef>
                        <a:buChar char="•"/>
                        <a:tabLst>
                          <a:tab pos="170815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Conduct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comprehensive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functional,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usability,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performance,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security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testing.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70815" indent="-146685">
                        <a:lnSpc>
                          <a:spcPct val="100000"/>
                        </a:lnSpc>
                        <a:buChar char="•"/>
                        <a:tabLst>
                          <a:tab pos="170815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Validate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system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components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integrations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perform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expected.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70815" indent="-146685">
                        <a:lnSpc>
                          <a:spcPct val="100000"/>
                        </a:lnSpc>
                        <a:buChar char="•"/>
                        <a:tabLst>
                          <a:tab pos="170815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Document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resolve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any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issues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identified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during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testing.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2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4130" marR="53911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User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Acceptance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Testing (UAT)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Month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70815" indent="-146685">
                        <a:lnSpc>
                          <a:spcPct val="100000"/>
                        </a:lnSpc>
                        <a:spcBef>
                          <a:spcPts val="1060"/>
                        </a:spcBef>
                        <a:buChar char="•"/>
                        <a:tabLst>
                          <a:tab pos="170815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Engage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County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staff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perform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user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acceptance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testing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(UAT).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70815" indent="-146685">
                        <a:lnSpc>
                          <a:spcPct val="100000"/>
                        </a:lnSpc>
                        <a:buChar char="•"/>
                        <a:tabLst>
                          <a:tab pos="170815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Verify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website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meets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user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requirements.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70815" indent="-146685">
                        <a:lnSpc>
                          <a:spcPct val="100000"/>
                        </a:lnSpc>
                        <a:buChar char="•"/>
                        <a:tabLst>
                          <a:tab pos="170815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Address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feedback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make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final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refinements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before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go-live.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2932252"/>
            <a:ext cx="622300" cy="551180"/>
          </a:xfrm>
          <a:custGeom>
            <a:avLst/>
            <a:gdLst/>
            <a:ahLst/>
            <a:cxnLst/>
            <a:rect l="l" t="t" r="r" b="b"/>
            <a:pathLst>
              <a:path w="622300" h="551179">
                <a:moveTo>
                  <a:pt x="621948" y="0"/>
                </a:moveTo>
                <a:lnTo>
                  <a:pt x="0" y="0"/>
                </a:lnTo>
                <a:lnTo>
                  <a:pt x="0" y="551052"/>
                </a:lnTo>
                <a:lnTo>
                  <a:pt x="621948" y="551052"/>
                </a:lnTo>
                <a:lnTo>
                  <a:pt x="621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8960" cy="830580"/>
          </a:xfrm>
          <a:custGeom>
            <a:avLst/>
            <a:gdLst/>
            <a:ahLst/>
            <a:cxnLst/>
            <a:rect l="l" t="t" r="r" b="b"/>
            <a:pathLst>
              <a:path w="568960" h="830580">
                <a:moveTo>
                  <a:pt x="568905" y="0"/>
                </a:moveTo>
                <a:lnTo>
                  <a:pt x="0" y="0"/>
                </a:lnTo>
                <a:lnTo>
                  <a:pt x="0" y="830033"/>
                </a:lnTo>
                <a:lnTo>
                  <a:pt x="568905" y="830033"/>
                </a:lnTo>
                <a:lnTo>
                  <a:pt x="568905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7883" y="9772650"/>
            <a:ext cx="1445260" cy="514350"/>
          </a:xfrm>
          <a:custGeom>
            <a:avLst/>
            <a:gdLst/>
            <a:ahLst/>
            <a:cxnLst/>
            <a:rect l="l" t="t" r="r" b="b"/>
            <a:pathLst>
              <a:path w="1445260" h="514350">
                <a:moveTo>
                  <a:pt x="1444904" y="0"/>
                </a:moveTo>
                <a:lnTo>
                  <a:pt x="0" y="0"/>
                </a:lnTo>
                <a:lnTo>
                  <a:pt x="0" y="514350"/>
                </a:lnTo>
                <a:lnTo>
                  <a:pt x="1444904" y="514350"/>
                </a:lnTo>
                <a:lnTo>
                  <a:pt x="1444904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772650"/>
            <a:ext cx="1068705" cy="514350"/>
          </a:xfrm>
          <a:custGeom>
            <a:avLst/>
            <a:gdLst/>
            <a:ahLst/>
            <a:cxnLst/>
            <a:rect l="l" t="t" r="r" b="b"/>
            <a:pathLst>
              <a:path w="1068705" h="514350">
                <a:moveTo>
                  <a:pt x="0" y="0"/>
                </a:moveTo>
                <a:lnTo>
                  <a:pt x="1068151" y="0"/>
                </a:lnTo>
                <a:lnTo>
                  <a:pt x="1068151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1028700"/>
            <a:ext cx="12961620" cy="131699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67030" rIns="0" bIns="0" rtlCol="0">
            <a:spAutoFit/>
          </a:bodyPr>
          <a:lstStyle/>
          <a:p>
            <a:pPr marL="1193165">
              <a:lnSpc>
                <a:spcPct val="100000"/>
              </a:lnSpc>
              <a:spcBef>
                <a:spcPts val="2890"/>
              </a:spcBef>
            </a:pPr>
            <a:r>
              <a:rPr spc="-10" dirty="0">
                <a:latin typeface="Arial"/>
                <a:cs typeface="Arial"/>
              </a:rPr>
              <a:t>Resources</a:t>
            </a:r>
          </a:p>
        </p:txBody>
      </p:sp>
      <p:sp>
        <p:nvSpPr>
          <p:cNvPr id="7" name="object 7"/>
          <p:cNvSpPr/>
          <p:nvPr/>
        </p:nvSpPr>
        <p:spPr>
          <a:xfrm>
            <a:off x="1028700" y="3760304"/>
            <a:ext cx="4514215" cy="5403215"/>
          </a:xfrm>
          <a:custGeom>
            <a:avLst/>
            <a:gdLst/>
            <a:ahLst/>
            <a:cxnLst/>
            <a:rect l="l" t="t" r="r" b="b"/>
            <a:pathLst>
              <a:path w="4514215" h="5403215">
                <a:moveTo>
                  <a:pt x="4513592" y="0"/>
                </a:moveTo>
                <a:lnTo>
                  <a:pt x="0" y="0"/>
                </a:lnTo>
                <a:lnTo>
                  <a:pt x="0" y="5402745"/>
                </a:lnTo>
                <a:lnTo>
                  <a:pt x="4513592" y="5402745"/>
                </a:lnTo>
                <a:lnTo>
                  <a:pt x="4513592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25880" y="5000002"/>
            <a:ext cx="4161790" cy="258508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71145" indent="-258445">
              <a:lnSpc>
                <a:spcPct val="100000"/>
              </a:lnSpc>
              <a:spcBef>
                <a:spcPts val="575"/>
              </a:spcBef>
              <a:buChar char="•"/>
              <a:tabLst>
                <a:tab pos="27114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Manager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(1)</a:t>
            </a:r>
            <a:endParaRPr sz="2400">
              <a:latin typeface="Arial"/>
              <a:cs typeface="Arial"/>
            </a:endParaRPr>
          </a:p>
          <a:p>
            <a:pPr marL="271145" indent="-258445">
              <a:lnSpc>
                <a:spcPct val="100000"/>
              </a:lnSpc>
              <a:spcBef>
                <a:spcPts val="480"/>
              </a:spcBef>
              <a:buChar char="•"/>
              <a:tabLst>
                <a:tab pos="27114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Analyst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(1)</a:t>
            </a:r>
            <a:endParaRPr sz="2400">
              <a:latin typeface="Arial"/>
              <a:cs typeface="Arial"/>
            </a:endParaRPr>
          </a:p>
          <a:p>
            <a:pPr marL="271145" indent="-258445">
              <a:lnSpc>
                <a:spcPct val="100000"/>
              </a:lnSpc>
              <a:spcBef>
                <a:spcPts val="480"/>
              </a:spcBef>
              <a:buChar char="•"/>
              <a:tabLst>
                <a:tab pos="27114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UX/UI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Designer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(1)</a:t>
            </a:r>
            <a:endParaRPr sz="2400">
              <a:latin typeface="Arial"/>
              <a:cs typeface="Arial"/>
            </a:endParaRPr>
          </a:p>
          <a:p>
            <a:pPr marL="271145" indent="-258445">
              <a:lnSpc>
                <a:spcPct val="100000"/>
              </a:lnSpc>
              <a:spcBef>
                <a:spcPts val="480"/>
              </a:spcBef>
              <a:buChar char="•"/>
              <a:tabLst>
                <a:tab pos="27114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Developer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(2)</a:t>
            </a:r>
            <a:endParaRPr sz="2400">
              <a:latin typeface="Arial"/>
              <a:cs typeface="Arial"/>
            </a:endParaRPr>
          </a:p>
          <a:p>
            <a:pPr marL="271145" indent="-258445">
              <a:lnSpc>
                <a:spcPct val="100000"/>
              </a:lnSpc>
              <a:spcBef>
                <a:spcPts val="480"/>
              </a:spcBef>
              <a:buChar char="•"/>
              <a:tabLst>
                <a:tab pos="27114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Assurance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Tester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(1)</a:t>
            </a:r>
            <a:endParaRPr sz="2400">
              <a:latin typeface="Arial"/>
              <a:cs typeface="Arial"/>
            </a:endParaRPr>
          </a:p>
          <a:p>
            <a:pPr marL="271145" indent="-258445">
              <a:lnSpc>
                <a:spcPct val="100000"/>
              </a:lnSpc>
              <a:spcBef>
                <a:spcPts val="475"/>
              </a:spcBef>
              <a:buChar char="•"/>
              <a:tabLst>
                <a:tab pos="27114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Technical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Architect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(1)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73965" y="2932252"/>
            <a:ext cx="622300" cy="551180"/>
          </a:xfrm>
          <a:custGeom>
            <a:avLst/>
            <a:gdLst/>
            <a:ahLst/>
            <a:cxnLst/>
            <a:rect l="l" t="t" r="r" b="b"/>
            <a:pathLst>
              <a:path w="622300" h="551179">
                <a:moveTo>
                  <a:pt x="621948" y="0"/>
                </a:moveTo>
                <a:lnTo>
                  <a:pt x="0" y="0"/>
                </a:lnTo>
                <a:lnTo>
                  <a:pt x="0" y="551052"/>
                </a:lnTo>
                <a:lnTo>
                  <a:pt x="621948" y="551052"/>
                </a:lnTo>
                <a:lnTo>
                  <a:pt x="621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73965" y="3760304"/>
            <a:ext cx="4514215" cy="5403215"/>
          </a:xfrm>
          <a:prstGeom prst="rect">
            <a:avLst/>
          </a:prstGeom>
          <a:solidFill>
            <a:srgbClr val="B8891E"/>
          </a:solidFill>
        </p:spPr>
        <p:txBody>
          <a:bodyPr vert="horz" wrap="square" lIns="0" tIns="107315" rIns="0" bIns="0" rtlCol="0">
            <a:spAutoFit/>
          </a:bodyPr>
          <a:lstStyle/>
          <a:p>
            <a:pPr marL="310515" marR="891540">
              <a:lnSpc>
                <a:spcPct val="116599"/>
              </a:lnSpc>
              <a:spcBef>
                <a:spcPts val="845"/>
              </a:spcBef>
              <a:tabLst>
                <a:tab pos="344424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timeline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120958" y="2932252"/>
            <a:ext cx="622300" cy="551180"/>
          </a:xfrm>
          <a:custGeom>
            <a:avLst/>
            <a:gdLst/>
            <a:ahLst/>
            <a:cxnLst/>
            <a:rect l="l" t="t" r="r" b="b"/>
            <a:pathLst>
              <a:path w="622300" h="551179">
                <a:moveTo>
                  <a:pt x="621948" y="0"/>
                </a:moveTo>
                <a:lnTo>
                  <a:pt x="0" y="0"/>
                </a:lnTo>
                <a:lnTo>
                  <a:pt x="0" y="551052"/>
                </a:lnTo>
                <a:lnTo>
                  <a:pt x="621948" y="551052"/>
                </a:lnTo>
                <a:lnTo>
                  <a:pt x="621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55114" y="2833547"/>
            <a:ext cx="11584940" cy="1329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100"/>
              </a:spcBef>
              <a:tabLst>
                <a:tab pos="5057775" algn="l"/>
                <a:tab pos="10104755" algn="l"/>
              </a:tabLst>
            </a:pPr>
            <a:r>
              <a:rPr sz="3650" spc="-10" dirty="0">
                <a:latin typeface="Arial"/>
                <a:cs typeface="Arial"/>
              </a:rPr>
              <a:t>Project</a:t>
            </a:r>
            <a:r>
              <a:rPr sz="3650" dirty="0">
                <a:latin typeface="Arial"/>
                <a:cs typeface="Arial"/>
              </a:rPr>
              <a:t>	</a:t>
            </a:r>
            <a:r>
              <a:rPr sz="3650" spc="-10" dirty="0">
                <a:latin typeface="Arial"/>
                <a:cs typeface="Arial"/>
              </a:rPr>
              <a:t>Timeline</a:t>
            </a:r>
            <a:r>
              <a:rPr sz="3650" dirty="0">
                <a:latin typeface="Arial"/>
                <a:cs typeface="Arial"/>
              </a:rPr>
              <a:t>	</a:t>
            </a:r>
            <a:r>
              <a:rPr sz="3650" spc="-10" dirty="0">
                <a:latin typeface="Arial"/>
                <a:cs typeface="Arial"/>
              </a:rPr>
              <a:t>Budget Members</a:t>
            </a:r>
            <a:endParaRPr sz="3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512242" y="9430729"/>
            <a:ext cx="307975" cy="593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sz="4000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4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20958" y="3760304"/>
            <a:ext cx="4514215" cy="5403215"/>
          </a:xfrm>
          <a:prstGeom prst="rect">
            <a:avLst/>
          </a:prstGeom>
          <a:solidFill>
            <a:srgbClr val="B8891E"/>
          </a:solidFill>
        </p:spPr>
        <p:txBody>
          <a:bodyPr vert="horz" wrap="square" lIns="0" tIns="167640" rIns="0" bIns="0" rtlCol="0">
            <a:spAutoFit/>
          </a:bodyPr>
          <a:lstStyle/>
          <a:p>
            <a:pPr marL="329565">
              <a:lnSpc>
                <a:spcPct val="100000"/>
              </a:lnSpc>
              <a:spcBef>
                <a:spcPts val="13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$150,000.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49" y="9747"/>
            <a:ext cx="568960" cy="830580"/>
          </a:xfrm>
          <a:custGeom>
            <a:avLst/>
            <a:gdLst/>
            <a:ahLst/>
            <a:cxnLst/>
            <a:rect l="l" t="t" r="r" b="b"/>
            <a:pathLst>
              <a:path w="568960" h="830580">
                <a:moveTo>
                  <a:pt x="568905" y="0"/>
                </a:moveTo>
                <a:lnTo>
                  <a:pt x="0" y="0"/>
                </a:lnTo>
                <a:lnTo>
                  <a:pt x="0" y="830033"/>
                </a:lnTo>
                <a:lnTo>
                  <a:pt x="568905" y="830033"/>
                </a:lnTo>
                <a:lnTo>
                  <a:pt x="568905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3832" y="9782397"/>
            <a:ext cx="1445260" cy="514350"/>
          </a:xfrm>
          <a:custGeom>
            <a:avLst/>
            <a:gdLst/>
            <a:ahLst/>
            <a:cxnLst/>
            <a:rect l="l" t="t" r="r" b="b"/>
            <a:pathLst>
              <a:path w="1445260" h="514350">
                <a:moveTo>
                  <a:pt x="1444904" y="0"/>
                </a:moveTo>
                <a:lnTo>
                  <a:pt x="0" y="0"/>
                </a:lnTo>
                <a:lnTo>
                  <a:pt x="0" y="514350"/>
                </a:lnTo>
                <a:lnTo>
                  <a:pt x="1444904" y="514350"/>
                </a:lnTo>
                <a:lnTo>
                  <a:pt x="1444904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949" y="9782397"/>
            <a:ext cx="1068705" cy="514350"/>
          </a:xfrm>
          <a:custGeom>
            <a:avLst/>
            <a:gdLst/>
            <a:ahLst/>
            <a:cxnLst/>
            <a:rect l="l" t="t" r="r" b="b"/>
            <a:pathLst>
              <a:path w="1068705" h="514350">
                <a:moveTo>
                  <a:pt x="0" y="0"/>
                </a:moveTo>
                <a:lnTo>
                  <a:pt x="1068151" y="0"/>
                </a:lnTo>
                <a:lnTo>
                  <a:pt x="1068151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9689" y="4841474"/>
            <a:ext cx="4526915" cy="4153535"/>
          </a:xfrm>
          <a:custGeom>
            <a:avLst/>
            <a:gdLst/>
            <a:ahLst/>
            <a:cxnLst/>
            <a:rect l="l" t="t" r="r" b="b"/>
            <a:pathLst>
              <a:path w="4526915" h="4153534">
                <a:moveTo>
                  <a:pt x="4393412" y="0"/>
                </a:moveTo>
                <a:lnTo>
                  <a:pt x="133466" y="0"/>
                </a:lnTo>
                <a:lnTo>
                  <a:pt x="91345" y="6819"/>
                </a:lnTo>
                <a:lnTo>
                  <a:pt x="54715" y="25798"/>
                </a:lnTo>
                <a:lnTo>
                  <a:pt x="25799" y="54713"/>
                </a:lnTo>
                <a:lnTo>
                  <a:pt x="6820" y="91342"/>
                </a:lnTo>
                <a:lnTo>
                  <a:pt x="0" y="133464"/>
                </a:lnTo>
                <a:lnTo>
                  <a:pt x="0" y="4019816"/>
                </a:lnTo>
                <a:lnTo>
                  <a:pt x="6820" y="4061939"/>
                </a:lnTo>
                <a:lnTo>
                  <a:pt x="25799" y="4098572"/>
                </a:lnTo>
                <a:lnTo>
                  <a:pt x="54715" y="4127490"/>
                </a:lnTo>
                <a:lnTo>
                  <a:pt x="91345" y="4146472"/>
                </a:lnTo>
                <a:lnTo>
                  <a:pt x="133466" y="4153293"/>
                </a:lnTo>
                <a:lnTo>
                  <a:pt x="4393412" y="4153293"/>
                </a:lnTo>
                <a:lnTo>
                  <a:pt x="4435534" y="4146472"/>
                </a:lnTo>
                <a:lnTo>
                  <a:pt x="4472163" y="4127490"/>
                </a:lnTo>
                <a:lnTo>
                  <a:pt x="4501078" y="4098572"/>
                </a:lnTo>
                <a:lnTo>
                  <a:pt x="4505896" y="4089273"/>
                </a:lnTo>
                <a:lnTo>
                  <a:pt x="133466" y="4089273"/>
                </a:lnTo>
                <a:lnTo>
                  <a:pt x="106526" y="4083783"/>
                </a:lnTo>
                <a:lnTo>
                  <a:pt x="84438" y="4068846"/>
                </a:lnTo>
                <a:lnTo>
                  <a:pt x="69499" y="4046758"/>
                </a:lnTo>
                <a:lnTo>
                  <a:pt x="64009" y="4019816"/>
                </a:lnTo>
                <a:lnTo>
                  <a:pt x="64009" y="133464"/>
                </a:lnTo>
                <a:lnTo>
                  <a:pt x="69499" y="106527"/>
                </a:lnTo>
                <a:lnTo>
                  <a:pt x="84438" y="84439"/>
                </a:lnTo>
                <a:lnTo>
                  <a:pt x="106526" y="69499"/>
                </a:lnTo>
                <a:lnTo>
                  <a:pt x="133466" y="64007"/>
                </a:lnTo>
                <a:lnTo>
                  <a:pt x="4505894" y="64007"/>
                </a:lnTo>
                <a:lnTo>
                  <a:pt x="4501078" y="54713"/>
                </a:lnTo>
                <a:lnTo>
                  <a:pt x="4472163" y="25798"/>
                </a:lnTo>
                <a:lnTo>
                  <a:pt x="4435534" y="6819"/>
                </a:lnTo>
                <a:lnTo>
                  <a:pt x="4393412" y="0"/>
                </a:lnTo>
                <a:close/>
              </a:path>
              <a:path w="4526915" h="4153534">
                <a:moveTo>
                  <a:pt x="4505894" y="64007"/>
                </a:moveTo>
                <a:lnTo>
                  <a:pt x="4393412" y="64007"/>
                </a:lnTo>
                <a:lnTo>
                  <a:pt x="4420354" y="69499"/>
                </a:lnTo>
                <a:lnTo>
                  <a:pt x="4442442" y="84439"/>
                </a:lnTo>
                <a:lnTo>
                  <a:pt x="4457379" y="106527"/>
                </a:lnTo>
                <a:lnTo>
                  <a:pt x="4462868" y="133464"/>
                </a:lnTo>
                <a:lnTo>
                  <a:pt x="4462868" y="4019816"/>
                </a:lnTo>
                <a:lnTo>
                  <a:pt x="4457379" y="4046758"/>
                </a:lnTo>
                <a:lnTo>
                  <a:pt x="4442442" y="4068846"/>
                </a:lnTo>
                <a:lnTo>
                  <a:pt x="4420354" y="4083783"/>
                </a:lnTo>
                <a:lnTo>
                  <a:pt x="4393412" y="4089273"/>
                </a:lnTo>
                <a:lnTo>
                  <a:pt x="4505896" y="4089273"/>
                </a:lnTo>
                <a:lnTo>
                  <a:pt x="4520057" y="4061939"/>
                </a:lnTo>
                <a:lnTo>
                  <a:pt x="4526876" y="4019816"/>
                </a:lnTo>
                <a:lnTo>
                  <a:pt x="4526876" y="133464"/>
                </a:lnTo>
                <a:lnTo>
                  <a:pt x="4520057" y="91342"/>
                </a:lnTo>
                <a:lnTo>
                  <a:pt x="4505894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6961" y="3020243"/>
            <a:ext cx="1272324" cy="106239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325969" y="4841474"/>
            <a:ext cx="4526915" cy="4153535"/>
          </a:xfrm>
          <a:custGeom>
            <a:avLst/>
            <a:gdLst/>
            <a:ahLst/>
            <a:cxnLst/>
            <a:rect l="l" t="t" r="r" b="b"/>
            <a:pathLst>
              <a:path w="4526915" h="4153534">
                <a:moveTo>
                  <a:pt x="4393412" y="0"/>
                </a:moveTo>
                <a:lnTo>
                  <a:pt x="133466" y="0"/>
                </a:lnTo>
                <a:lnTo>
                  <a:pt x="91345" y="6819"/>
                </a:lnTo>
                <a:lnTo>
                  <a:pt x="54715" y="25798"/>
                </a:lnTo>
                <a:lnTo>
                  <a:pt x="25799" y="54713"/>
                </a:lnTo>
                <a:lnTo>
                  <a:pt x="6820" y="91342"/>
                </a:lnTo>
                <a:lnTo>
                  <a:pt x="0" y="133464"/>
                </a:lnTo>
                <a:lnTo>
                  <a:pt x="0" y="4019816"/>
                </a:lnTo>
                <a:lnTo>
                  <a:pt x="6820" y="4061939"/>
                </a:lnTo>
                <a:lnTo>
                  <a:pt x="25799" y="4098572"/>
                </a:lnTo>
                <a:lnTo>
                  <a:pt x="54715" y="4127490"/>
                </a:lnTo>
                <a:lnTo>
                  <a:pt x="91345" y="4146472"/>
                </a:lnTo>
                <a:lnTo>
                  <a:pt x="133466" y="4153293"/>
                </a:lnTo>
                <a:lnTo>
                  <a:pt x="4393412" y="4153293"/>
                </a:lnTo>
                <a:lnTo>
                  <a:pt x="4435534" y="4146472"/>
                </a:lnTo>
                <a:lnTo>
                  <a:pt x="4472163" y="4127490"/>
                </a:lnTo>
                <a:lnTo>
                  <a:pt x="4501078" y="4098572"/>
                </a:lnTo>
                <a:lnTo>
                  <a:pt x="4505896" y="4089273"/>
                </a:lnTo>
                <a:lnTo>
                  <a:pt x="133466" y="4089273"/>
                </a:lnTo>
                <a:lnTo>
                  <a:pt x="106526" y="4083783"/>
                </a:lnTo>
                <a:lnTo>
                  <a:pt x="84438" y="4068846"/>
                </a:lnTo>
                <a:lnTo>
                  <a:pt x="69499" y="4046758"/>
                </a:lnTo>
                <a:lnTo>
                  <a:pt x="64009" y="4019816"/>
                </a:lnTo>
                <a:lnTo>
                  <a:pt x="64009" y="133464"/>
                </a:lnTo>
                <a:lnTo>
                  <a:pt x="69499" y="106527"/>
                </a:lnTo>
                <a:lnTo>
                  <a:pt x="84438" y="84439"/>
                </a:lnTo>
                <a:lnTo>
                  <a:pt x="106526" y="69499"/>
                </a:lnTo>
                <a:lnTo>
                  <a:pt x="133466" y="64007"/>
                </a:lnTo>
                <a:lnTo>
                  <a:pt x="4505894" y="64007"/>
                </a:lnTo>
                <a:lnTo>
                  <a:pt x="4501078" y="54713"/>
                </a:lnTo>
                <a:lnTo>
                  <a:pt x="4472163" y="25798"/>
                </a:lnTo>
                <a:lnTo>
                  <a:pt x="4435534" y="6819"/>
                </a:lnTo>
                <a:lnTo>
                  <a:pt x="4393412" y="0"/>
                </a:lnTo>
                <a:close/>
              </a:path>
              <a:path w="4526915" h="4153534">
                <a:moveTo>
                  <a:pt x="4505894" y="64007"/>
                </a:moveTo>
                <a:lnTo>
                  <a:pt x="4393412" y="64007"/>
                </a:lnTo>
                <a:lnTo>
                  <a:pt x="4420354" y="69499"/>
                </a:lnTo>
                <a:lnTo>
                  <a:pt x="4442442" y="84439"/>
                </a:lnTo>
                <a:lnTo>
                  <a:pt x="4457379" y="106527"/>
                </a:lnTo>
                <a:lnTo>
                  <a:pt x="4462868" y="133464"/>
                </a:lnTo>
                <a:lnTo>
                  <a:pt x="4462868" y="4019816"/>
                </a:lnTo>
                <a:lnTo>
                  <a:pt x="4457379" y="4046758"/>
                </a:lnTo>
                <a:lnTo>
                  <a:pt x="4442442" y="4068846"/>
                </a:lnTo>
                <a:lnTo>
                  <a:pt x="4420354" y="4083783"/>
                </a:lnTo>
                <a:lnTo>
                  <a:pt x="4393412" y="4089273"/>
                </a:lnTo>
                <a:lnTo>
                  <a:pt x="4505896" y="4089273"/>
                </a:lnTo>
                <a:lnTo>
                  <a:pt x="4520057" y="4061939"/>
                </a:lnTo>
                <a:lnTo>
                  <a:pt x="4526876" y="4019816"/>
                </a:lnTo>
                <a:lnTo>
                  <a:pt x="4526876" y="133464"/>
                </a:lnTo>
                <a:lnTo>
                  <a:pt x="4520057" y="91342"/>
                </a:lnTo>
                <a:lnTo>
                  <a:pt x="4505894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1955" y="3020243"/>
            <a:ext cx="1194917" cy="106239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1443408" y="4841474"/>
            <a:ext cx="4526915" cy="4153535"/>
          </a:xfrm>
          <a:custGeom>
            <a:avLst/>
            <a:gdLst/>
            <a:ahLst/>
            <a:cxnLst/>
            <a:rect l="l" t="t" r="r" b="b"/>
            <a:pathLst>
              <a:path w="4526915" h="4153534">
                <a:moveTo>
                  <a:pt x="4393412" y="0"/>
                </a:moveTo>
                <a:lnTo>
                  <a:pt x="133466" y="0"/>
                </a:lnTo>
                <a:lnTo>
                  <a:pt x="91345" y="6819"/>
                </a:lnTo>
                <a:lnTo>
                  <a:pt x="54715" y="25798"/>
                </a:lnTo>
                <a:lnTo>
                  <a:pt x="25799" y="54713"/>
                </a:lnTo>
                <a:lnTo>
                  <a:pt x="6820" y="91342"/>
                </a:lnTo>
                <a:lnTo>
                  <a:pt x="0" y="133464"/>
                </a:lnTo>
                <a:lnTo>
                  <a:pt x="0" y="4019816"/>
                </a:lnTo>
                <a:lnTo>
                  <a:pt x="6820" y="4061939"/>
                </a:lnTo>
                <a:lnTo>
                  <a:pt x="25799" y="4098572"/>
                </a:lnTo>
                <a:lnTo>
                  <a:pt x="54715" y="4127490"/>
                </a:lnTo>
                <a:lnTo>
                  <a:pt x="91345" y="4146472"/>
                </a:lnTo>
                <a:lnTo>
                  <a:pt x="133466" y="4153293"/>
                </a:lnTo>
                <a:lnTo>
                  <a:pt x="4393412" y="4153293"/>
                </a:lnTo>
                <a:lnTo>
                  <a:pt x="4435534" y="4146472"/>
                </a:lnTo>
                <a:lnTo>
                  <a:pt x="4472163" y="4127490"/>
                </a:lnTo>
                <a:lnTo>
                  <a:pt x="4501078" y="4098572"/>
                </a:lnTo>
                <a:lnTo>
                  <a:pt x="4505896" y="4089273"/>
                </a:lnTo>
                <a:lnTo>
                  <a:pt x="133466" y="4089273"/>
                </a:lnTo>
                <a:lnTo>
                  <a:pt x="106526" y="4083783"/>
                </a:lnTo>
                <a:lnTo>
                  <a:pt x="84438" y="4068846"/>
                </a:lnTo>
                <a:lnTo>
                  <a:pt x="69499" y="4046758"/>
                </a:lnTo>
                <a:lnTo>
                  <a:pt x="64009" y="4019816"/>
                </a:lnTo>
                <a:lnTo>
                  <a:pt x="64009" y="133464"/>
                </a:lnTo>
                <a:lnTo>
                  <a:pt x="69499" y="106527"/>
                </a:lnTo>
                <a:lnTo>
                  <a:pt x="84438" y="84439"/>
                </a:lnTo>
                <a:lnTo>
                  <a:pt x="106526" y="69499"/>
                </a:lnTo>
                <a:lnTo>
                  <a:pt x="133466" y="64007"/>
                </a:lnTo>
                <a:lnTo>
                  <a:pt x="4505894" y="64007"/>
                </a:lnTo>
                <a:lnTo>
                  <a:pt x="4501078" y="54713"/>
                </a:lnTo>
                <a:lnTo>
                  <a:pt x="4472163" y="25798"/>
                </a:lnTo>
                <a:lnTo>
                  <a:pt x="4435534" y="6819"/>
                </a:lnTo>
                <a:lnTo>
                  <a:pt x="4393412" y="0"/>
                </a:lnTo>
                <a:close/>
              </a:path>
              <a:path w="4526915" h="4153534">
                <a:moveTo>
                  <a:pt x="4505894" y="64007"/>
                </a:moveTo>
                <a:lnTo>
                  <a:pt x="4393412" y="64007"/>
                </a:lnTo>
                <a:lnTo>
                  <a:pt x="4420354" y="69499"/>
                </a:lnTo>
                <a:lnTo>
                  <a:pt x="4442442" y="84439"/>
                </a:lnTo>
                <a:lnTo>
                  <a:pt x="4457379" y="106527"/>
                </a:lnTo>
                <a:lnTo>
                  <a:pt x="4462868" y="133464"/>
                </a:lnTo>
                <a:lnTo>
                  <a:pt x="4462868" y="4019816"/>
                </a:lnTo>
                <a:lnTo>
                  <a:pt x="4457379" y="4046758"/>
                </a:lnTo>
                <a:lnTo>
                  <a:pt x="4442442" y="4068846"/>
                </a:lnTo>
                <a:lnTo>
                  <a:pt x="4420354" y="4083783"/>
                </a:lnTo>
                <a:lnTo>
                  <a:pt x="4393412" y="4089273"/>
                </a:lnTo>
                <a:lnTo>
                  <a:pt x="4505896" y="4089273"/>
                </a:lnTo>
                <a:lnTo>
                  <a:pt x="4520057" y="4061939"/>
                </a:lnTo>
                <a:lnTo>
                  <a:pt x="4526876" y="4019816"/>
                </a:lnTo>
                <a:lnTo>
                  <a:pt x="4526876" y="133464"/>
                </a:lnTo>
                <a:lnTo>
                  <a:pt x="4520057" y="91342"/>
                </a:lnTo>
                <a:lnTo>
                  <a:pt x="4505894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49908" y="3020243"/>
            <a:ext cx="1113909" cy="106239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949" y="1038447"/>
            <a:ext cx="12961620" cy="131699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67030" rIns="0" bIns="0" rtlCol="0">
            <a:spAutoFit/>
          </a:bodyPr>
          <a:lstStyle/>
          <a:p>
            <a:pPr marL="1193165">
              <a:lnSpc>
                <a:spcPct val="100000"/>
              </a:lnSpc>
              <a:spcBef>
                <a:spcPts val="2890"/>
              </a:spcBef>
              <a:tabLst>
                <a:tab pos="3908425" algn="l"/>
                <a:tab pos="6586855" algn="l"/>
              </a:tabLst>
            </a:pPr>
            <a:r>
              <a:rPr spc="-10" dirty="0">
                <a:latin typeface="Arial"/>
                <a:cs typeface="Arial"/>
              </a:rPr>
              <a:t>Website</a:t>
            </a:r>
            <a:r>
              <a:rPr dirty="0">
                <a:latin typeface="Arial"/>
                <a:cs typeface="Arial"/>
              </a:rPr>
              <a:t>	</a:t>
            </a:r>
            <a:r>
              <a:rPr spc="-10" dirty="0">
                <a:latin typeface="Arial"/>
                <a:cs typeface="Arial"/>
              </a:rPr>
              <a:t>Building</a:t>
            </a:r>
            <a:r>
              <a:rPr dirty="0">
                <a:latin typeface="Arial"/>
                <a:cs typeface="Arial"/>
              </a:rPr>
              <a:t>	</a:t>
            </a:r>
            <a:r>
              <a:rPr spc="-20" dirty="0">
                <a:latin typeface="Arial"/>
                <a:cs typeface="Arial"/>
              </a:rPr>
              <a:t>Needs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7502791" y="9440476"/>
            <a:ext cx="371475" cy="593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4520"/>
              </a:lnSpc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sp>
        <p:nvSpPr>
          <p:cNvPr id="12" name="object 12"/>
          <p:cNvSpPr txBox="1"/>
          <p:nvPr/>
        </p:nvSpPr>
        <p:spPr>
          <a:xfrm>
            <a:off x="1537228" y="4247409"/>
            <a:ext cx="476924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+mj-lt"/>
                <a:cs typeface="Arial"/>
              </a:rPr>
              <a:t>Programming</a:t>
            </a:r>
            <a:r>
              <a:rPr lang="en-US" sz="3200" b="1" spc="-10" dirty="0">
                <a:latin typeface="+mj-lt"/>
                <a:cs typeface="Arial"/>
              </a:rPr>
              <a:t> Language</a:t>
            </a:r>
            <a:endParaRPr sz="3200" dirty="0">
              <a:latin typeface="+mj-lt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64634" y="5048370"/>
            <a:ext cx="3615690" cy="28620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16599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Based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details </a:t>
            </a:r>
            <a:r>
              <a:rPr sz="2000" dirty="0">
                <a:latin typeface="Arial"/>
                <a:cs typeface="Arial"/>
              </a:rPr>
              <a:t>provided,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primary programming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language </a:t>
            </a:r>
            <a:r>
              <a:rPr sz="2000" dirty="0">
                <a:latin typeface="Arial"/>
                <a:cs typeface="Arial"/>
              </a:rPr>
              <a:t>used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Skagit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County </a:t>
            </a:r>
            <a:r>
              <a:rPr sz="2000" dirty="0">
                <a:latin typeface="Arial"/>
                <a:cs typeface="Arial"/>
              </a:rPr>
              <a:t>website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project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PHP,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as </a:t>
            </a:r>
            <a:r>
              <a:rPr sz="2000" dirty="0">
                <a:latin typeface="Arial"/>
                <a:cs typeface="Arial"/>
              </a:rPr>
              <a:t>they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proposing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implement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Drupal </a:t>
            </a:r>
            <a:r>
              <a:rPr sz="2000" dirty="0">
                <a:latin typeface="Arial"/>
                <a:cs typeface="Arial"/>
              </a:rPr>
              <a:t>content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management </a:t>
            </a:r>
            <a:r>
              <a:rPr sz="2000" dirty="0">
                <a:latin typeface="Arial"/>
                <a:cs typeface="Arial"/>
              </a:rPr>
              <a:t>system,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which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built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on </a:t>
            </a:r>
            <a:r>
              <a:rPr sz="2000" spc="-20" dirty="0">
                <a:latin typeface="Arial"/>
                <a:cs typeface="Arial"/>
              </a:rPr>
              <a:t>PHP.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45349" y="5038360"/>
            <a:ext cx="3699510" cy="322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16599"/>
              </a:lnSpc>
              <a:spcBef>
                <a:spcPts val="1614"/>
              </a:spcBef>
            </a:pPr>
            <a:r>
              <a:rPr sz="2000" dirty="0">
                <a:latin typeface="Arial"/>
                <a:cs typeface="Arial"/>
              </a:rPr>
              <a:t>Since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solution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focused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creating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a </a:t>
            </a:r>
            <a:r>
              <a:rPr sz="2000" dirty="0">
                <a:latin typeface="Arial"/>
                <a:cs typeface="Arial"/>
              </a:rPr>
              <a:t>modern,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user-</a:t>
            </a:r>
            <a:r>
              <a:rPr sz="2000" spc="-10" dirty="0">
                <a:latin typeface="Arial"/>
                <a:cs typeface="Arial"/>
              </a:rPr>
              <a:t>friendly </a:t>
            </a:r>
            <a:r>
              <a:rPr sz="2000" dirty="0">
                <a:latin typeface="Arial"/>
                <a:cs typeface="Arial"/>
              </a:rPr>
              <a:t>website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Skagit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County, 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inferred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website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accessible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compatible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all </a:t>
            </a:r>
            <a:r>
              <a:rPr sz="2000" dirty="0">
                <a:latin typeface="Arial"/>
                <a:cs typeface="Arial"/>
              </a:rPr>
              <a:t>major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web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browsers,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such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Google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Chrome,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Mozilla </a:t>
            </a:r>
            <a:r>
              <a:rPr sz="2000" dirty="0">
                <a:latin typeface="Arial"/>
                <a:cs typeface="Arial"/>
              </a:rPr>
              <a:t>Firefox,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Microsoft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Edge,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Safari.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666248" y="4220863"/>
            <a:ext cx="208153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dirty="0">
                <a:latin typeface="Arial"/>
                <a:cs typeface="Arial"/>
              </a:rPr>
              <a:t>Text</a:t>
            </a:r>
            <a:r>
              <a:rPr sz="3100" b="1" spc="-45" dirty="0">
                <a:latin typeface="Arial"/>
                <a:cs typeface="Arial"/>
              </a:rPr>
              <a:t> </a:t>
            </a:r>
            <a:r>
              <a:rPr sz="3100" b="1" spc="-10" dirty="0">
                <a:latin typeface="Arial"/>
                <a:cs typeface="Arial"/>
              </a:rPr>
              <a:t>Editor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622728" y="5951975"/>
            <a:ext cx="403606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16599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Text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editor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mentioned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Skagit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County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website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project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Visual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Studio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Code.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5D3453-F848-41ED-8C3F-CB33CED28974}"/>
              </a:ext>
            </a:extLst>
          </p:cNvPr>
          <p:cNvSpPr txBox="1"/>
          <p:nvPr/>
        </p:nvSpPr>
        <p:spPr>
          <a:xfrm>
            <a:off x="3921852" y="4235234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latin typeface="+mj-lt"/>
                <a:cs typeface="Arial"/>
              </a:rPr>
              <a:t>Web</a:t>
            </a:r>
            <a:r>
              <a:rPr lang="en-US" sz="3200" b="1" spc="-5" dirty="0">
                <a:latin typeface="+mj-lt"/>
                <a:cs typeface="Arial"/>
              </a:rPr>
              <a:t> </a:t>
            </a:r>
            <a:r>
              <a:rPr lang="en-US" sz="3200" b="1" spc="-10" dirty="0">
                <a:latin typeface="+mj-lt"/>
                <a:cs typeface="Arial"/>
              </a:rPr>
              <a:t>Browser</a:t>
            </a:r>
            <a:endParaRPr lang="en-US" sz="3200"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44162" y="8985021"/>
            <a:ext cx="1243965" cy="1302385"/>
          </a:xfrm>
          <a:custGeom>
            <a:avLst/>
            <a:gdLst/>
            <a:ahLst/>
            <a:cxnLst/>
            <a:rect l="l" t="t" r="r" b="b"/>
            <a:pathLst>
              <a:path w="1243965" h="1302384">
                <a:moveTo>
                  <a:pt x="1243896" y="0"/>
                </a:moveTo>
                <a:lnTo>
                  <a:pt x="0" y="0"/>
                </a:lnTo>
                <a:lnTo>
                  <a:pt x="0" y="1301978"/>
                </a:lnTo>
                <a:lnTo>
                  <a:pt x="1243896" y="1301978"/>
                </a:lnTo>
                <a:lnTo>
                  <a:pt x="1243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68960" cy="830580"/>
          </a:xfrm>
          <a:custGeom>
            <a:avLst/>
            <a:gdLst/>
            <a:ahLst/>
            <a:cxnLst/>
            <a:rect l="l" t="t" r="r" b="b"/>
            <a:pathLst>
              <a:path w="568960" h="830580">
                <a:moveTo>
                  <a:pt x="568905" y="0"/>
                </a:moveTo>
                <a:lnTo>
                  <a:pt x="0" y="0"/>
                </a:lnTo>
                <a:lnTo>
                  <a:pt x="0" y="830033"/>
                </a:lnTo>
                <a:lnTo>
                  <a:pt x="568905" y="830033"/>
                </a:lnTo>
                <a:lnTo>
                  <a:pt x="568905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7883" y="9772650"/>
            <a:ext cx="1445260" cy="514350"/>
          </a:xfrm>
          <a:custGeom>
            <a:avLst/>
            <a:gdLst/>
            <a:ahLst/>
            <a:cxnLst/>
            <a:rect l="l" t="t" r="r" b="b"/>
            <a:pathLst>
              <a:path w="1445260" h="514350">
                <a:moveTo>
                  <a:pt x="1444904" y="0"/>
                </a:moveTo>
                <a:lnTo>
                  <a:pt x="0" y="0"/>
                </a:lnTo>
                <a:lnTo>
                  <a:pt x="0" y="514350"/>
                </a:lnTo>
                <a:lnTo>
                  <a:pt x="1444904" y="514350"/>
                </a:lnTo>
                <a:lnTo>
                  <a:pt x="1444904" y="0"/>
                </a:lnTo>
                <a:close/>
              </a:path>
            </a:pathLst>
          </a:custGeom>
          <a:solidFill>
            <a:srgbClr val="B88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772650"/>
            <a:ext cx="1068705" cy="514350"/>
          </a:xfrm>
          <a:custGeom>
            <a:avLst/>
            <a:gdLst/>
            <a:ahLst/>
            <a:cxnLst/>
            <a:rect l="l" t="t" r="r" b="b"/>
            <a:pathLst>
              <a:path w="1068705" h="514350">
                <a:moveTo>
                  <a:pt x="0" y="0"/>
                </a:moveTo>
                <a:lnTo>
                  <a:pt x="1068151" y="0"/>
                </a:lnTo>
                <a:lnTo>
                  <a:pt x="1068151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3740" y="4831727"/>
            <a:ext cx="4526915" cy="4153535"/>
          </a:xfrm>
          <a:custGeom>
            <a:avLst/>
            <a:gdLst/>
            <a:ahLst/>
            <a:cxnLst/>
            <a:rect l="l" t="t" r="r" b="b"/>
            <a:pathLst>
              <a:path w="4526915" h="4153534">
                <a:moveTo>
                  <a:pt x="4393412" y="0"/>
                </a:moveTo>
                <a:lnTo>
                  <a:pt x="133466" y="0"/>
                </a:lnTo>
                <a:lnTo>
                  <a:pt x="91345" y="6819"/>
                </a:lnTo>
                <a:lnTo>
                  <a:pt x="54715" y="25798"/>
                </a:lnTo>
                <a:lnTo>
                  <a:pt x="25799" y="54713"/>
                </a:lnTo>
                <a:lnTo>
                  <a:pt x="6820" y="91342"/>
                </a:lnTo>
                <a:lnTo>
                  <a:pt x="0" y="133464"/>
                </a:lnTo>
                <a:lnTo>
                  <a:pt x="0" y="4019816"/>
                </a:lnTo>
                <a:lnTo>
                  <a:pt x="6820" y="4061939"/>
                </a:lnTo>
                <a:lnTo>
                  <a:pt x="25799" y="4098572"/>
                </a:lnTo>
                <a:lnTo>
                  <a:pt x="54715" y="4127490"/>
                </a:lnTo>
                <a:lnTo>
                  <a:pt x="91345" y="4146472"/>
                </a:lnTo>
                <a:lnTo>
                  <a:pt x="133466" y="4153293"/>
                </a:lnTo>
                <a:lnTo>
                  <a:pt x="4393412" y="4153293"/>
                </a:lnTo>
                <a:lnTo>
                  <a:pt x="4435534" y="4146472"/>
                </a:lnTo>
                <a:lnTo>
                  <a:pt x="4472163" y="4127490"/>
                </a:lnTo>
                <a:lnTo>
                  <a:pt x="4501078" y="4098572"/>
                </a:lnTo>
                <a:lnTo>
                  <a:pt x="4505896" y="4089273"/>
                </a:lnTo>
                <a:lnTo>
                  <a:pt x="133466" y="4089273"/>
                </a:lnTo>
                <a:lnTo>
                  <a:pt x="106526" y="4083783"/>
                </a:lnTo>
                <a:lnTo>
                  <a:pt x="84438" y="4068846"/>
                </a:lnTo>
                <a:lnTo>
                  <a:pt x="69499" y="4046758"/>
                </a:lnTo>
                <a:lnTo>
                  <a:pt x="64009" y="4019816"/>
                </a:lnTo>
                <a:lnTo>
                  <a:pt x="64009" y="133464"/>
                </a:lnTo>
                <a:lnTo>
                  <a:pt x="69499" y="106527"/>
                </a:lnTo>
                <a:lnTo>
                  <a:pt x="84438" y="84439"/>
                </a:lnTo>
                <a:lnTo>
                  <a:pt x="106526" y="69499"/>
                </a:lnTo>
                <a:lnTo>
                  <a:pt x="133466" y="64007"/>
                </a:lnTo>
                <a:lnTo>
                  <a:pt x="4505894" y="64007"/>
                </a:lnTo>
                <a:lnTo>
                  <a:pt x="4501078" y="54713"/>
                </a:lnTo>
                <a:lnTo>
                  <a:pt x="4472163" y="25798"/>
                </a:lnTo>
                <a:lnTo>
                  <a:pt x="4435534" y="6819"/>
                </a:lnTo>
                <a:lnTo>
                  <a:pt x="4393412" y="0"/>
                </a:lnTo>
                <a:close/>
              </a:path>
              <a:path w="4526915" h="4153534">
                <a:moveTo>
                  <a:pt x="4505894" y="64007"/>
                </a:moveTo>
                <a:lnTo>
                  <a:pt x="4393412" y="64007"/>
                </a:lnTo>
                <a:lnTo>
                  <a:pt x="4420354" y="69499"/>
                </a:lnTo>
                <a:lnTo>
                  <a:pt x="4442442" y="84439"/>
                </a:lnTo>
                <a:lnTo>
                  <a:pt x="4457379" y="106527"/>
                </a:lnTo>
                <a:lnTo>
                  <a:pt x="4462868" y="133464"/>
                </a:lnTo>
                <a:lnTo>
                  <a:pt x="4462868" y="4019816"/>
                </a:lnTo>
                <a:lnTo>
                  <a:pt x="4457379" y="4046758"/>
                </a:lnTo>
                <a:lnTo>
                  <a:pt x="4442442" y="4068846"/>
                </a:lnTo>
                <a:lnTo>
                  <a:pt x="4420354" y="4083783"/>
                </a:lnTo>
                <a:lnTo>
                  <a:pt x="4393412" y="4089273"/>
                </a:lnTo>
                <a:lnTo>
                  <a:pt x="4505896" y="4089273"/>
                </a:lnTo>
                <a:lnTo>
                  <a:pt x="4520057" y="4061939"/>
                </a:lnTo>
                <a:lnTo>
                  <a:pt x="4526876" y="4019816"/>
                </a:lnTo>
                <a:lnTo>
                  <a:pt x="4526876" y="133464"/>
                </a:lnTo>
                <a:lnTo>
                  <a:pt x="4520057" y="91342"/>
                </a:lnTo>
                <a:lnTo>
                  <a:pt x="4505894" y="640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10020" y="4831727"/>
            <a:ext cx="4526915" cy="4153535"/>
          </a:xfrm>
          <a:custGeom>
            <a:avLst/>
            <a:gdLst/>
            <a:ahLst/>
            <a:cxnLst/>
            <a:rect l="l" t="t" r="r" b="b"/>
            <a:pathLst>
              <a:path w="4526915" h="4153534">
                <a:moveTo>
                  <a:pt x="4393412" y="0"/>
                </a:moveTo>
                <a:lnTo>
                  <a:pt x="133466" y="0"/>
                </a:lnTo>
                <a:lnTo>
                  <a:pt x="91345" y="6819"/>
                </a:lnTo>
                <a:lnTo>
                  <a:pt x="54715" y="25798"/>
                </a:lnTo>
                <a:lnTo>
                  <a:pt x="25799" y="54713"/>
                </a:lnTo>
                <a:lnTo>
                  <a:pt x="6820" y="91342"/>
                </a:lnTo>
                <a:lnTo>
                  <a:pt x="0" y="133464"/>
                </a:lnTo>
                <a:lnTo>
                  <a:pt x="0" y="4019816"/>
                </a:lnTo>
                <a:lnTo>
                  <a:pt x="6820" y="4061939"/>
                </a:lnTo>
                <a:lnTo>
                  <a:pt x="25799" y="4098572"/>
                </a:lnTo>
                <a:lnTo>
                  <a:pt x="54715" y="4127490"/>
                </a:lnTo>
                <a:lnTo>
                  <a:pt x="91345" y="4146472"/>
                </a:lnTo>
                <a:lnTo>
                  <a:pt x="133466" y="4153293"/>
                </a:lnTo>
                <a:lnTo>
                  <a:pt x="4393412" y="4153293"/>
                </a:lnTo>
                <a:lnTo>
                  <a:pt x="4435534" y="4146472"/>
                </a:lnTo>
                <a:lnTo>
                  <a:pt x="4472163" y="4127490"/>
                </a:lnTo>
                <a:lnTo>
                  <a:pt x="4501078" y="4098572"/>
                </a:lnTo>
                <a:lnTo>
                  <a:pt x="4505896" y="4089273"/>
                </a:lnTo>
                <a:lnTo>
                  <a:pt x="133466" y="4089273"/>
                </a:lnTo>
                <a:lnTo>
                  <a:pt x="106526" y="4083783"/>
                </a:lnTo>
                <a:lnTo>
                  <a:pt x="84438" y="4068846"/>
                </a:lnTo>
                <a:lnTo>
                  <a:pt x="69499" y="4046758"/>
                </a:lnTo>
                <a:lnTo>
                  <a:pt x="64009" y="4019816"/>
                </a:lnTo>
                <a:lnTo>
                  <a:pt x="64009" y="133464"/>
                </a:lnTo>
                <a:lnTo>
                  <a:pt x="69499" y="106527"/>
                </a:lnTo>
                <a:lnTo>
                  <a:pt x="84438" y="84439"/>
                </a:lnTo>
                <a:lnTo>
                  <a:pt x="106526" y="69499"/>
                </a:lnTo>
                <a:lnTo>
                  <a:pt x="133466" y="64007"/>
                </a:lnTo>
                <a:lnTo>
                  <a:pt x="4505894" y="64007"/>
                </a:lnTo>
                <a:lnTo>
                  <a:pt x="4501078" y="54713"/>
                </a:lnTo>
                <a:lnTo>
                  <a:pt x="4472163" y="25798"/>
                </a:lnTo>
                <a:lnTo>
                  <a:pt x="4435534" y="6819"/>
                </a:lnTo>
                <a:lnTo>
                  <a:pt x="4393412" y="0"/>
                </a:lnTo>
                <a:close/>
              </a:path>
              <a:path w="4526915" h="4153534">
                <a:moveTo>
                  <a:pt x="4505894" y="64007"/>
                </a:moveTo>
                <a:lnTo>
                  <a:pt x="4393412" y="64007"/>
                </a:lnTo>
                <a:lnTo>
                  <a:pt x="4420354" y="69499"/>
                </a:lnTo>
                <a:lnTo>
                  <a:pt x="4442442" y="84439"/>
                </a:lnTo>
                <a:lnTo>
                  <a:pt x="4457379" y="106527"/>
                </a:lnTo>
                <a:lnTo>
                  <a:pt x="4462868" y="133464"/>
                </a:lnTo>
                <a:lnTo>
                  <a:pt x="4462868" y="4019816"/>
                </a:lnTo>
                <a:lnTo>
                  <a:pt x="4457379" y="4046758"/>
                </a:lnTo>
                <a:lnTo>
                  <a:pt x="4442442" y="4068846"/>
                </a:lnTo>
                <a:lnTo>
                  <a:pt x="4420354" y="4083783"/>
                </a:lnTo>
                <a:lnTo>
                  <a:pt x="4393412" y="4089273"/>
                </a:lnTo>
                <a:lnTo>
                  <a:pt x="4505896" y="4089273"/>
                </a:lnTo>
                <a:lnTo>
                  <a:pt x="4520057" y="4061939"/>
                </a:lnTo>
                <a:lnTo>
                  <a:pt x="4526876" y="4019816"/>
                </a:lnTo>
                <a:lnTo>
                  <a:pt x="4526876" y="133464"/>
                </a:lnTo>
                <a:lnTo>
                  <a:pt x="4520057" y="91342"/>
                </a:lnTo>
                <a:lnTo>
                  <a:pt x="4505894" y="640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27459" y="4831727"/>
            <a:ext cx="4526915" cy="4153535"/>
          </a:xfrm>
          <a:custGeom>
            <a:avLst/>
            <a:gdLst/>
            <a:ahLst/>
            <a:cxnLst/>
            <a:rect l="l" t="t" r="r" b="b"/>
            <a:pathLst>
              <a:path w="4526915" h="4153534">
                <a:moveTo>
                  <a:pt x="4393412" y="0"/>
                </a:moveTo>
                <a:lnTo>
                  <a:pt x="133466" y="0"/>
                </a:lnTo>
                <a:lnTo>
                  <a:pt x="91345" y="6819"/>
                </a:lnTo>
                <a:lnTo>
                  <a:pt x="54715" y="25798"/>
                </a:lnTo>
                <a:lnTo>
                  <a:pt x="25799" y="54713"/>
                </a:lnTo>
                <a:lnTo>
                  <a:pt x="6820" y="91342"/>
                </a:lnTo>
                <a:lnTo>
                  <a:pt x="0" y="133464"/>
                </a:lnTo>
                <a:lnTo>
                  <a:pt x="0" y="4019816"/>
                </a:lnTo>
                <a:lnTo>
                  <a:pt x="6820" y="4061939"/>
                </a:lnTo>
                <a:lnTo>
                  <a:pt x="25799" y="4098572"/>
                </a:lnTo>
                <a:lnTo>
                  <a:pt x="54715" y="4127490"/>
                </a:lnTo>
                <a:lnTo>
                  <a:pt x="91345" y="4146472"/>
                </a:lnTo>
                <a:lnTo>
                  <a:pt x="133466" y="4153293"/>
                </a:lnTo>
                <a:lnTo>
                  <a:pt x="4393412" y="4153293"/>
                </a:lnTo>
                <a:lnTo>
                  <a:pt x="4435534" y="4146472"/>
                </a:lnTo>
                <a:lnTo>
                  <a:pt x="4472163" y="4127490"/>
                </a:lnTo>
                <a:lnTo>
                  <a:pt x="4501078" y="4098572"/>
                </a:lnTo>
                <a:lnTo>
                  <a:pt x="4505896" y="4089273"/>
                </a:lnTo>
                <a:lnTo>
                  <a:pt x="133466" y="4089273"/>
                </a:lnTo>
                <a:lnTo>
                  <a:pt x="106526" y="4083783"/>
                </a:lnTo>
                <a:lnTo>
                  <a:pt x="84438" y="4068846"/>
                </a:lnTo>
                <a:lnTo>
                  <a:pt x="69499" y="4046758"/>
                </a:lnTo>
                <a:lnTo>
                  <a:pt x="64009" y="4019816"/>
                </a:lnTo>
                <a:lnTo>
                  <a:pt x="64009" y="133464"/>
                </a:lnTo>
                <a:lnTo>
                  <a:pt x="69499" y="106527"/>
                </a:lnTo>
                <a:lnTo>
                  <a:pt x="84438" y="84439"/>
                </a:lnTo>
                <a:lnTo>
                  <a:pt x="106526" y="69499"/>
                </a:lnTo>
                <a:lnTo>
                  <a:pt x="133466" y="64007"/>
                </a:lnTo>
                <a:lnTo>
                  <a:pt x="4505894" y="64007"/>
                </a:lnTo>
                <a:lnTo>
                  <a:pt x="4501078" y="54713"/>
                </a:lnTo>
                <a:lnTo>
                  <a:pt x="4472163" y="25798"/>
                </a:lnTo>
                <a:lnTo>
                  <a:pt x="4435534" y="6819"/>
                </a:lnTo>
                <a:lnTo>
                  <a:pt x="4393412" y="0"/>
                </a:lnTo>
                <a:close/>
              </a:path>
              <a:path w="4526915" h="4153534">
                <a:moveTo>
                  <a:pt x="4505894" y="64007"/>
                </a:moveTo>
                <a:lnTo>
                  <a:pt x="4393412" y="64007"/>
                </a:lnTo>
                <a:lnTo>
                  <a:pt x="4420354" y="69499"/>
                </a:lnTo>
                <a:lnTo>
                  <a:pt x="4442442" y="84439"/>
                </a:lnTo>
                <a:lnTo>
                  <a:pt x="4457379" y="106527"/>
                </a:lnTo>
                <a:lnTo>
                  <a:pt x="4462868" y="133464"/>
                </a:lnTo>
                <a:lnTo>
                  <a:pt x="4462868" y="4019816"/>
                </a:lnTo>
                <a:lnTo>
                  <a:pt x="4457379" y="4046758"/>
                </a:lnTo>
                <a:lnTo>
                  <a:pt x="4442442" y="4068846"/>
                </a:lnTo>
                <a:lnTo>
                  <a:pt x="4420354" y="4083783"/>
                </a:lnTo>
                <a:lnTo>
                  <a:pt x="4393412" y="4089273"/>
                </a:lnTo>
                <a:lnTo>
                  <a:pt x="4505896" y="4089273"/>
                </a:lnTo>
                <a:lnTo>
                  <a:pt x="4520057" y="4061939"/>
                </a:lnTo>
                <a:lnTo>
                  <a:pt x="4526876" y="4019816"/>
                </a:lnTo>
                <a:lnTo>
                  <a:pt x="4526876" y="133464"/>
                </a:lnTo>
                <a:lnTo>
                  <a:pt x="4520057" y="91342"/>
                </a:lnTo>
                <a:lnTo>
                  <a:pt x="4505894" y="640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2275" y="3010496"/>
            <a:ext cx="1062390" cy="106239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59739" y="3010496"/>
            <a:ext cx="1062390" cy="106239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2801" y="3010496"/>
            <a:ext cx="1273943" cy="1205255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0" y="1028700"/>
            <a:ext cx="12961620" cy="13169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7030" rIns="0" bIns="0" rtlCol="0">
            <a:spAutoFit/>
          </a:bodyPr>
          <a:lstStyle/>
          <a:p>
            <a:pPr marL="1193165">
              <a:lnSpc>
                <a:spcPct val="100000"/>
              </a:lnSpc>
              <a:spcBef>
                <a:spcPts val="2890"/>
              </a:spcBef>
              <a:tabLst>
                <a:tab pos="3908425" algn="l"/>
                <a:tab pos="6586855" algn="l"/>
              </a:tabLst>
            </a:pPr>
            <a:r>
              <a:rPr spc="-10" dirty="0">
                <a:solidFill>
                  <a:srgbClr val="39352D"/>
                </a:solidFill>
                <a:latin typeface="Arial"/>
                <a:cs typeface="Arial"/>
              </a:rPr>
              <a:t>Website</a:t>
            </a:r>
            <a:r>
              <a:rPr dirty="0">
                <a:solidFill>
                  <a:srgbClr val="39352D"/>
                </a:solidFill>
                <a:latin typeface="Arial"/>
                <a:cs typeface="Arial"/>
              </a:rPr>
              <a:t>	</a:t>
            </a:r>
            <a:r>
              <a:rPr spc="-10" dirty="0">
                <a:solidFill>
                  <a:srgbClr val="39352D"/>
                </a:solidFill>
                <a:latin typeface="Arial"/>
                <a:cs typeface="Arial"/>
              </a:rPr>
              <a:t>Building</a:t>
            </a:r>
            <a:r>
              <a:rPr dirty="0">
                <a:solidFill>
                  <a:srgbClr val="39352D"/>
                </a:solidFill>
                <a:latin typeface="Arial"/>
                <a:cs typeface="Arial"/>
              </a:rPr>
              <a:t>	</a:t>
            </a:r>
            <a:r>
              <a:rPr spc="-20" dirty="0">
                <a:solidFill>
                  <a:srgbClr val="39352D"/>
                </a:solidFill>
                <a:latin typeface="Arial"/>
                <a:cs typeface="Arial"/>
              </a:rPr>
              <a:t>Needs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4520"/>
              </a:lnSpc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  <p:sp>
        <p:nvSpPr>
          <p:cNvPr id="14" name="object 14"/>
          <p:cNvSpPr txBox="1"/>
          <p:nvPr/>
        </p:nvSpPr>
        <p:spPr>
          <a:xfrm>
            <a:off x="2361514" y="4211116"/>
            <a:ext cx="219138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r>
              <a:rPr sz="3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FFFFFF"/>
                </a:solidFill>
                <a:latin typeface="Arial"/>
                <a:cs typeface="Arial"/>
              </a:rPr>
              <a:t>Server</a:t>
            </a:r>
            <a:endParaRPr sz="3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21980" y="5038623"/>
            <a:ext cx="3180715" cy="1968552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71145" indent="-258445">
              <a:lnSpc>
                <a:spcPct val="100000"/>
              </a:lnSpc>
              <a:spcBef>
                <a:spcPts val="575"/>
              </a:spcBef>
              <a:buChar char="•"/>
              <a:tabLst>
                <a:tab pos="271145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Apache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HTTP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Server</a:t>
            </a:r>
            <a:endParaRPr sz="2200" dirty="0">
              <a:latin typeface="Arial"/>
              <a:cs typeface="Arial"/>
            </a:endParaRPr>
          </a:p>
          <a:p>
            <a:pPr marL="271145" indent="-258445">
              <a:lnSpc>
                <a:spcPct val="100000"/>
              </a:lnSpc>
              <a:spcBef>
                <a:spcPts val="480"/>
              </a:spcBef>
              <a:buChar char="•"/>
              <a:tabLst>
                <a:tab pos="271145" algn="l"/>
              </a:tabLst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Nginx</a:t>
            </a:r>
            <a:endParaRPr sz="2200" dirty="0">
              <a:latin typeface="Arial"/>
              <a:cs typeface="Arial"/>
            </a:endParaRPr>
          </a:p>
          <a:p>
            <a:pPr marL="271780" marR="123825" indent="-259079">
              <a:lnSpc>
                <a:spcPct val="116599"/>
              </a:lnSpc>
              <a:buChar char="•"/>
              <a:tabLst>
                <a:tab pos="271780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Microsoft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Internet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Services (IIS)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85608" y="4211116"/>
            <a:ext cx="177482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-10" dirty="0">
                <a:solidFill>
                  <a:srgbClr val="FFFFFF"/>
                </a:solidFill>
                <a:latin typeface="Arial"/>
                <a:cs typeface="Arial"/>
              </a:rPr>
              <a:t>Database</a:t>
            </a:r>
            <a:endParaRPr sz="3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79183" y="5056606"/>
            <a:ext cx="3576320" cy="23709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MySQL:</a:t>
            </a:r>
            <a:endParaRPr sz="2200" dirty="0">
              <a:latin typeface="Arial"/>
              <a:cs typeface="Arial"/>
            </a:endParaRPr>
          </a:p>
          <a:p>
            <a:pPr marL="619760" marR="5080" indent="-304165">
              <a:lnSpc>
                <a:spcPct val="117100"/>
              </a:lnSpc>
              <a:buChar char="•"/>
              <a:tabLst>
                <a:tab pos="619760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Drupal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extensive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support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integration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MySQL,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a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popular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open-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source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relational database.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169228" y="4211116"/>
            <a:ext cx="304228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dirty="0">
                <a:solidFill>
                  <a:srgbClr val="FFFFFF"/>
                </a:solidFill>
                <a:latin typeface="Arial"/>
                <a:cs typeface="Arial"/>
              </a:rPr>
              <a:t>Domain</a:t>
            </a:r>
            <a:r>
              <a:rPr sz="31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FFFFFF"/>
                </a:solidFill>
                <a:latin typeface="Arial"/>
                <a:cs typeface="Arial"/>
              </a:rPr>
              <a:t>Hosting</a:t>
            </a:r>
            <a:endParaRPr sz="3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796610" y="5038623"/>
            <a:ext cx="3530600" cy="39393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AWS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GovCloud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AWS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region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designed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host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sensitive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regulated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workloads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government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agencies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contractors.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ensures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website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hosted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secure,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government-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compliant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cloud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environment.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1282</Words>
  <Application>Microsoft Office PowerPoint</Application>
  <PresentationFormat>Custom</PresentationFormat>
  <Paragraphs>131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Lucida Sans</vt:lpstr>
      <vt:lpstr>Times New Roman</vt:lpstr>
      <vt:lpstr>Office Theme</vt:lpstr>
      <vt:lpstr>PowerPoint Presentation</vt:lpstr>
      <vt:lpstr>Introduction</vt:lpstr>
      <vt:lpstr>Goal of the Project</vt:lpstr>
      <vt:lpstr>Project Objectives:</vt:lpstr>
      <vt:lpstr>Success Criteria:</vt:lpstr>
      <vt:lpstr>Waterfall Methodology and Approach for Skagit County Website Project:</vt:lpstr>
      <vt:lpstr>Resources</vt:lpstr>
      <vt:lpstr>Website Building Needs</vt:lpstr>
      <vt:lpstr>Website Building Needs</vt:lpstr>
      <vt:lpstr>Risk and Dependencies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Jayaprakash babu PS</cp:lastModifiedBy>
  <cp:revision>1</cp:revision>
  <dcterms:created xsi:type="dcterms:W3CDTF">2025-10-05T23:55:01Z</dcterms:created>
  <dcterms:modified xsi:type="dcterms:W3CDTF">2025-10-05T23:58:02Z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2025-10-05T00:00:00Z</vt:filetime>
  </property>
  <property fmtid="{D5CDD505-2E9C-101B-9397-08002B2CF9AE}" pid="3" name="LastSaved">
    <vt:filetime>2025-10-05T00:00:00Z</vt:filetime>
  </property>
  <property fmtid="{D5CDD505-2E9C-101B-9397-08002B2CF9AE}" pid="4" name="Producer">
    <vt:lpwstr>3-Heights(TM) PDF Security Shell 4.8.25.2 (http://www.pdf-tools.com)</vt:lpwstr>
  </property>
</Properties>
</file>