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58" d="100"/>
          <a:sy n="58" d="100"/>
        </p:scale>
        <p:origin x="96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4D597-AE51-1104-9E78-FD2C80813E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5E5573-C2F9-9A7D-1755-1CA17CEE63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93C8A4-169A-1605-BF84-EBC2244B2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6961A-6C89-407F-AE96-CD7D60960CAE}" type="datetimeFigureOut">
              <a:rPr lang="en-IN" smtClean="0"/>
              <a:t>18-10-2025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5F64F6-69F0-53CA-4AA4-D7095B71C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44AD1-0CF0-C4E6-9D61-CA2839A96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EA57-2E44-4808-A8E4-38DE0715B9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0125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000"/>
    </mc:Choice>
    <mc:Fallback xmlns="">
      <p:transition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A34CC-7901-8B3F-68B5-E725D8127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7BC564-A571-99B9-B7AF-92883483B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A30E78-42F7-30F1-9D9D-8D23327E3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6961A-6C89-407F-AE96-CD7D60960CAE}" type="datetimeFigureOut">
              <a:rPr lang="en-IN" smtClean="0"/>
              <a:t>18-10-2025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6C0E9C-9EEF-394A-7E0D-4BA3D874F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93BAB3-E25A-F4A6-CDF5-A07B5F309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EA57-2E44-4808-A8E4-38DE0715B9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16696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000"/>
    </mc:Choice>
    <mc:Fallback xmlns="">
      <p:transition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D4AC10-F085-C1D2-F25F-A741264EDD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1FE955-DCBF-1342-03C8-A58EA5CA78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0E61F9-AC29-FE25-B442-2619EA425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6961A-6C89-407F-AE96-CD7D60960CAE}" type="datetimeFigureOut">
              <a:rPr lang="en-IN" smtClean="0"/>
              <a:t>18-10-2025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9CE93-EC59-700B-1784-31F0EF4EE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D87B48-1BF4-1A1B-E6FB-0EA1FA762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EA57-2E44-4808-A8E4-38DE0715B9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8310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000"/>
    </mc:Choice>
    <mc:Fallback xmlns="">
      <p:transition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DA393-D319-A66D-9BF1-E0745B18D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525F0-D0C1-DE4C-53D1-543FA253F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5670A8-6E10-17AC-17EB-ED1F37290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6961A-6C89-407F-AE96-CD7D60960CAE}" type="datetimeFigureOut">
              <a:rPr lang="en-IN" smtClean="0"/>
              <a:t>18-10-2025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A7F0D7-52DC-3B71-33DC-317027066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B843D-D21C-FC6F-B515-BE23E6A8D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EA57-2E44-4808-A8E4-38DE0715B9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22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000"/>
    </mc:Choice>
    <mc:Fallback xmlns="">
      <p:transition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76074-036B-443E-CC4C-5BAD2BD04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A1C05C-F53A-2779-8CC0-D78CA69749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A53CF-E645-997E-58D4-021114404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6961A-6C89-407F-AE96-CD7D60960CAE}" type="datetimeFigureOut">
              <a:rPr lang="en-IN" smtClean="0"/>
              <a:t>18-10-2025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3FE9FA-11D1-9927-034D-9F5C439AE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8DCFC0-4F09-D4F5-047E-5A6C9D65F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EA57-2E44-4808-A8E4-38DE0715B9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83722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000"/>
    </mc:Choice>
    <mc:Fallback xmlns="">
      <p:transition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CA6F0-52CA-3642-BE2B-F7A645868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FE1650-9736-F1A0-D296-341957CABB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5E86C3-4D84-3CFB-094A-DCA9F2A178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6F8CD5-FA59-4A51-EF31-6686CEC74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6961A-6C89-407F-AE96-CD7D60960CAE}" type="datetimeFigureOut">
              <a:rPr lang="en-IN" smtClean="0"/>
              <a:t>18-10-2025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76B692-3E99-35E0-0814-9C2B4652F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88B883-53A3-CE53-4FD7-982B52054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EA57-2E44-4808-A8E4-38DE0715B9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8163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000"/>
    </mc:Choice>
    <mc:Fallback xmlns="">
      <p:transition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7E1D8-C142-6358-E5CD-7A6EB84E6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34DFF8-3AC6-F1B8-3B3D-1BB60AA250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5B7894-6B96-39C6-5BC2-D6399641A0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99232D-2DF4-B7A2-D622-EC6064A693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9B56E8-1EB7-42DE-9D72-3D285E139C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34AD43-6451-A7A9-419A-3224028E4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6961A-6C89-407F-AE96-CD7D60960CAE}" type="datetimeFigureOut">
              <a:rPr lang="en-IN" smtClean="0"/>
              <a:t>18-10-2025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68760E-C0BC-E983-25E2-3F5FAFB31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6A07D3-D8E5-E5E6-5AF4-78E957D95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EA57-2E44-4808-A8E4-38DE0715B9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97439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000"/>
    </mc:Choice>
    <mc:Fallback xmlns="">
      <p:transition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1F76D-B5C7-9D4C-E3D1-FFB4EAEEC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DBFB29-1E52-66BD-C30A-5B2169EB5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6961A-6C89-407F-AE96-CD7D60960CAE}" type="datetimeFigureOut">
              <a:rPr lang="en-IN" smtClean="0"/>
              <a:t>18-10-2025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44DA9C-6129-087E-DC8E-459B5E328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1BD109-BBA2-1022-5EF3-285D69163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EA57-2E44-4808-A8E4-38DE0715B9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3477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000"/>
    </mc:Choice>
    <mc:Fallback xmlns="">
      <p:transition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D38435-26D3-13BE-E588-FA150321A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6961A-6C89-407F-AE96-CD7D60960CAE}" type="datetimeFigureOut">
              <a:rPr lang="en-IN" smtClean="0"/>
              <a:t>18-10-2025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5C7145-3E26-D914-3E03-5938D9146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60A9EA-5964-1269-3B2E-024D0AD08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EA57-2E44-4808-A8E4-38DE0715B9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395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000"/>
    </mc:Choice>
    <mc:Fallback xmlns="">
      <p:transition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80E3D-16F1-4A6C-CE2B-86202E8F5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E3311-D5B5-0F41-E1D4-2C5227A1B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E633DF-8E91-3B6A-1832-CCF2C04902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90BE30-D751-924E-71FE-EB798BB47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6961A-6C89-407F-AE96-CD7D60960CAE}" type="datetimeFigureOut">
              <a:rPr lang="en-IN" smtClean="0"/>
              <a:t>18-10-2025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E809F2-377D-3AF8-8261-F060CEFEC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F7D4A9-5A7A-B5FC-5ACB-01D147924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EA57-2E44-4808-A8E4-38DE0715B9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3314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000"/>
    </mc:Choice>
    <mc:Fallback xmlns="">
      <p:transition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D4A26-5A81-853A-F943-0BEDD401E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02D838-A958-A69B-E7DB-B260124B6B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BADE9D-17E2-E9F2-3269-562F78ABA0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E4888-57A2-1C05-65D1-2839C6617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6961A-6C89-407F-AE96-CD7D60960CAE}" type="datetimeFigureOut">
              <a:rPr lang="en-IN" smtClean="0"/>
              <a:t>18-10-2025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F8FB95-129A-36A9-A3D1-C4C0DC4AD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81A7F2-008E-AB86-8E83-FFC6F1447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EA57-2E44-4808-A8E4-38DE0715B9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08582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000"/>
    </mc:Choice>
    <mc:Fallback xmlns="">
      <p:transition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AD8D6C-C7CC-4D96-97B1-B81F3AB42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39CF2C-6997-0A42-7F4C-0A3C17C8D4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DF92A-6CB4-D016-F07A-A734D96931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06961A-6C89-407F-AE96-CD7D60960CAE}" type="datetimeFigureOut">
              <a:rPr lang="en-IN" smtClean="0"/>
              <a:t>18-10-2025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BF39F-8CD9-1D44-4950-160EF4E501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ABDA7B-CFF3-BFDD-F7F1-15B3BC62F2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8EA57-2E44-4808-A8E4-38DE0715B9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3107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 advTm="2000"/>
    </mc:Choice>
    <mc:Fallback xmlns="">
      <p:transition advTm="2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FDDF767-45B0-1CD5-7C4B-3483749487EC}"/>
              </a:ext>
            </a:extLst>
          </p:cNvPr>
          <p:cNvSpPr txBox="1"/>
          <p:nvPr/>
        </p:nvSpPr>
        <p:spPr>
          <a:xfrm>
            <a:off x="843280" y="1056640"/>
            <a:ext cx="8534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b="1" dirty="0"/>
              <a:t>Agile Project Proposal</a:t>
            </a:r>
          </a:p>
          <a:p>
            <a:r>
              <a:rPr lang="en-IN" sz="4000" b="1" dirty="0"/>
              <a:t>Student Management System (SMS)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26FB53-2916-1315-6EBD-E2C09735AE0A}"/>
              </a:ext>
            </a:extLst>
          </p:cNvPr>
          <p:cNvSpPr txBox="1"/>
          <p:nvPr/>
        </p:nvSpPr>
        <p:spPr>
          <a:xfrm>
            <a:off x="843280" y="4400091"/>
            <a:ext cx="416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>
                <a:solidFill>
                  <a:schemeClr val="bg2">
                    <a:lumMod val="50000"/>
                  </a:schemeClr>
                </a:solidFill>
              </a:rPr>
              <a:t>Prepared By:</a:t>
            </a:r>
          </a:p>
          <a:p>
            <a:r>
              <a:rPr lang="en-IN" sz="2400" b="1" dirty="0">
                <a:solidFill>
                  <a:schemeClr val="bg2">
                    <a:lumMod val="50000"/>
                  </a:schemeClr>
                </a:solidFill>
              </a:rPr>
              <a:t>Varshini Thoudishetty</a:t>
            </a:r>
          </a:p>
          <a:p>
            <a:r>
              <a:rPr lang="en-IN" sz="2400" dirty="0">
                <a:solidFill>
                  <a:schemeClr val="bg2">
                    <a:lumMod val="50000"/>
                  </a:schemeClr>
                </a:solidFill>
              </a:rPr>
              <a:t>Project Team/Business Analyst</a:t>
            </a:r>
          </a:p>
          <a:p>
            <a:r>
              <a:rPr lang="en-IN" sz="2400" dirty="0">
                <a:solidFill>
                  <a:schemeClr val="bg2">
                    <a:lumMod val="50000"/>
                  </a:schemeClr>
                </a:solidFill>
              </a:rPr>
              <a:t>16</a:t>
            </a:r>
            <a:r>
              <a:rPr lang="en-IN" sz="2400" baseline="30000" dirty="0">
                <a:solidFill>
                  <a:schemeClr val="bg2">
                    <a:lumMod val="50000"/>
                  </a:schemeClr>
                </a:solidFill>
              </a:rPr>
              <a:t>th</a:t>
            </a:r>
            <a:r>
              <a:rPr lang="en-IN" sz="2400" dirty="0">
                <a:solidFill>
                  <a:schemeClr val="bg2">
                    <a:lumMod val="50000"/>
                  </a:schemeClr>
                </a:solidFill>
              </a:rPr>
              <a:t> October, 2025</a:t>
            </a:r>
          </a:p>
        </p:txBody>
      </p:sp>
    </p:spTree>
    <p:extLst>
      <p:ext uri="{BB962C8B-B14F-4D97-AF65-F5344CB8AC3E}">
        <p14:creationId xmlns:p14="http://schemas.microsoft.com/office/powerpoint/2010/main" val="3360077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000"/>
    </mc:Choice>
    <mc:Fallback xmlns="">
      <p:transition advTm="2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0BDE36B-8E55-7FD9-9199-AC3FBE49426C}"/>
              </a:ext>
            </a:extLst>
          </p:cNvPr>
          <p:cNvSpPr txBox="1"/>
          <p:nvPr/>
        </p:nvSpPr>
        <p:spPr>
          <a:xfrm>
            <a:off x="3713258" y="1488981"/>
            <a:ext cx="4287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000" b="1" dirty="0"/>
              <a:t>Thank You</a:t>
            </a:r>
            <a:endParaRPr lang="en-IN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9A0E8B-BA9B-FD4A-C513-FC101C634020}"/>
              </a:ext>
            </a:extLst>
          </p:cNvPr>
          <p:cNvSpPr txBox="1"/>
          <p:nvPr/>
        </p:nvSpPr>
        <p:spPr>
          <a:xfrm>
            <a:off x="4812194" y="4265926"/>
            <a:ext cx="2089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/>
              <a:t>Open for Q&amp;A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D367D-AC6D-A1E0-60FC-A048959EAC93}"/>
              </a:ext>
            </a:extLst>
          </p:cNvPr>
          <p:cNvSpPr txBox="1"/>
          <p:nvPr/>
        </p:nvSpPr>
        <p:spPr>
          <a:xfrm>
            <a:off x="3646004" y="4810530"/>
            <a:ext cx="4899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/>
              <a:t>Contact: Varshini Thoudishetty, BA</a:t>
            </a:r>
          </a:p>
        </p:txBody>
      </p:sp>
    </p:spTree>
    <p:extLst>
      <p:ext uri="{BB962C8B-B14F-4D97-AF65-F5344CB8AC3E}">
        <p14:creationId xmlns:p14="http://schemas.microsoft.com/office/powerpoint/2010/main" val="388888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F7C61C8-AD65-000A-9427-1B3800CC257E}"/>
              </a:ext>
            </a:extLst>
          </p:cNvPr>
          <p:cNvSpPr txBox="1"/>
          <p:nvPr/>
        </p:nvSpPr>
        <p:spPr>
          <a:xfrm>
            <a:off x="853437" y="841401"/>
            <a:ext cx="1798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SITUATION</a:t>
            </a:r>
            <a:endParaRPr lang="en-IN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FEBB67-F2F5-3C01-DB60-C6140021C673}"/>
              </a:ext>
            </a:extLst>
          </p:cNvPr>
          <p:cNvSpPr txBox="1"/>
          <p:nvPr/>
        </p:nvSpPr>
        <p:spPr>
          <a:xfrm>
            <a:off x="853437" y="2589141"/>
            <a:ext cx="1798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PROBLEM</a:t>
            </a:r>
            <a:endParaRPr lang="en-IN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3670A2-E885-8400-5443-8DB8AB20609A}"/>
              </a:ext>
            </a:extLst>
          </p:cNvPr>
          <p:cNvSpPr txBox="1"/>
          <p:nvPr/>
        </p:nvSpPr>
        <p:spPr>
          <a:xfrm>
            <a:off x="853437" y="4649304"/>
            <a:ext cx="2153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OPPORTUNITY</a:t>
            </a:r>
            <a:endParaRPr lang="en-IN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DACAAB1-F15C-A2CC-43BF-FFAF1E4B82A1}"/>
              </a:ext>
            </a:extLst>
          </p:cNvPr>
          <p:cNvSpPr txBox="1"/>
          <p:nvPr/>
        </p:nvSpPr>
        <p:spPr>
          <a:xfrm>
            <a:off x="853437" y="1303066"/>
            <a:ext cx="8798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/>
              <a:t>Current situation is manual or fragmented, causing delays and errors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52552CE-5B41-8787-18F0-387FE18C0721}"/>
              </a:ext>
            </a:extLst>
          </p:cNvPr>
          <p:cNvSpPr txBox="1"/>
          <p:nvPr/>
        </p:nvSpPr>
        <p:spPr>
          <a:xfrm>
            <a:off x="853437" y="3044219"/>
            <a:ext cx="8798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/>
              <a:t>Teachers and Admins spend hours on Record-keeping, Attendance and Reports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DE06DBD-5B0E-CD62-7FA8-362FF8339FE1}"/>
              </a:ext>
            </a:extLst>
          </p:cNvPr>
          <p:cNvSpPr txBox="1"/>
          <p:nvPr/>
        </p:nvSpPr>
        <p:spPr>
          <a:xfrm>
            <a:off x="853437" y="5110969"/>
            <a:ext cx="8798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/>
              <a:t>A Digital SMS will streamline processes, improve efficiency and reduce errors</a:t>
            </a:r>
          </a:p>
        </p:txBody>
      </p:sp>
    </p:spTree>
    <p:extLst>
      <p:ext uri="{BB962C8B-B14F-4D97-AF65-F5344CB8AC3E}">
        <p14:creationId xmlns:p14="http://schemas.microsoft.com/office/powerpoint/2010/main" val="252635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000"/>
    </mc:Choice>
    <mc:Fallback xmlns="">
      <p:transition advTm="2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9B60258-30C6-6803-F712-748CE5672928}"/>
              </a:ext>
            </a:extLst>
          </p:cNvPr>
          <p:cNvSpPr txBox="1"/>
          <p:nvPr/>
        </p:nvSpPr>
        <p:spPr>
          <a:xfrm>
            <a:off x="308976" y="656180"/>
            <a:ext cx="1053162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PURPOSE/GOALS:</a:t>
            </a:r>
          </a:p>
          <a:p>
            <a:endParaRPr lang="en-IN" sz="2400" b="1" dirty="0"/>
          </a:p>
          <a:p>
            <a:r>
              <a:rPr lang="en-US" sz="2400" dirty="0"/>
              <a:t>The purpose of the </a:t>
            </a:r>
            <a:r>
              <a:rPr lang="en-US" sz="2400" b="1" dirty="0"/>
              <a:t>Student Management System</a:t>
            </a:r>
            <a:r>
              <a:rPr lang="en-US" sz="2400" dirty="0"/>
              <a:t> is to </a:t>
            </a:r>
            <a:r>
              <a:rPr lang="en-US" sz="2400" b="1" dirty="0"/>
              <a:t>digitize, centralize, and automate</a:t>
            </a:r>
            <a:r>
              <a:rPr lang="en-US" sz="2400" dirty="0"/>
              <a:t> all academic and administrative activities of an educational institution.</a:t>
            </a:r>
            <a:br>
              <a:rPr lang="en-US" sz="2400" dirty="0"/>
            </a:br>
            <a:r>
              <a:rPr lang="en-US" sz="2400" dirty="0"/>
              <a:t>It aims to create a </a:t>
            </a:r>
            <a:r>
              <a:rPr lang="en-US" sz="2400" b="1" dirty="0"/>
              <a:t>unified digital platform</a:t>
            </a:r>
            <a:r>
              <a:rPr lang="en-US" sz="2400" dirty="0"/>
              <a:t> that connects students, faculty, and administrators — improving efficiency, accuracy, and transparency in student information management.</a:t>
            </a:r>
            <a:r>
              <a:rPr lang="en-IN" sz="2400" b="1" dirty="0"/>
              <a:t> 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1637443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000"/>
    </mc:Choice>
    <mc:Fallback xmlns="">
      <p:transition advTm="2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309CF8F-AC37-8FC7-44EF-1B896D155E39}"/>
              </a:ext>
            </a:extLst>
          </p:cNvPr>
          <p:cNvSpPr txBox="1"/>
          <p:nvPr/>
        </p:nvSpPr>
        <p:spPr>
          <a:xfrm>
            <a:off x="58824" y="81573"/>
            <a:ext cx="43038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Objective</a:t>
            </a:r>
            <a:endParaRPr lang="en-IN" sz="24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D46C15A-649F-0F80-8514-D83567D81C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304" y="507784"/>
            <a:ext cx="11981678" cy="6740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Automate Student Data Management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Replace manual record-keeping with a secure, centralized digital system.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Ensure quick retrieval and updates of student profiles, grades, and attendance.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Minimize human error and duplication of data.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Enhance Accessibility and Transparency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Provide authorized access for students, faculty, and administrators.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Allow real-time updates on attendance, marks, and fee payments.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Build trust and transparency between departments and stakeholders.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Improve Administrative Efficiency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Reduce time spent on repetitive tasks such as attendance calculation, report generation, and grade submission.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Enable staff to focus more on student learning and less on paperwork.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Streamline communication between departments using notifications and automated reports.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Ensure Data Security and Integrity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Implement role-based access control to safeguard confidential data.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 secure login credentials and encryption for sensitive information.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Ensure compliance with data privacy and institutional IT policies.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Provide Analytical Insights and Reports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Generate performance analytics and academic progress reports.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Help faculty and management make data-driven decisions.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Support institutional performance monitoring and audit requirements.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Support Scalability and Future Enhancements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Design the system to accommodate an increasing number of students and modules (e.g., hostel, library, transport).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Allow integration with future ERP or e-learning systems.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883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000"/>
    </mc:Choice>
    <mc:Fallback xmlns="">
      <p:transition advTm="2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9C1CC64-7B36-28CC-A679-BF787E41A0AF}"/>
              </a:ext>
            </a:extLst>
          </p:cNvPr>
          <p:cNvSpPr txBox="1"/>
          <p:nvPr/>
        </p:nvSpPr>
        <p:spPr>
          <a:xfrm>
            <a:off x="1531343" y="727114"/>
            <a:ext cx="7293167" cy="39241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500" b="1" dirty="0"/>
              <a:t>Deliverables:</a:t>
            </a:r>
            <a:endParaRPr lang="en-US" sz="25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Student Management Portal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Admin &amp; Faculty Dashboard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Attendance &amp; Grade Management Modules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pPr>
              <a:buNone/>
            </a:pPr>
            <a:r>
              <a:rPr lang="en-US" sz="2000" b="1" dirty="0"/>
              <a:t>Success Criteria (SMART):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90% reduction in manual record errors.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50% faster student report generation.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User satisfaction rate &gt;85%.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Go-live within 6 months</a:t>
            </a:r>
          </a:p>
        </p:txBody>
      </p:sp>
    </p:spTree>
    <p:extLst>
      <p:ext uri="{BB962C8B-B14F-4D97-AF65-F5344CB8AC3E}">
        <p14:creationId xmlns:p14="http://schemas.microsoft.com/office/powerpoint/2010/main" val="268745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000"/>
    </mc:Choice>
    <mc:Fallback xmlns="">
      <p:transition advTm="2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035348D-3B37-99A5-CB20-EFB857FD2711}"/>
              </a:ext>
            </a:extLst>
          </p:cNvPr>
          <p:cNvSpPr txBox="1"/>
          <p:nvPr/>
        </p:nvSpPr>
        <p:spPr>
          <a:xfrm>
            <a:off x="435981" y="419844"/>
            <a:ext cx="11266162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500" b="1" dirty="0"/>
              <a:t>APPROACH/METHODS:</a:t>
            </a:r>
          </a:p>
          <a:p>
            <a:r>
              <a:rPr lang="en-US" sz="1200" b="1" dirty="0"/>
              <a:t>1. Requirement Gathering &amp; Analysis</a:t>
            </a:r>
            <a:endParaRPr lang="en-US" sz="1200" dirty="0"/>
          </a:p>
          <a:p>
            <a:r>
              <a:rPr lang="en-US" sz="1200" dirty="0"/>
              <a:t>Conduct interviews, surveys, and workshops with stakeholders (students, faculty, administrators).</a:t>
            </a:r>
          </a:p>
          <a:p>
            <a:r>
              <a:rPr lang="en-US" sz="1200" dirty="0"/>
              <a:t>Identify functional and non-functional requirements such as modules (attendance, results, fees) and performance needs.</a:t>
            </a:r>
          </a:p>
          <a:p>
            <a:r>
              <a:rPr lang="en-US" sz="1200" dirty="0"/>
              <a:t>Create </a:t>
            </a:r>
            <a:r>
              <a:rPr lang="en-US" sz="1200" b="1" dirty="0"/>
              <a:t>Business Requirement Document (BRD)</a:t>
            </a:r>
            <a:r>
              <a:rPr lang="en-US" sz="1200" dirty="0"/>
              <a:t> and </a:t>
            </a:r>
            <a:r>
              <a:rPr lang="en-US" sz="1200" b="1" dirty="0"/>
              <a:t>Use Case Diagrams</a:t>
            </a:r>
            <a:r>
              <a:rPr lang="en-US" sz="1200" dirty="0"/>
              <a:t> to capture system expectations.</a:t>
            </a:r>
          </a:p>
          <a:p>
            <a:r>
              <a:rPr lang="en-US" sz="1200" b="1" dirty="0"/>
              <a:t>2. Requirement Validation &amp; Approval</a:t>
            </a:r>
            <a:endParaRPr lang="en-US" sz="1200" dirty="0"/>
          </a:p>
          <a:p>
            <a:r>
              <a:rPr lang="en-US" sz="1200" dirty="0"/>
              <a:t>Validate gathered requirements with stakeholders for accuracy and completeness.</a:t>
            </a:r>
          </a:p>
          <a:p>
            <a:r>
              <a:rPr lang="en-US" sz="1200" dirty="0"/>
              <a:t>Conduct review meetings and get sign-off to proceed with the design phase.</a:t>
            </a:r>
          </a:p>
          <a:p>
            <a:r>
              <a:rPr lang="en-US" sz="1200" dirty="0"/>
              <a:t>Ensure traceability of each requirement using a </a:t>
            </a:r>
            <a:r>
              <a:rPr lang="en-US" sz="1200" b="1" dirty="0"/>
              <a:t>Requirement Traceability Matrix (RTM)</a:t>
            </a:r>
            <a:r>
              <a:rPr lang="en-US" sz="1200" dirty="0"/>
              <a:t>.</a:t>
            </a:r>
          </a:p>
          <a:p>
            <a:r>
              <a:rPr lang="en-US" sz="1200" b="1" dirty="0"/>
              <a:t>3. System Design (Functional &amp; Technical)</a:t>
            </a:r>
            <a:endParaRPr lang="en-US" sz="1200" dirty="0"/>
          </a:p>
          <a:p>
            <a:r>
              <a:rPr lang="en-US" sz="1200" dirty="0"/>
              <a:t>Convert approved requirements into system design — database schema, UI mockups, and workflow diagrams.</a:t>
            </a:r>
          </a:p>
          <a:p>
            <a:r>
              <a:rPr lang="en-US" sz="1200" dirty="0"/>
              <a:t>Define user roles (Admin, Faculty, Student) and data flow between modules.</a:t>
            </a:r>
          </a:p>
          <a:p>
            <a:r>
              <a:rPr lang="en-US" sz="1200" dirty="0"/>
              <a:t>BA collaborates with UI/UX designers and developers during this phase.</a:t>
            </a:r>
          </a:p>
          <a:p>
            <a:r>
              <a:rPr lang="en-US" sz="1200" b="1" dirty="0"/>
              <a:t>4. Agile Development &amp; Iterations</a:t>
            </a:r>
            <a:endParaRPr lang="en-US" sz="1200" dirty="0"/>
          </a:p>
          <a:p>
            <a:r>
              <a:rPr lang="en-US" sz="1200" dirty="0"/>
              <a:t>Use </a:t>
            </a:r>
            <a:r>
              <a:rPr lang="en-US" sz="1200" b="1" dirty="0"/>
              <a:t>Agile Methodology</a:t>
            </a:r>
            <a:r>
              <a:rPr lang="en-US" sz="1200" dirty="0"/>
              <a:t> with multiple sprints (each 2–3 weeks).</a:t>
            </a:r>
          </a:p>
          <a:p>
            <a:r>
              <a:rPr lang="en-US" sz="1200" dirty="0"/>
              <a:t>Each sprint delivers a working feature (e.g., Login module, Attendance module).</a:t>
            </a:r>
          </a:p>
          <a:p>
            <a:r>
              <a:rPr lang="en-US" sz="1200" dirty="0"/>
              <a:t>BA participates in daily stand-ups, sprint reviews, and retrospectives.</a:t>
            </a:r>
          </a:p>
          <a:p>
            <a:r>
              <a:rPr lang="en-US" sz="1200" b="1" dirty="0"/>
              <a:t>5. Testing &amp; Quality Assurance</a:t>
            </a:r>
            <a:endParaRPr lang="en-US" sz="1200" dirty="0"/>
          </a:p>
          <a:p>
            <a:r>
              <a:rPr lang="en-US" sz="1200" dirty="0"/>
              <a:t>Prepare </a:t>
            </a:r>
            <a:r>
              <a:rPr lang="en-US" sz="1200" b="1" dirty="0"/>
              <a:t>User Acceptance Test (UAT)</a:t>
            </a:r>
            <a:r>
              <a:rPr lang="en-US" sz="1200" dirty="0"/>
              <a:t> scenarios and cases.</a:t>
            </a:r>
          </a:p>
          <a:p>
            <a:r>
              <a:rPr lang="en-US" sz="1200" dirty="0"/>
              <a:t>Coordinate with QA testers to ensure the system meets business expectations.</a:t>
            </a:r>
          </a:p>
          <a:p>
            <a:r>
              <a:rPr lang="en-US" sz="1200" dirty="0"/>
              <a:t>Validate data accuracy, performance, and usability.</a:t>
            </a:r>
          </a:p>
          <a:p>
            <a:r>
              <a:rPr lang="en-US" sz="1200" b="1" dirty="0"/>
              <a:t>6. Deployment &amp; User Training</a:t>
            </a:r>
            <a:endParaRPr lang="en-US" sz="1200" dirty="0"/>
          </a:p>
          <a:p>
            <a:r>
              <a:rPr lang="en-US" sz="1200" dirty="0"/>
              <a:t>Deploy system on institutional servers or cloud.</a:t>
            </a:r>
          </a:p>
          <a:p>
            <a:r>
              <a:rPr lang="en-US" sz="1200" dirty="0"/>
              <a:t>Conduct user training sessions and create help manuals for easy adaptation.</a:t>
            </a:r>
          </a:p>
          <a:p>
            <a:r>
              <a:rPr lang="en-US" sz="1200" dirty="0"/>
              <a:t>Collect initial feedback for post-deployment improvements.</a:t>
            </a:r>
          </a:p>
          <a:p>
            <a:r>
              <a:rPr lang="en-US" sz="1200" b="1" dirty="0"/>
              <a:t>7. Post-Implementation Support &amp; Maintenance</a:t>
            </a:r>
            <a:endParaRPr lang="en-US" sz="1200" dirty="0"/>
          </a:p>
          <a:p>
            <a:r>
              <a:rPr lang="en-US" sz="1200" dirty="0"/>
              <a:t>Monitor system performance and user feedback.</a:t>
            </a:r>
          </a:p>
          <a:p>
            <a:r>
              <a:rPr lang="en-US" sz="1200" dirty="0"/>
              <a:t>Handle bug fixes, feature enhancements, and version updates.</a:t>
            </a:r>
          </a:p>
          <a:p>
            <a:r>
              <a:rPr lang="en-US" sz="1200" dirty="0"/>
              <a:t>Ensure continuous support for smooth operation.</a:t>
            </a:r>
          </a:p>
          <a:p>
            <a:endParaRPr lang="en-IN" sz="1200" b="1" dirty="0"/>
          </a:p>
        </p:txBody>
      </p:sp>
    </p:spTree>
    <p:extLst>
      <p:ext uri="{BB962C8B-B14F-4D97-AF65-F5344CB8AC3E}">
        <p14:creationId xmlns:p14="http://schemas.microsoft.com/office/powerpoint/2010/main" val="460544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000"/>
    </mc:Choice>
    <mc:Fallback xmlns="">
      <p:transition advTm="2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0BCCD7C-805B-EF2D-3FFC-22A164191D02}"/>
              </a:ext>
            </a:extLst>
          </p:cNvPr>
          <p:cNvSpPr txBox="1"/>
          <p:nvPr/>
        </p:nvSpPr>
        <p:spPr>
          <a:xfrm>
            <a:off x="990600" y="1385267"/>
            <a:ext cx="5105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PEOPLE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/>
              <a:t>Project managers, Business Analyst, Developers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/>
              <a:t>Testers, Admin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E5DE18-C56B-BA92-4FF2-4AFB0CA7D1A3}"/>
              </a:ext>
            </a:extLst>
          </p:cNvPr>
          <p:cNvSpPr txBox="1"/>
          <p:nvPr/>
        </p:nvSpPr>
        <p:spPr>
          <a:xfrm>
            <a:off x="990600" y="3161091"/>
            <a:ext cx="510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/>
              <a:t>18 months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F10655-8DF9-DDA3-5071-87B7D7CF0932}"/>
              </a:ext>
            </a:extLst>
          </p:cNvPr>
          <p:cNvSpPr txBox="1"/>
          <p:nvPr/>
        </p:nvSpPr>
        <p:spPr>
          <a:xfrm>
            <a:off x="990600" y="4195080"/>
            <a:ext cx="510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BUDGET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/>
              <a:t>INR 50,00,000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AC4A24-31E6-C6A9-537E-0C6AEEFF2D84}"/>
              </a:ext>
            </a:extLst>
          </p:cNvPr>
          <p:cNvSpPr txBox="1"/>
          <p:nvPr/>
        </p:nvSpPr>
        <p:spPr>
          <a:xfrm>
            <a:off x="990600" y="5229069"/>
            <a:ext cx="510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TOOLS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/>
              <a:t>Database, analytical tools, Servers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88ED108-6496-A000-52A6-C9C32562D338}"/>
              </a:ext>
            </a:extLst>
          </p:cNvPr>
          <p:cNvSpPr txBox="1"/>
          <p:nvPr/>
        </p:nvSpPr>
        <p:spPr>
          <a:xfrm>
            <a:off x="4629149" y="443991"/>
            <a:ext cx="2933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R</a:t>
            </a:r>
            <a:r>
              <a:rPr lang="en-IN" sz="4000" b="1" dirty="0"/>
              <a:t>ESOURCES</a:t>
            </a:r>
          </a:p>
        </p:txBody>
      </p:sp>
    </p:spTree>
    <p:extLst>
      <p:ext uri="{BB962C8B-B14F-4D97-AF65-F5344CB8AC3E}">
        <p14:creationId xmlns:p14="http://schemas.microsoft.com/office/powerpoint/2010/main" val="3432370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000"/>
    </mc:Choice>
    <mc:Fallback xmlns="">
      <p:transition advTm="2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7B3C917-F5FD-7BE0-77D8-90A75EDFDFFE}"/>
              </a:ext>
            </a:extLst>
          </p:cNvPr>
          <p:cNvSpPr txBox="1"/>
          <p:nvPr/>
        </p:nvSpPr>
        <p:spPr>
          <a:xfrm>
            <a:off x="1482311" y="846054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Risks</a:t>
            </a:r>
            <a:r>
              <a:rPr lang="en-IN" sz="2400" b="1" dirty="0">
                <a:solidFill>
                  <a:srgbClr val="0070C0"/>
                </a:solidFill>
              </a:rPr>
              <a:t> </a:t>
            </a:r>
            <a:endParaRPr lang="en-IN" sz="2400" dirty="0">
              <a:solidFill>
                <a:srgbClr val="0070C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1C7904-BFF2-F096-74A4-A880A7844C89}"/>
              </a:ext>
            </a:extLst>
          </p:cNvPr>
          <p:cNvSpPr txBox="1"/>
          <p:nvPr/>
        </p:nvSpPr>
        <p:spPr>
          <a:xfrm>
            <a:off x="1272678" y="2888439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Mitigations </a:t>
            </a:r>
            <a:endParaRPr lang="en-IN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4B67AA-583B-032E-BDCE-2CC44A67E077}"/>
              </a:ext>
            </a:extLst>
          </p:cNvPr>
          <p:cNvSpPr txBox="1"/>
          <p:nvPr/>
        </p:nvSpPr>
        <p:spPr>
          <a:xfrm>
            <a:off x="1272678" y="4374018"/>
            <a:ext cx="3322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Dependencies </a:t>
            </a:r>
            <a:endParaRPr lang="en-IN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735B9B-A2C3-90D7-3A61-58CBF862F1B1}"/>
              </a:ext>
            </a:extLst>
          </p:cNvPr>
          <p:cNvSpPr txBox="1"/>
          <p:nvPr/>
        </p:nvSpPr>
        <p:spPr>
          <a:xfrm>
            <a:off x="1437778" y="1307719"/>
            <a:ext cx="2565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/>
              <a:t>User adoption delays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/>
              <a:t>Data migration errors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/>
              <a:t>System downtime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DA3F2F1-E384-83B7-8403-2F462309443D}"/>
              </a:ext>
            </a:extLst>
          </p:cNvPr>
          <p:cNvSpPr txBox="1"/>
          <p:nvPr/>
        </p:nvSpPr>
        <p:spPr>
          <a:xfrm>
            <a:off x="1437778" y="3299608"/>
            <a:ext cx="2565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/>
              <a:t>Trainings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/>
              <a:t>Backups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/>
              <a:t>Phased rollout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F6E3D55-AE97-8A17-CF07-35700081FB31}"/>
              </a:ext>
            </a:extLst>
          </p:cNvPr>
          <p:cNvSpPr txBox="1"/>
          <p:nvPr/>
        </p:nvSpPr>
        <p:spPr>
          <a:xfrm>
            <a:off x="1482311" y="5137843"/>
            <a:ext cx="2565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/>
              <a:t>Information Technology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/>
              <a:t>Infrastructure </a:t>
            </a:r>
          </a:p>
        </p:txBody>
      </p:sp>
    </p:spTree>
    <p:extLst>
      <p:ext uri="{BB962C8B-B14F-4D97-AF65-F5344CB8AC3E}">
        <p14:creationId xmlns:p14="http://schemas.microsoft.com/office/powerpoint/2010/main" val="1330985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000"/>
    </mc:Choice>
    <mc:Fallback xmlns="">
      <p:transition advTm="2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C4DCD9B-C365-77DD-4019-4C60882896ED}"/>
              </a:ext>
            </a:extLst>
          </p:cNvPr>
          <p:cNvSpPr txBox="1"/>
          <p:nvPr/>
        </p:nvSpPr>
        <p:spPr>
          <a:xfrm>
            <a:off x="548945" y="478347"/>
            <a:ext cx="1008233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 Conclusion</a:t>
            </a:r>
          </a:p>
          <a:p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Student Management System provides a scalable and secure solution for student data management.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It supports institutional goals of automation, transparency, and efficiency.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Approval and adoption will drive measurable benefits in academic operations.</a:t>
            </a:r>
          </a:p>
          <a:p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1368411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000"/>
    </mc:Choice>
    <mc:Fallback xmlns="">
      <p:transition advTm="2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784</Words>
  <Application>Microsoft Office PowerPoint</Application>
  <PresentationFormat>Widescreen</PresentationFormat>
  <Paragraphs>108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puja8836@outlook.com</dc:creator>
  <cp:lastModifiedBy>VARSHINI PRIYA</cp:lastModifiedBy>
  <cp:revision>59</cp:revision>
  <dcterms:created xsi:type="dcterms:W3CDTF">2025-10-16T17:57:15Z</dcterms:created>
  <dcterms:modified xsi:type="dcterms:W3CDTF">2025-10-18T15:32:09Z</dcterms:modified>
</cp:coreProperties>
</file>