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7" r:id="rId10"/>
    <p:sldId id="264" r:id="rId11"/>
    <p:sldId id="268" r:id="rId12"/>
    <p:sldId id="265" r:id="rId13"/>
    <p:sldId id="270" r:id="rId14"/>
    <p:sldId id="266" r:id="rId15"/>
    <p:sldId id="269" r:id="rId16"/>
    <p:sldId id="272"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6/13/2025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6/13/2025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6/13/2025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6/13/2025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6/13/2025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6/13/2025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6/13/2025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6/13/2025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6/13/2025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6/13/2025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lumMod val="85000"/>
            <a:lumOff val="1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95412"/>
            <a:ext cx="7772400" cy="1470025"/>
          </a:xfrm>
        </p:spPr>
        <p:txBody>
          <a:bodyPr/>
          <a:lstStyle/>
          <a:p>
            <a:r>
              <a:rPr dirty="0">
                <a:solidFill>
                  <a:schemeClr val="bg1"/>
                </a:solidFill>
                <a:latin typeface="Arial" panose="020B0604020202020204" pitchFamily="34" charset="0"/>
                <a:cs typeface="Arial" panose="020B0604020202020204" pitchFamily="34" charset="0"/>
              </a:rPr>
              <a:t>Project Client 360</a:t>
            </a:r>
          </a:p>
        </p:txBody>
      </p:sp>
      <p:sp>
        <p:nvSpPr>
          <p:cNvPr id="3" name="Subtitle 2"/>
          <p:cNvSpPr>
            <a:spLocks noGrp="1"/>
          </p:cNvSpPr>
          <p:nvPr>
            <p:ph type="subTitle" idx="1"/>
          </p:nvPr>
        </p:nvSpPr>
        <p:spPr/>
        <p:txBody>
          <a:bodyPr>
            <a:normAutofit/>
          </a:bodyPr>
          <a:lstStyle/>
          <a:p>
            <a:r>
              <a:rPr sz="2800" dirty="0">
                <a:solidFill>
                  <a:schemeClr val="bg1"/>
                </a:solidFill>
                <a:latin typeface="Arial" panose="020B0604020202020204" pitchFamily="34" charset="0"/>
                <a:cs typeface="Arial" panose="020B0604020202020204" pitchFamily="34" charset="0"/>
              </a:rPr>
              <a:t>Prepared by </a:t>
            </a:r>
            <a:r>
              <a:rPr sz="2800" dirty="0" err="1" smtClean="0">
                <a:solidFill>
                  <a:schemeClr val="bg1"/>
                </a:solidFill>
                <a:latin typeface="Arial" panose="020B0604020202020204" pitchFamily="34" charset="0"/>
                <a:cs typeface="Arial" panose="020B0604020202020204" pitchFamily="34" charset="0"/>
              </a:rPr>
              <a:t>Yami</a:t>
            </a:r>
            <a:r>
              <a:rPr lang="en-GB" sz="2800" dirty="0" err="1" smtClean="0">
                <a:solidFill>
                  <a:schemeClr val="bg1"/>
                </a:solidFill>
                <a:latin typeface="Arial" panose="020B0604020202020204" pitchFamily="34" charset="0"/>
                <a:cs typeface="Arial" panose="020B0604020202020204" pitchFamily="34" charset="0"/>
              </a:rPr>
              <a:t>ni</a:t>
            </a:r>
            <a:r>
              <a:rPr sz="2800" dirty="0" smtClean="0">
                <a:solidFill>
                  <a:schemeClr val="bg1"/>
                </a:solidFill>
                <a:latin typeface="Arial" panose="020B0604020202020204" pitchFamily="34" charset="0"/>
                <a:cs typeface="Arial" panose="020B0604020202020204" pitchFamily="34" charset="0"/>
              </a:rPr>
              <a:t> </a:t>
            </a:r>
            <a:r>
              <a:rPr lang="en-GB" sz="2800" dirty="0" smtClean="0">
                <a:solidFill>
                  <a:schemeClr val="bg1"/>
                </a:solidFill>
                <a:latin typeface="Arial" panose="020B0604020202020204" pitchFamily="34" charset="0"/>
                <a:cs typeface="Arial" panose="020B0604020202020204" pitchFamily="34" charset="0"/>
              </a:rPr>
              <a:t>Chavhan</a:t>
            </a:r>
            <a:endParaRPr sz="2800" dirty="0">
              <a:solidFill>
                <a:schemeClr val="bg1"/>
              </a:solidFill>
              <a:latin typeface="Arial" panose="020B0604020202020204" pitchFamily="34" charset="0"/>
              <a:cs typeface="Arial" panose="020B0604020202020204" pitchFamily="34" charset="0"/>
            </a:endParaRPr>
          </a:p>
          <a:p>
            <a:r>
              <a:rPr sz="2800" dirty="0">
                <a:solidFill>
                  <a:schemeClr val="bg1"/>
                </a:solidFill>
                <a:latin typeface="Arial" panose="020B0604020202020204" pitchFamily="34" charset="0"/>
                <a:cs typeface="Arial" panose="020B0604020202020204" pitchFamily="34" charset="0"/>
              </a:rPr>
              <a:t>Business Analyst</a:t>
            </a:r>
          </a:p>
          <a:p>
            <a:r>
              <a:rPr sz="2800" dirty="0">
                <a:solidFill>
                  <a:schemeClr val="bg1"/>
                </a:solidFill>
                <a:latin typeface="Arial" panose="020B0604020202020204" pitchFamily="34" charset="0"/>
                <a:cs typeface="Arial" panose="020B0604020202020204" pitchFamily="34" charset="0"/>
              </a:rPr>
              <a:t>Date: 11/06/2025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274639"/>
            <a:ext cx="8229600" cy="762592"/>
          </a:xfrm>
          <a:prstGeom prst="rect">
            <a:avLst/>
          </a:prstGeom>
          <a:solidFill>
            <a:schemeClr val="tx1">
              <a:lumMod val="65000"/>
              <a:lumOff val="35000"/>
            </a:schemeClr>
          </a:solidFill>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IN" sz="3600" dirty="0">
                <a:solidFill>
                  <a:schemeClr val="bg1"/>
                </a:solidFill>
                <a:latin typeface="Arial" panose="020B0604020202020204" pitchFamily="34" charset="0"/>
                <a:cs typeface="Arial" panose="020B0604020202020204" pitchFamily="34" charset="0"/>
              </a:rPr>
              <a:t>Methods / </a:t>
            </a:r>
            <a:r>
              <a:rPr lang="en-IN" sz="3600" dirty="0" smtClean="0">
                <a:solidFill>
                  <a:schemeClr val="bg1"/>
                </a:solidFill>
                <a:latin typeface="Arial" panose="020B0604020202020204" pitchFamily="34" charset="0"/>
                <a:cs typeface="Arial" panose="020B0604020202020204" pitchFamily="34" charset="0"/>
              </a:rPr>
              <a:t>Approach (Waterfall):</a:t>
            </a:r>
            <a:endParaRPr lang="en-IN" sz="3600" dirty="0">
              <a:solidFill>
                <a:schemeClr val="bg1"/>
              </a:solidFill>
              <a:latin typeface="Arial" panose="020B0604020202020204" pitchFamily="34" charset="0"/>
              <a:cs typeface="Arial" panose="020B0604020202020204" pitchFamily="34" charset="0"/>
            </a:endParaRPr>
          </a:p>
          <a:p>
            <a:endParaRPr lang="en-IN" sz="4000" dirty="0">
              <a:latin typeface="Arial" panose="020B0604020202020204" pitchFamily="34" charset="0"/>
              <a:cs typeface="Arial" panose="020B0604020202020204" pitchFamily="34" charset="0"/>
            </a:endParaRPr>
          </a:p>
          <a:p>
            <a:endParaRPr lang="en-IN" sz="4000" dirty="0">
              <a:latin typeface="Arial" panose="020B0604020202020204" pitchFamily="34" charset="0"/>
              <a:cs typeface="Arial" panose="020B0604020202020204" pitchFamily="34" charset="0"/>
            </a:endParaRPr>
          </a:p>
          <a:p>
            <a:endParaRPr lang="en-IN" sz="4000" dirty="0">
              <a:latin typeface="Arial" panose="020B0604020202020204" pitchFamily="34" charset="0"/>
              <a:cs typeface="Arial" panose="020B0604020202020204" pitchFamily="34" charset="0"/>
            </a:endParaRPr>
          </a:p>
          <a:p>
            <a:endParaRPr lang="en-IN" sz="4000" dirty="0">
              <a:latin typeface="Arial" panose="020B0604020202020204" pitchFamily="34" charset="0"/>
              <a:cs typeface="Arial" panose="020B0604020202020204" pitchFamily="34" charset="0"/>
            </a:endParaRPr>
          </a:p>
          <a:p>
            <a:endParaRPr lang="en-IN" dirty="0">
              <a:latin typeface="Arial" panose="020B0604020202020204" pitchFamily="34" charset="0"/>
              <a:cs typeface="Arial" panose="020B0604020202020204" pitchFamily="34" charset="0"/>
            </a:endParaRPr>
          </a:p>
        </p:txBody>
      </p:sp>
      <p:sp>
        <p:nvSpPr>
          <p:cNvPr id="4" name="Content Placeholder 2"/>
          <p:cNvSpPr txBox="1">
            <a:spLocks/>
          </p:cNvSpPr>
          <p:nvPr/>
        </p:nvSpPr>
        <p:spPr>
          <a:xfrm>
            <a:off x="457200" y="1187358"/>
            <a:ext cx="8229600" cy="5431808"/>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0"/>
            <a:r>
              <a:rPr lang="en-IN" sz="2000" dirty="0">
                <a:latin typeface="Arial" panose="020B0604020202020204" pitchFamily="34" charset="0"/>
                <a:cs typeface="Arial" panose="020B0604020202020204" pitchFamily="34" charset="0"/>
              </a:rPr>
              <a:t>Establish a selection committee comprising key stakeholders from Sales, Marketing, IT, and Customer Support to ensure cross-functional </a:t>
            </a:r>
            <a:r>
              <a:rPr lang="en-IN" sz="2000" dirty="0" smtClean="0">
                <a:latin typeface="Arial" panose="020B0604020202020204" pitchFamily="34" charset="0"/>
                <a:cs typeface="Arial" panose="020B0604020202020204" pitchFamily="34" charset="0"/>
              </a:rPr>
              <a:t>input</a:t>
            </a:r>
            <a:endParaRPr lang="en-IN" sz="2000" dirty="0">
              <a:latin typeface="Arial" panose="020B0604020202020204" pitchFamily="34" charset="0"/>
              <a:cs typeface="Arial" panose="020B0604020202020204" pitchFamily="34" charset="0"/>
            </a:endParaRPr>
          </a:p>
          <a:p>
            <a:pPr lvl="0"/>
            <a:r>
              <a:rPr lang="en-IN" sz="2000" dirty="0">
                <a:latin typeface="Arial" panose="020B0604020202020204" pitchFamily="34" charset="0"/>
                <a:cs typeface="Arial" panose="020B0604020202020204" pitchFamily="34" charset="0"/>
              </a:rPr>
              <a:t>Conduct detailed requirements gathering through stakeholder interviews, document analysis, and workflow reviews to define functional and technical </a:t>
            </a:r>
            <a:r>
              <a:rPr lang="en-IN" sz="2000" dirty="0" smtClean="0">
                <a:latin typeface="Arial" panose="020B0604020202020204" pitchFamily="34" charset="0"/>
                <a:cs typeface="Arial" panose="020B0604020202020204" pitchFamily="34" charset="0"/>
              </a:rPr>
              <a:t>needs</a:t>
            </a:r>
            <a:endParaRPr lang="en-IN" sz="2000" dirty="0">
              <a:latin typeface="Arial" panose="020B0604020202020204" pitchFamily="34" charset="0"/>
              <a:cs typeface="Arial" panose="020B0604020202020204" pitchFamily="34" charset="0"/>
            </a:endParaRPr>
          </a:p>
          <a:p>
            <a:pPr lvl="0"/>
            <a:r>
              <a:rPr lang="en-IN" sz="2000" dirty="0">
                <a:latin typeface="Arial" panose="020B0604020202020204" pitchFamily="34" charset="0"/>
                <a:cs typeface="Arial" panose="020B0604020202020204" pitchFamily="34" charset="0"/>
              </a:rPr>
              <a:t>Draft and issue an RFP (Request for Proposal) to shortlist vendors based on predefined criteria such as scalability, integration capability, cost, and </a:t>
            </a:r>
            <a:r>
              <a:rPr lang="en-IN" sz="2000" dirty="0" smtClean="0">
                <a:latin typeface="Arial" panose="020B0604020202020204" pitchFamily="34" charset="0"/>
                <a:cs typeface="Arial" panose="020B0604020202020204" pitchFamily="34" charset="0"/>
              </a:rPr>
              <a:t>support</a:t>
            </a:r>
            <a:endParaRPr lang="en-IN" sz="2000" dirty="0">
              <a:latin typeface="Arial" panose="020B0604020202020204" pitchFamily="34" charset="0"/>
              <a:cs typeface="Arial" panose="020B0604020202020204" pitchFamily="34" charset="0"/>
            </a:endParaRPr>
          </a:p>
          <a:p>
            <a:pPr lvl="0"/>
            <a:r>
              <a:rPr lang="en-IN" sz="2000" dirty="0">
                <a:latin typeface="Arial" panose="020B0604020202020204" pitchFamily="34" charset="0"/>
                <a:cs typeface="Arial" panose="020B0604020202020204" pitchFamily="34" charset="0"/>
              </a:rPr>
              <a:t>Review vendor responses, conduct product demonstrations, and evaluate finalists through structured scoring and stakeholder </a:t>
            </a:r>
            <a:r>
              <a:rPr lang="en-IN" sz="2000" dirty="0" smtClean="0">
                <a:latin typeface="Arial" panose="020B0604020202020204" pitchFamily="34" charset="0"/>
                <a:cs typeface="Arial" panose="020B0604020202020204" pitchFamily="34" charset="0"/>
              </a:rPr>
              <a:t>feedback</a:t>
            </a:r>
            <a:endParaRPr lang="en-IN" sz="2000" dirty="0">
              <a:latin typeface="Arial" panose="020B0604020202020204" pitchFamily="34" charset="0"/>
              <a:cs typeface="Arial" panose="020B0604020202020204" pitchFamily="34" charset="0"/>
            </a:endParaRPr>
          </a:p>
          <a:p>
            <a:pPr lvl="0"/>
            <a:r>
              <a:rPr lang="en-IN" sz="2000" dirty="0">
                <a:latin typeface="Arial" panose="020B0604020202020204" pitchFamily="34" charset="0"/>
                <a:cs typeface="Arial" panose="020B0604020202020204" pitchFamily="34" charset="0"/>
              </a:rPr>
              <a:t>Select the most suitable solution based on alignment with business goals, technical architecture, and total cost of </a:t>
            </a:r>
            <a:r>
              <a:rPr lang="en-IN" sz="2000" dirty="0" smtClean="0">
                <a:latin typeface="Arial" panose="020B0604020202020204" pitchFamily="34" charset="0"/>
                <a:cs typeface="Arial" panose="020B0604020202020204" pitchFamily="34" charset="0"/>
              </a:rPr>
              <a:t>ownership</a:t>
            </a:r>
            <a:endParaRPr lang="en-IN" sz="2000" dirty="0">
              <a:latin typeface="Arial" panose="020B0604020202020204" pitchFamily="34" charset="0"/>
              <a:cs typeface="Arial" panose="020B0604020202020204" pitchFamily="34" charset="0"/>
            </a:endParaRPr>
          </a:p>
          <a:p>
            <a:pPr lvl="0"/>
            <a:r>
              <a:rPr lang="en-IN" sz="2000" dirty="0">
                <a:latin typeface="Arial" panose="020B0604020202020204" pitchFamily="34" charset="0"/>
                <a:cs typeface="Arial" panose="020B0604020202020204" pitchFamily="34" charset="0"/>
              </a:rPr>
              <a:t>Design the solution architecture, prepare detailed functional specifications, and create configuration/customization plans</a:t>
            </a:r>
          </a:p>
          <a:p>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551424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36979" y="642163"/>
            <a:ext cx="7574507" cy="5632311"/>
          </a:xfrm>
          <a:prstGeom prst="rect">
            <a:avLst/>
          </a:prstGeom>
        </p:spPr>
        <p:txBody>
          <a:bodyPr wrap="square">
            <a:spAutoFit/>
          </a:bodyPr>
          <a:lstStyle/>
          <a:p>
            <a:pPr marL="342900" lvl="0" indent="-342900">
              <a:buFont typeface="Arial" panose="020B0604020202020204" pitchFamily="34" charset="0"/>
              <a:buChar char="•"/>
            </a:pPr>
            <a:r>
              <a:rPr lang="en-IN" sz="2000" dirty="0">
                <a:latin typeface="Arial" panose="020B0604020202020204" pitchFamily="34" charset="0"/>
                <a:cs typeface="Arial" panose="020B0604020202020204" pitchFamily="34" charset="0"/>
              </a:rPr>
              <a:t>Implement the solution in a phased manner, ensuring each module is validated before moving to the next </a:t>
            </a:r>
            <a:r>
              <a:rPr lang="en-IN" sz="2000" dirty="0" smtClean="0">
                <a:latin typeface="Arial" panose="020B0604020202020204" pitchFamily="34" charset="0"/>
                <a:cs typeface="Arial" panose="020B0604020202020204" pitchFamily="34" charset="0"/>
              </a:rPr>
              <a:t>phase</a:t>
            </a:r>
          </a:p>
          <a:p>
            <a:pPr marL="342900" lvl="0" indent="-342900">
              <a:buFont typeface="Arial" panose="020B0604020202020204" pitchFamily="34" charset="0"/>
              <a:buChar char="•"/>
            </a:pPr>
            <a:endParaRPr lang="en-IN" sz="2000" dirty="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n-IN" sz="2000" dirty="0">
                <a:latin typeface="Arial" panose="020B0604020202020204" pitchFamily="34" charset="0"/>
                <a:cs typeface="Arial" panose="020B0604020202020204" pitchFamily="34" charset="0"/>
              </a:rPr>
              <a:t>Conduct system testing and User Acceptance Testing (UAT) to verify that the solution meets business and technical </a:t>
            </a:r>
            <a:r>
              <a:rPr lang="en-IN" sz="2000" dirty="0" smtClean="0">
                <a:latin typeface="Arial" panose="020B0604020202020204" pitchFamily="34" charset="0"/>
                <a:cs typeface="Arial" panose="020B0604020202020204" pitchFamily="34" charset="0"/>
              </a:rPr>
              <a:t>requirements</a:t>
            </a:r>
          </a:p>
          <a:p>
            <a:pPr marL="342900" lvl="0" indent="-342900">
              <a:buFont typeface="Arial" panose="020B0604020202020204" pitchFamily="34" charset="0"/>
              <a:buChar char="•"/>
            </a:pPr>
            <a:endParaRPr lang="en-IN" sz="2000" dirty="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n-IN" sz="2000" dirty="0">
                <a:latin typeface="Arial" panose="020B0604020202020204" pitchFamily="34" charset="0"/>
                <a:cs typeface="Arial" panose="020B0604020202020204" pitchFamily="34" charset="0"/>
              </a:rPr>
              <a:t>Train end users and technical teams on system functionality, support procedures, and best </a:t>
            </a:r>
            <a:r>
              <a:rPr lang="en-IN" sz="2000" dirty="0" smtClean="0">
                <a:latin typeface="Arial" panose="020B0604020202020204" pitchFamily="34" charset="0"/>
                <a:cs typeface="Arial" panose="020B0604020202020204" pitchFamily="34" charset="0"/>
              </a:rPr>
              <a:t>practices</a:t>
            </a:r>
          </a:p>
          <a:p>
            <a:pPr marL="342900" lvl="0" indent="-342900">
              <a:buFont typeface="Arial" panose="020B0604020202020204" pitchFamily="34" charset="0"/>
              <a:buChar char="•"/>
            </a:pPr>
            <a:endParaRPr lang="en-IN" sz="2000" dirty="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n-IN" sz="2000" dirty="0" smtClean="0">
                <a:latin typeface="Arial" panose="020B0604020202020204" pitchFamily="34" charset="0"/>
                <a:cs typeface="Arial" panose="020B0604020202020204" pitchFamily="34" charset="0"/>
              </a:rPr>
              <a:t>Develop standard operating procedures (SOPs), support documentation</a:t>
            </a:r>
            <a:r>
              <a:rPr lang="en-IN" sz="2000" dirty="0">
                <a:latin typeface="Arial" panose="020B0604020202020204" pitchFamily="34" charset="0"/>
                <a:cs typeface="Arial" panose="020B0604020202020204" pitchFamily="34" charset="0"/>
              </a:rPr>
              <a:t>, and escalation </a:t>
            </a:r>
            <a:r>
              <a:rPr lang="en-IN" sz="2000" dirty="0" smtClean="0">
                <a:latin typeface="Arial" panose="020B0604020202020204" pitchFamily="34" charset="0"/>
                <a:cs typeface="Arial" panose="020B0604020202020204" pitchFamily="34" charset="0"/>
              </a:rPr>
              <a:t>workflows</a:t>
            </a:r>
          </a:p>
          <a:p>
            <a:pPr marL="342900" lvl="0" indent="-342900">
              <a:buFont typeface="Arial" panose="020B0604020202020204" pitchFamily="34" charset="0"/>
              <a:buChar char="•"/>
            </a:pPr>
            <a:endParaRPr lang="en-IN" sz="2000" dirty="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n-IN" sz="2000" dirty="0">
                <a:latin typeface="Arial" panose="020B0604020202020204" pitchFamily="34" charset="0"/>
                <a:cs typeface="Arial" panose="020B0604020202020204" pitchFamily="34" charset="0"/>
              </a:rPr>
              <a:t>Go Live with the new system after successful sign-off, followed by monitoring and stabilization </a:t>
            </a:r>
            <a:r>
              <a:rPr lang="en-IN" sz="2000" dirty="0" smtClean="0">
                <a:latin typeface="Arial" panose="020B0604020202020204" pitchFamily="34" charset="0"/>
                <a:cs typeface="Arial" panose="020B0604020202020204" pitchFamily="34" charset="0"/>
              </a:rPr>
              <a:t>support</a:t>
            </a:r>
          </a:p>
          <a:p>
            <a:pPr marL="342900" lvl="0" indent="-342900">
              <a:buFont typeface="Arial" panose="020B0604020202020204" pitchFamily="34" charset="0"/>
              <a:buChar char="•"/>
            </a:pPr>
            <a:endParaRPr lang="en-IN" sz="2000" dirty="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n-IN" sz="2000" dirty="0">
                <a:latin typeface="Arial" panose="020B0604020202020204" pitchFamily="34" charset="0"/>
                <a:cs typeface="Arial" panose="020B0604020202020204" pitchFamily="34" charset="0"/>
              </a:rPr>
              <a:t>Conduct post-implementation review to evaluate system performance, user feedback, and business impact</a:t>
            </a:r>
          </a:p>
        </p:txBody>
      </p:sp>
    </p:spTree>
    <p:extLst>
      <p:ext uri="{BB962C8B-B14F-4D97-AF65-F5344CB8AC3E}">
        <p14:creationId xmlns:p14="http://schemas.microsoft.com/office/powerpoint/2010/main" val="33715625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274638"/>
            <a:ext cx="8229600" cy="789887"/>
          </a:xfrm>
          <a:prstGeom prst="rect">
            <a:avLst/>
          </a:prstGeom>
          <a:solidFill>
            <a:schemeClr val="tx1">
              <a:lumMod val="65000"/>
              <a:lumOff val="35000"/>
            </a:schemeClr>
          </a:solidFill>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IN" sz="3600" dirty="0">
                <a:solidFill>
                  <a:schemeClr val="bg1"/>
                </a:solidFill>
                <a:latin typeface="Arial" panose="020B0604020202020204" pitchFamily="34" charset="0"/>
                <a:cs typeface="Arial" panose="020B0604020202020204" pitchFamily="34" charset="0"/>
              </a:rPr>
              <a:t>Resources:</a:t>
            </a:r>
          </a:p>
          <a:p>
            <a:endParaRPr lang="en-IN" sz="4000" dirty="0">
              <a:latin typeface="Arial" panose="020B0604020202020204" pitchFamily="34" charset="0"/>
              <a:cs typeface="Arial" panose="020B0604020202020204" pitchFamily="34" charset="0"/>
            </a:endParaRPr>
          </a:p>
          <a:p>
            <a:endParaRPr lang="en-IN" sz="4000" dirty="0">
              <a:latin typeface="Arial" panose="020B0604020202020204" pitchFamily="34" charset="0"/>
              <a:cs typeface="Arial" panose="020B0604020202020204" pitchFamily="34" charset="0"/>
            </a:endParaRPr>
          </a:p>
          <a:p>
            <a:endParaRPr lang="en-IN" sz="4000" dirty="0">
              <a:latin typeface="Arial" panose="020B0604020202020204" pitchFamily="34" charset="0"/>
              <a:cs typeface="Arial" panose="020B0604020202020204" pitchFamily="34" charset="0"/>
            </a:endParaRPr>
          </a:p>
          <a:p>
            <a:endParaRPr lang="en-IN" sz="4000" dirty="0">
              <a:latin typeface="Arial" panose="020B0604020202020204" pitchFamily="34" charset="0"/>
              <a:cs typeface="Arial" panose="020B0604020202020204" pitchFamily="34" charset="0"/>
            </a:endParaRPr>
          </a:p>
          <a:p>
            <a:endParaRPr lang="en-IN" dirty="0">
              <a:latin typeface="Arial" panose="020B0604020202020204" pitchFamily="34" charset="0"/>
              <a:cs typeface="Arial" panose="020B0604020202020204" pitchFamily="34" charset="0"/>
            </a:endParaRPr>
          </a:p>
        </p:txBody>
      </p:sp>
      <p:sp>
        <p:nvSpPr>
          <p:cNvPr id="4" name="Content Placeholder 2"/>
          <p:cNvSpPr txBox="1">
            <a:spLocks/>
          </p:cNvSpPr>
          <p:nvPr/>
        </p:nvSpPr>
        <p:spPr>
          <a:xfrm>
            <a:off x="457200" y="1473959"/>
            <a:ext cx="8229600" cy="5227091"/>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0"/>
            <a:r>
              <a:rPr lang="en-IN" sz="2000" dirty="0">
                <a:latin typeface="Arial" panose="020B0604020202020204" pitchFamily="34" charset="0"/>
                <a:cs typeface="Arial" panose="020B0604020202020204" pitchFamily="34" charset="0"/>
              </a:rPr>
              <a:t>People – Project team members including Business Analyst (you), Project Manager, Sales &amp; Marketing stakeholders, IT/Infrastructure team, Database Administrator, and external vendor representatives from the client community and ITS (Information Technology Services</a:t>
            </a:r>
            <a:r>
              <a:rPr lang="en-IN" sz="2000" dirty="0" smtClean="0">
                <a:latin typeface="Arial" panose="020B0604020202020204" pitchFamily="34" charset="0"/>
                <a:cs typeface="Arial" panose="020B0604020202020204" pitchFamily="34" charset="0"/>
              </a:rPr>
              <a:t>)</a:t>
            </a:r>
          </a:p>
          <a:p>
            <a:pPr lvl="0"/>
            <a:endParaRPr lang="en-IN" sz="2000" dirty="0">
              <a:latin typeface="Arial" panose="020B0604020202020204" pitchFamily="34" charset="0"/>
              <a:cs typeface="Arial" panose="020B0604020202020204" pitchFamily="34" charset="0"/>
            </a:endParaRPr>
          </a:p>
          <a:p>
            <a:pPr lvl="0"/>
            <a:r>
              <a:rPr lang="en-IN" sz="2000" dirty="0">
                <a:latin typeface="Arial" panose="020B0604020202020204" pitchFamily="34" charset="0"/>
                <a:cs typeface="Arial" panose="020B0604020202020204" pitchFamily="34" charset="0"/>
              </a:rPr>
              <a:t>Time – Implementation to be completed within 6 months, following the Waterfall methodology phases (Requirements → Design → Development → Testing → Deployment</a:t>
            </a:r>
            <a:r>
              <a:rPr lang="en-IN" sz="2000" dirty="0" smtClean="0">
                <a:latin typeface="Arial" panose="020B0604020202020204" pitchFamily="34" charset="0"/>
                <a:cs typeface="Arial" panose="020B0604020202020204" pitchFamily="34" charset="0"/>
              </a:rPr>
              <a:t>)</a:t>
            </a:r>
          </a:p>
          <a:p>
            <a:pPr lvl="0"/>
            <a:endParaRPr lang="en-IN" sz="2000" dirty="0">
              <a:latin typeface="Arial" panose="020B0604020202020204" pitchFamily="34" charset="0"/>
              <a:cs typeface="Arial" panose="020B0604020202020204" pitchFamily="34" charset="0"/>
            </a:endParaRPr>
          </a:p>
          <a:p>
            <a:pPr lvl="0"/>
            <a:r>
              <a:rPr lang="en-IN" sz="2000" dirty="0">
                <a:latin typeface="Arial" panose="020B0604020202020204" pitchFamily="34" charset="0"/>
                <a:cs typeface="Arial" panose="020B0604020202020204" pitchFamily="34" charset="0"/>
              </a:rPr>
              <a:t>Budget – Total estimated cost covering hardware, software licenses, implementation services, user training, and post-deployment support, not to exceed </a:t>
            </a:r>
            <a:r>
              <a:rPr lang="en-IN" sz="2000" dirty="0" err="1">
                <a:latin typeface="Arial" panose="020B0604020202020204" pitchFamily="34" charset="0"/>
                <a:cs typeface="Arial" panose="020B0604020202020204" pitchFamily="34" charset="0"/>
              </a:rPr>
              <a:t>Rs</a:t>
            </a:r>
            <a:r>
              <a:rPr lang="en-IN" sz="2000" dirty="0">
                <a:latin typeface="Arial" panose="020B0604020202020204" pitchFamily="34" charset="0"/>
                <a:cs typeface="Arial" panose="020B0604020202020204" pitchFamily="34" charset="0"/>
              </a:rPr>
              <a:t>. 10,00,000.00</a:t>
            </a:r>
          </a:p>
          <a:p>
            <a:pPr marL="0" indent="0">
              <a:buNone/>
            </a:pPr>
            <a:r>
              <a:rPr lang="en-IN" sz="2000" dirty="0">
                <a:latin typeface="Arial" panose="020B0604020202020204" pitchFamily="34" charset="0"/>
                <a:cs typeface="Arial" panose="020B0604020202020204" pitchFamily="34" charset="0"/>
              </a:rPr>
              <a:t> </a:t>
            </a:r>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863776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23331" y="1536174"/>
            <a:ext cx="7792871" cy="3477875"/>
          </a:xfrm>
          <a:prstGeom prst="rect">
            <a:avLst/>
          </a:prstGeom>
        </p:spPr>
        <p:txBody>
          <a:bodyPr wrap="square">
            <a:spAutoFit/>
          </a:bodyPr>
          <a:lstStyle/>
          <a:p>
            <a:endParaRPr lang="en-IN" sz="2000" dirty="0">
              <a:latin typeface="Arial" panose="020B0604020202020204" pitchFamily="34" charset="0"/>
              <a:cs typeface="Arial" panose="020B0604020202020204" pitchFamily="34" charset="0"/>
            </a:endParaRPr>
          </a:p>
          <a:p>
            <a:pPr lvl="0"/>
            <a:r>
              <a:rPr lang="en-IN" sz="2000" b="1" dirty="0">
                <a:latin typeface="Arial" panose="020B0604020202020204" pitchFamily="34" charset="0"/>
                <a:cs typeface="Arial" panose="020B0604020202020204" pitchFamily="34" charset="0"/>
              </a:rPr>
              <a:t>Other –</a:t>
            </a:r>
          </a:p>
          <a:p>
            <a:pPr marL="342900" lvl="0" indent="-342900">
              <a:buFont typeface="Arial" panose="020B0604020202020204" pitchFamily="34" charset="0"/>
              <a:buChar char="•"/>
            </a:pPr>
            <a:r>
              <a:rPr lang="en-IN" sz="2000" dirty="0">
                <a:latin typeface="Arial" panose="020B0604020202020204" pitchFamily="34" charset="0"/>
                <a:cs typeface="Arial" panose="020B0604020202020204" pitchFamily="34" charset="0"/>
              </a:rPr>
              <a:t>Third-party software evaluation costs (tools assessments, security audits</a:t>
            </a:r>
            <a:r>
              <a:rPr lang="en-IN" sz="2000" dirty="0" smtClean="0">
                <a:latin typeface="Arial" panose="020B0604020202020204" pitchFamily="34" charset="0"/>
                <a:cs typeface="Arial" panose="020B0604020202020204" pitchFamily="34" charset="0"/>
              </a:rPr>
              <a:t>)</a:t>
            </a:r>
          </a:p>
          <a:p>
            <a:pPr marL="342900" lvl="0" indent="-342900">
              <a:buFont typeface="Arial" panose="020B0604020202020204" pitchFamily="34" charset="0"/>
              <a:buChar char="•"/>
            </a:pPr>
            <a:endParaRPr lang="en-IN" sz="2000" dirty="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n-IN" sz="2000" dirty="0">
                <a:latin typeface="Arial" panose="020B0604020202020204" pitchFamily="34" charset="0"/>
                <a:cs typeface="Arial" panose="020B0604020202020204" pitchFamily="34" charset="0"/>
              </a:rPr>
              <a:t>Site visits to vendors or client locations for requirement gathering and solution </a:t>
            </a:r>
            <a:r>
              <a:rPr lang="en-IN" sz="2000" dirty="0" smtClean="0">
                <a:latin typeface="Arial" panose="020B0604020202020204" pitchFamily="34" charset="0"/>
                <a:cs typeface="Arial" panose="020B0604020202020204" pitchFamily="34" charset="0"/>
              </a:rPr>
              <a:t>demo</a:t>
            </a:r>
          </a:p>
          <a:p>
            <a:pPr marL="342900" lvl="0" indent="-342900">
              <a:buFont typeface="Arial" panose="020B0604020202020204" pitchFamily="34" charset="0"/>
              <a:buChar char="•"/>
            </a:pPr>
            <a:endParaRPr lang="en-IN" sz="2000" dirty="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n-IN" sz="2000" dirty="0">
                <a:latin typeface="Arial" panose="020B0604020202020204" pitchFamily="34" charset="0"/>
                <a:cs typeface="Arial" panose="020B0604020202020204" pitchFamily="34" charset="0"/>
              </a:rPr>
              <a:t>Industry analysis and benchmarking through Dataquest reports or equivalent market </a:t>
            </a:r>
            <a:r>
              <a:rPr lang="en-IN" sz="2000" dirty="0" smtClean="0">
                <a:latin typeface="Arial" panose="020B0604020202020204" pitchFamily="34" charset="0"/>
                <a:cs typeface="Arial" panose="020B0604020202020204" pitchFamily="34" charset="0"/>
              </a:rPr>
              <a:t>research</a:t>
            </a:r>
          </a:p>
          <a:p>
            <a:pPr lvl="0"/>
            <a:r>
              <a:rPr lang="en-IN" sz="2000" dirty="0">
                <a:latin typeface="Arial" panose="020B0604020202020204" pitchFamily="34" charset="0"/>
                <a:cs typeface="Arial" panose="020B0604020202020204" pitchFamily="34" charset="0"/>
              </a:rPr>
              <a:t> </a:t>
            </a:r>
            <a:r>
              <a:rPr lang="en-IN" sz="2000" dirty="0" smtClean="0">
                <a:latin typeface="Arial" panose="020B0604020202020204" pitchFamily="34" charset="0"/>
                <a:cs typeface="Arial" panose="020B0604020202020204" pitchFamily="34" charset="0"/>
              </a:rPr>
              <a:t>       - Combined </a:t>
            </a:r>
            <a:r>
              <a:rPr lang="en-IN" sz="2000" dirty="0">
                <a:latin typeface="Arial" panose="020B0604020202020204" pitchFamily="34" charset="0"/>
                <a:cs typeface="Arial" panose="020B0604020202020204" pitchFamily="34" charset="0"/>
              </a:rPr>
              <a:t>costs not to exceed </a:t>
            </a:r>
            <a:r>
              <a:rPr lang="en-IN" sz="2000" dirty="0" err="1">
                <a:latin typeface="Arial" panose="020B0604020202020204" pitchFamily="34" charset="0"/>
                <a:cs typeface="Arial" panose="020B0604020202020204" pitchFamily="34" charset="0"/>
              </a:rPr>
              <a:t>Rs</a:t>
            </a:r>
            <a:r>
              <a:rPr lang="en-IN" sz="2000" dirty="0">
                <a:latin typeface="Arial" panose="020B0604020202020204" pitchFamily="34" charset="0"/>
                <a:cs typeface="Arial" panose="020B0604020202020204" pitchFamily="34" charset="0"/>
              </a:rPr>
              <a:t>. 1,50,000.00</a:t>
            </a:r>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784828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274638"/>
            <a:ext cx="8229600" cy="789889"/>
          </a:xfrm>
          <a:prstGeom prst="rect">
            <a:avLst/>
          </a:prstGeom>
          <a:solidFill>
            <a:schemeClr val="tx1">
              <a:lumMod val="65000"/>
              <a:lumOff val="35000"/>
            </a:schemeClr>
          </a:solidFill>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IN" sz="3600" dirty="0">
                <a:solidFill>
                  <a:schemeClr val="bg1"/>
                </a:solidFill>
                <a:latin typeface="Arial" panose="020B0604020202020204" pitchFamily="34" charset="0"/>
                <a:cs typeface="Arial" panose="020B0604020202020204" pitchFamily="34" charset="0"/>
              </a:rPr>
              <a:t>Risks and Dependencies:</a:t>
            </a:r>
          </a:p>
          <a:p>
            <a:endParaRPr lang="en-IN" sz="3600" dirty="0">
              <a:latin typeface="Arial" panose="020B0604020202020204" pitchFamily="34" charset="0"/>
              <a:cs typeface="Arial" panose="020B0604020202020204" pitchFamily="34" charset="0"/>
            </a:endParaRPr>
          </a:p>
          <a:p>
            <a:endParaRPr lang="en-IN" sz="4000" dirty="0">
              <a:latin typeface="Arial" panose="020B0604020202020204" pitchFamily="34" charset="0"/>
              <a:cs typeface="Arial" panose="020B0604020202020204" pitchFamily="34" charset="0"/>
            </a:endParaRPr>
          </a:p>
          <a:p>
            <a:endParaRPr lang="en-IN" sz="4000" dirty="0">
              <a:latin typeface="Arial" panose="020B0604020202020204" pitchFamily="34" charset="0"/>
              <a:cs typeface="Arial" panose="020B0604020202020204" pitchFamily="34" charset="0"/>
            </a:endParaRPr>
          </a:p>
          <a:p>
            <a:endParaRPr lang="en-IN" sz="4000" dirty="0">
              <a:latin typeface="Arial" panose="020B0604020202020204" pitchFamily="34" charset="0"/>
              <a:cs typeface="Arial" panose="020B0604020202020204" pitchFamily="34" charset="0"/>
            </a:endParaRPr>
          </a:p>
          <a:p>
            <a:endParaRPr lang="en-IN" sz="4000" dirty="0">
              <a:latin typeface="Arial" panose="020B0604020202020204" pitchFamily="34" charset="0"/>
              <a:cs typeface="Arial" panose="020B0604020202020204" pitchFamily="34" charset="0"/>
            </a:endParaRPr>
          </a:p>
          <a:p>
            <a:endParaRPr lang="en-IN" dirty="0">
              <a:latin typeface="Arial" panose="020B0604020202020204" pitchFamily="34" charset="0"/>
              <a:cs typeface="Arial" panose="020B0604020202020204" pitchFamily="34" charset="0"/>
            </a:endParaRPr>
          </a:p>
        </p:txBody>
      </p:sp>
      <p:sp>
        <p:nvSpPr>
          <p:cNvPr id="4" name="Content Placeholder 2"/>
          <p:cNvSpPr txBox="1">
            <a:spLocks/>
          </p:cNvSpPr>
          <p:nvPr/>
        </p:nvSpPr>
        <p:spPr>
          <a:xfrm>
            <a:off x="457200" y="1419366"/>
            <a:ext cx="8093122" cy="4735773"/>
          </a:xfrm>
          <a:prstGeom prst="rect">
            <a:avLst/>
          </a:prstGeom>
        </p:spPr>
        <p:txBody>
          <a:bodyPr>
            <a:normAutofit fontScale="325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0">
              <a:lnSpc>
                <a:spcPct val="120000"/>
              </a:lnSpc>
            </a:pPr>
            <a:r>
              <a:rPr lang="en-IN" sz="6200" dirty="0">
                <a:latin typeface="Arial" panose="020B0604020202020204" pitchFamily="34" charset="0"/>
                <a:cs typeface="Arial" panose="020B0604020202020204" pitchFamily="34" charset="0"/>
              </a:rPr>
              <a:t>Current legacy solution has been in place for over 7 years and is highly familiar to existing users. Resistance to change and adoption of a new system could affect project success unless managed through effective training and change management</a:t>
            </a:r>
            <a:r>
              <a:rPr lang="en-IN" sz="6200" dirty="0" smtClean="0">
                <a:latin typeface="Arial" panose="020B0604020202020204" pitchFamily="34" charset="0"/>
                <a:cs typeface="Arial" panose="020B0604020202020204" pitchFamily="34" charset="0"/>
              </a:rPr>
              <a:t>.</a:t>
            </a:r>
          </a:p>
          <a:p>
            <a:pPr lvl="0">
              <a:lnSpc>
                <a:spcPct val="120000"/>
              </a:lnSpc>
            </a:pPr>
            <a:endParaRPr lang="en-IN" sz="6200" dirty="0">
              <a:latin typeface="Arial" panose="020B0604020202020204" pitchFamily="34" charset="0"/>
              <a:cs typeface="Arial" panose="020B0604020202020204" pitchFamily="34" charset="0"/>
            </a:endParaRPr>
          </a:p>
          <a:p>
            <a:pPr lvl="0">
              <a:lnSpc>
                <a:spcPct val="120000"/>
              </a:lnSpc>
            </a:pPr>
            <a:r>
              <a:rPr lang="en-IN" sz="6200" dirty="0">
                <a:latin typeface="Arial" panose="020B0604020202020204" pitchFamily="34" charset="0"/>
                <a:cs typeface="Arial" panose="020B0604020202020204" pitchFamily="34" charset="0"/>
              </a:rPr>
              <a:t>Cost justification challenges – Improvements in usability, data quality, system accessibility, and support efficiency are difficult to quantify in financial terms. This may make it harder for senior management to recognize the return on investment (ROI) or value realization from the new solution</a:t>
            </a:r>
            <a:r>
              <a:rPr lang="en-IN" sz="6200" dirty="0" smtClean="0">
                <a:latin typeface="Arial" panose="020B0604020202020204" pitchFamily="34" charset="0"/>
                <a:cs typeface="Arial" panose="020B0604020202020204" pitchFamily="34" charset="0"/>
              </a:rPr>
              <a:t>.</a:t>
            </a:r>
          </a:p>
          <a:p>
            <a:pPr lvl="0">
              <a:lnSpc>
                <a:spcPct val="120000"/>
              </a:lnSpc>
            </a:pPr>
            <a:endParaRPr lang="en-IN" sz="6200" dirty="0">
              <a:latin typeface="Arial" panose="020B0604020202020204" pitchFamily="34" charset="0"/>
              <a:cs typeface="Arial" panose="020B0604020202020204" pitchFamily="34" charset="0"/>
            </a:endParaRPr>
          </a:p>
          <a:p>
            <a:pPr lvl="0">
              <a:lnSpc>
                <a:spcPct val="120000"/>
              </a:lnSpc>
            </a:pPr>
            <a:r>
              <a:rPr lang="en-IN" sz="6200" dirty="0">
                <a:latin typeface="Arial" panose="020B0604020202020204" pitchFamily="34" charset="0"/>
                <a:cs typeface="Arial" panose="020B0604020202020204" pitchFamily="34" charset="0"/>
              </a:rPr>
              <a:t>Data migration complexity – Ensuring accuracy and completeness when migrating legacy data into the new Client 360 system is critical and dependent on the quality of existing records.</a:t>
            </a: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883371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68742" y="1108898"/>
            <a:ext cx="7833813" cy="5016758"/>
          </a:xfrm>
          <a:prstGeom prst="rect">
            <a:avLst/>
          </a:prstGeom>
        </p:spPr>
        <p:txBody>
          <a:bodyPr wrap="square">
            <a:spAutoFit/>
          </a:bodyPr>
          <a:lstStyle/>
          <a:p>
            <a:pPr marL="285750" lvl="0" indent="-285750">
              <a:buFont typeface="Arial" panose="020B0604020202020204" pitchFamily="34" charset="0"/>
              <a:buChar char="•"/>
            </a:pPr>
            <a:r>
              <a:rPr lang="en-IN" sz="2000" dirty="0">
                <a:latin typeface="Arial" panose="020B0604020202020204" pitchFamily="34" charset="0"/>
                <a:cs typeface="Arial" panose="020B0604020202020204" pitchFamily="34" charset="0"/>
              </a:rPr>
              <a:t>Vendor dependency – Delays in vendor response or implementation issues could impact the timeline and quality of deliverables</a:t>
            </a:r>
            <a:r>
              <a:rPr lang="en-IN" sz="2000" dirty="0" smtClean="0">
                <a:latin typeface="Arial" panose="020B0604020202020204" pitchFamily="34" charset="0"/>
                <a:cs typeface="Arial" panose="020B0604020202020204" pitchFamily="34" charset="0"/>
              </a:rPr>
              <a:t>.</a:t>
            </a:r>
          </a:p>
          <a:p>
            <a:pPr marL="285750" lvl="0" indent="-285750">
              <a:buFont typeface="Arial" panose="020B0604020202020204" pitchFamily="34" charset="0"/>
              <a:buChar char="•"/>
            </a:pPr>
            <a:endParaRPr lang="en-IN" sz="2000"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en-IN" sz="2000" dirty="0">
                <a:latin typeface="Arial" panose="020B0604020202020204" pitchFamily="34" charset="0"/>
                <a:cs typeface="Arial" panose="020B0604020202020204" pitchFamily="34" charset="0"/>
              </a:rPr>
              <a:t>Integration risks – Compatibility issues may arise when integrating with existing Sales, CRM, and Support platforms, especially if APIs or data structures are not standardized</a:t>
            </a:r>
            <a:r>
              <a:rPr lang="en-IN" sz="2000" dirty="0" smtClean="0">
                <a:latin typeface="Arial" panose="020B0604020202020204" pitchFamily="34" charset="0"/>
                <a:cs typeface="Arial" panose="020B0604020202020204" pitchFamily="34" charset="0"/>
              </a:rPr>
              <a:t>.</a:t>
            </a:r>
          </a:p>
          <a:p>
            <a:pPr marL="285750" lvl="0" indent="-285750">
              <a:buFont typeface="Arial" panose="020B0604020202020204" pitchFamily="34" charset="0"/>
              <a:buChar char="•"/>
            </a:pPr>
            <a:endParaRPr lang="en-IN" sz="2000"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en-IN" sz="2000" dirty="0">
                <a:latin typeface="Arial" panose="020B0604020202020204" pitchFamily="34" charset="0"/>
                <a:cs typeface="Arial" panose="020B0604020202020204" pitchFamily="34" charset="0"/>
              </a:rPr>
              <a:t>Training and user adoption – Effectiveness of training programs is a key dependency for smooth transition; lack of user confidence or clarity could lead to underutilization of the new system</a:t>
            </a:r>
            <a:r>
              <a:rPr lang="en-IN" sz="2000" dirty="0" smtClean="0">
                <a:latin typeface="Arial" panose="020B0604020202020204" pitchFamily="34" charset="0"/>
                <a:cs typeface="Arial" panose="020B0604020202020204" pitchFamily="34" charset="0"/>
              </a:rPr>
              <a:t>.</a:t>
            </a:r>
          </a:p>
          <a:p>
            <a:pPr marL="285750" lvl="0" indent="-285750">
              <a:buFont typeface="Arial" panose="020B0604020202020204" pitchFamily="34" charset="0"/>
              <a:buChar char="•"/>
            </a:pPr>
            <a:endParaRPr lang="en-IN" sz="2000"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en-IN" sz="2000" dirty="0">
                <a:latin typeface="Arial" panose="020B0604020202020204" pitchFamily="34" charset="0"/>
                <a:cs typeface="Arial" panose="020B0604020202020204" pitchFamily="34" charset="0"/>
              </a:rPr>
              <a:t>Regulatory and compliance considerations – The system must comply with data privacy laws and internal audit policies; delays in validation or legal approvals could affect deployment.</a:t>
            </a:r>
          </a:p>
        </p:txBody>
      </p:sp>
    </p:spTree>
    <p:extLst>
      <p:ext uri="{BB962C8B-B14F-4D97-AF65-F5344CB8AC3E}">
        <p14:creationId xmlns:p14="http://schemas.microsoft.com/office/powerpoint/2010/main" val="18316401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lumMod val="85000"/>
            <a:lumOff val="15000"/>
          </a:schemeClr>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562367"/>
            <a:ext cx="6400800" cy="1752600"/>
          </a:xfrm>
        </p:spPr>
        <p:txBody>
          <a:bodyPr>
            <a:normAutofit/>
          </a:bodyPr>
          <a:lstStyle/>
          <a:p>
            <a:r>
              <a:rPr lang="en-GB" sz="2800" dirty="0">
                <a:solidFill>
                  <a:schemeClr val="bg1"/>
                </a:solidFill>
                <a:latin typeface="Arial" panose="020B0604020202020204" pitchFamily="34" charset="0"/>
                <a:cs typeface="Arial" panose="020B0604020202020204" pitchFamily="34" charset="0"/>
              </a:rPr>
              <a:t>To Be Completed by </a:t>
            </a:r>
            <a:r>
              <a:rPr lang="en-GB" sz="2800" dirty="0" smtClean="0">
                <a:solidFill>
                  <a:schemeClr val="bg1"/>
                </a:solidFill>
                <a:latin typeface="Arial" panose="020B0604020202020204" pitchFamily="34" charset="0"/>
                <a:cs typeface="Arial" panose="020B0604020202020204" pitchFamily="34" charset="0"/>
              </a:rPr>
              <a:t>Mr. Pandit</a:t>
            </a:r>
            <a:endParaRPr lang="en-GB" sz="2800" dirty="0">
              <a:solidFill>
                <a:schemeClr val="bg1"/>
              </a:solidFill>
              <a:latin typeface="Arial" panose="020B0604020202020204" pitchFamily="34" charset="0"/>
              <a:cs typeface="Arial" panose="020B0604020202020204" pitchFamily="34" charset="0"/>
            </a:endParaRPr>
          </a:p>
          <a:p>
            <a:r>
              <a:rPr lang="en-IN" sz="2800" dirty="0" smtClean="0">
                <a:solidFill>
                  <a:schemeClr val="bg1"/>
                </a:solidFill>
                <a:latin typeface="Arial" panose="020B0604020202020204" pitchFamily="34" charset="0"/>
                <a:cs typeface="Arial" panose="020B0604020202020204" pitchFamily="34" charset="0"/>
              </a:rPr>
              <a:t>Project Sponsor: Mr. Parwanda</a:t>
            </a:r>
          </a:p>
          <a:p>
            <a:r>
              <a:rPr lang="en-IN" sz="2800" dirty="0">
                <a:solidFill>
                  <a:schemeClr val="bg1"/>
                </a:solidFill>
                <a:latin typeface="Arial" panose="020B0604020202020204" pitchFamily="34" charset="0"/>
                <a:cs typeface="Arial" panose="020B0604020202020204" pitchFamily="34" charset="0"/>
              </a:rPr>
              <a:t>Project </a:t>
            </a:r>
            <a:r>
              <a:rPr lang="en-IN" sz="2800" dirty="0" smtClean="0">
                <a:solidFill>
                  <a:schemeClr val="bg1"/>
                </a:solidFill>
                <a:latin typeface="Arial" panose="020B0604020202020204" pitchFamily="34" charset="0"/>
                <a:cs typeface="Arial" panose="020B0604020202020204" pitchFamily="34" charset="0"/>
              </a:rPr>
              <a:t>Manager: Mr. Valmik </a:t>
            </a:r>
            <a:endParaRPr sz="28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835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17183"/>
          </a:xfrm>
          <a:solidFill>
            <a:schemeClr val="tx1">
              <a:lumMod val="65000"/>
              <a:lumOff val="35000"/>
            </a:schemeClr>
          </a:solidFill>
        </p:spPr>
        <p:txBody>
          <a:bodyPr>
            <a:normAutofit/>
          </a:bodyPr>
          <a:lstStyle/>
          <a:p>
            <a:r>
              <a:rPr sz="3600" dirty="0">
                <a:solidFill>
                  <a:schemeClr val="bg1"/>
                </a:solidFill>
                <a:latin typeface="Arial" panose="020B0604020202020204" pitchFamily="34" charset="0"/>
                <a:cs typeface="Arial" panose="020B0604020202020204" pitchFamily="34" charset="0"/>
              </a:rPr>
              <a:t>Executive Summary</a:t>
            </a:r>
          </a:p>
        </p:txBody>
      </p:sp>
      <p:sp>
        <p:nvSpPr>
          <p:cNvPr id="3" name="Content Placeholder 2"/>
          <p:cNvSpPr>
            <a:spLocks noGrp="1"/>
          </p:cNvSpPr>
          <p:nvPr>
            <p:ph idx="1"/>
          </p:nvPr>
        </p:nvSpPr>
        <p:spPr>
          <a:xfrm>
            <a:off x="552735" y="1600200"/>
            <a:ext cx="8134065" cy="2685197"/>
          </a:xfrm>
        </p:spPr>
        <p:txBody>
          <a:bodyPr>
            <a:normAutofit/>
          </a:bodyPr>
          <a:lstStyle/>
          <a:p>
            <a:r>
              <a:rPr sz="2000" dirty="0" smtClean="0">
                <a:latin typeface="Arial" panose="020B0604020202020204" pitchFamily="34" charset="0"/>
                <a:cs typeface="Arial" panose="020B0604020202020204" pitchFamily="34" charset="0"/>
              </a:rPr>
              <a:t>Project Client 360 aims to streamline client data management and create a unified platform that enhances decision-making across sales, marketing, and customer service.</a:t>
            </a:r>
          </a:p>
          <a:p>
            <a:endParaRPr sz="2000" dirty="0" smtClean="0">
              <a:latin typeface="Arial" panose="020B0604020202020204" pitchFamily="34" charset="0"/>
              <a:cs typeface="Arial" panose="020B0604020202020204" pitchFamily="34" charset="0"/>
            </a:endParaRPr>
          </a:p>
          <a:p>
            <a:r>
              <a:rPr sz="2000" dirty="0" smtClean="0">
                <a:latin typeface="Arial" panose="020B0604020202020204" pitchFamily="34" charset="0"/>
                <a:cs typeface="Arial" panose="020B0604020202020204" pitchFamily="34" charset="0"/>
              </a:rPr>
              <a:t>Success will be defined by improved lead conversion, reduced response times, better client targeting, and increased user adoption. The project aligns directly with the organization’s digital transformation and customer-centric goals.</a:t>
            </a:r>
            <a:endParaRPr sz="2000" dirty="0">
              <a:latin typeface="Arial" panose="020B0604020202020204" pitchFamily="34" charset="0"/>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03535"/>
          </a:xfrm>
          <a:solidFill>
            <a:schemeClr val="tx1">
              <a:lumMod val="65000"/>
              <a:lumOff val="35000"/>
            </a:schemeClr>
          </a:solidFill>
        </p:spPr>
        <p:txBody>
          <a:bodyPr>
            <a:normAutofit/>
          </a:bodyPr>
          <a:lstStyle/>
          <a:p>
            <a:r>
              <a:rPr sz="3600" dirty="0">
                <a:solidFill>
                  <a:schemeClr val="bg1"/>
                </a:solidFill>
                <a:latin typeface="Arial" panose="020B0604020202020204" pitchFamily="34" charset="0"/>
                <a:cs typeface="Arial" panose="020B0604020202020204" pitchFamily="34" charset="0"/>
              </a:rPr>
              <a:t>Project Background</a:t>
            </a:r>
          </a:p>
        </p:txBody>
      </p:sp>
      <p:sp>
        <p:nvSpPr>
          <p:cNvPr id="3" name="Content Placeholder 2"/>
          <p:cNvSpPr>
            <a:spLocks noGrp="1"/>
          </p:cNvSpPr>
          <p:nvPr>
            <p:ph idx="1"/>
          </p:nvPr>
        </p:nvSpPr>
        <p:spPr>
          <a:xfrm>
            <a:off x="457200" y="1446664"/>
            <a:ext cx="8229600" cy="3330054"/>
          </a:xfrm>
        </p:spPr>
        <p:txBody>
          <a:bodyPr>
            <a:noAutofit/>
          </a:bodyPr>
          <a:lstStyle/>
          <a:p>
            <a:r>
              <a:rPr sz="2000" dirty="0">
                <a:latin typeface="Arial" panose="020B0604020202020204" pitchFamily="34" charset="0"/>
                <a:cs typeface="Arial" panose="020B0604020202020204" pitchFamily="34" charset="0"/>
              </a:rPr>
              <a:t>Currently, the organization uses fragmented tools and manual processes to manage client information. This has been a challenge for over 7 years, leading to data inconsistencies, delays in decision-making, and poor client follow-ups.</a:t>
            </a:r>
          </a:p>
          <a:p>
            <a:endParaRPr sz="2000" dirty="0" smtClean="0">
              <a:latin typeface="Arial" panose="020B0604020202020204" pitchFamily="34" charset="0"/>
              <a:cs typeface="Arial" panose="020B0604020202020204" pitchFamily="34" charset="0"/>
            </a:endParaRPr>
          </a:p>
          <a:p>
            <a:r>
              <a:rPr sz="2000" dirty="0" smtClean="0">
                <a:latin typeface="Arial" panose="020B0604020202020204" pitchFamily="34" charset="0"/>
                <a:cs typeface="Arial" panose="020B0604020202020204" pitchFamily="34" charset="0"/>
              </a:rPr>
              <a:t>Solving </a:t>
            </a:r>
            <a:r>
              <a:rPr sz="2000" dirty="0">
                <a:latin typeface="Arial" panose="020B0604020202020204" pitchFamily="34" charset="0"/>
                <a:cs typeface="Arial" panose="020B0604020202020204" pitchFamily="34" charset="0"/>
              </a:rPr>
              <a:t>this problem aligns with the organization’s strategic goal of increasing client retention by 20% and sales efficiency by 30% over the next fiscal year. A modern Client 360 system will directly support those business goals by providing accurate, timely, and actionable insights to the teams.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30831"/>
          </a:xfrm>
          <a:solidFill>
            <a:schemeClr val="tx1">
              <a:lumMod val="65000"/>
              <a:lumOff val="35000"/>
            </a:schemeClr>
          </a:solidFill>
        </p:spPr>
        <p:txBody>
          <a:bodyPr>
            <a:normAutofit/>
          </a:bodyPr>
          <a:lstStyle/>
          <a:p>
            <a:r>
              <a:rPr sz="3600" dirty="0">
                <a:solidFill>
                  <a:schemeClr val="bg1"/>
                </a:solidFill>
                <a:latin typeface="Arial" panose="020B0604020202020204" pitchFamily="34" charset="0"/>
                <a:cs typeface="Arial" panose="020B0604020202020204" pitchFamily="34" charset="0"/>
              </a:rPr>
              <a:t>Proposed Solution</a:t>
            </a:r>
          </a:p>
        </p:txBody>
      </p:sp>
      <p:sp>
        <p:nvSpPr>
          <p:cNvPr id="3" name="Content Placeholder 2"/>
          <p:cNvSpPr>
            <a:spLocks noGrp="1"/>
          </p:cNvSpPr>
          <p:nvPr>
            <p:ph idx="1"/>
          </p:nvPr>
        </p:nvSpPr>
        <p:spPr>
          <a:xfrm>
            <a:off x="457200" y="1351129"/>
            <a:ext cx="8229600" cy="5186149"/>
          </a:xfrm>
        </p:spPr>
        <p:txBody>
          <a:bodyPr>
            <a:normAutofit fontScale="62500" lnSpcReduction="20000"/>
          </a:bodyPr>
          <a:lstStyle/>
          <a:p>
            <a:pPr marL="0" indent="0">
              <a:lnSpc>
                <a:spcPct val="120000"/>
              </a:lnSpc>
              <a:buNone/>
            </a:pPr>
            <a:r>
              <a:rPr dirty="0">
                <a:latin typeface="Arial" panose="020B0604020202020204" pitchFamily="34" charset="0"/>
                <a:cs typeface="Arial" panose="020B0604020202020204" pitchFamily="34" charset="0"/>
              </a:rPr>
              <a:t>The Project Client 360 proposes to:</a:t>
            </a:r>
          </a:p>
          <a:p>
            <a:pPr>
              <a:lnSpc>
                <a:spcPct val="120000"/>
              </a:lnSpc>
            </a:pPr>
            <a:r>
              <a:rPr dirty="0" smtClean="0">
                <a:latin typeface="Arial" panose="020B0604020202020204" pitchFamily="34" charset="0"/>
                <a:cs typeface="Arial" panose="020B0604020202020204" pitchFamily="34" charset="0"/>
              </a:rPr>
              <a:t>Implement </a:t>
            </a:r>
            <a:r>
              <a:rPr dirty="0">
                <a:latin typeface="Arial" panose="020B0604020202020204" pitchFamily="34" charset="0"/>
                <a:cs typeface="Arial" panose="020B0604020202020204" pitchFamily="34" charset="0"/>
              </a:rPr>
              <a:t>a centralized platform integrating all client data from Sales, Marketing, CRM, and Support systems</a:t>
            </a:r>
          </a:p>
          <a:p>
            <a:pPr>
              <a:lnSpc>
                <a:spcPct val="120000"/>
              </a:lnSpc>
            </a:pPr>
            <a:r>
              <a:rPr dirty="0" smtClean="0">
                <a:latin typeface="Arial" panose="020B0604020202020204" pitchFamily="34" charset="0"/>
                <a:cs typeface="Arial" panose="020B0604020202020204" pitchFamily="34" charset="0"/>
              </a:rPr>
              <a:t>Provide </a:t>
            </a:r>
            <a:r>
              <a:rPr dirty="0">
                <a:latin typeface="Arial" panose="020B0604020202020204" pitchFamily="34" charset="0"/>
                <a:cs typeface="Arial" panose="020B0604020202020204" pitchFamily="34" charset="0"/>
              </a:rPr>
              <a:t>a unified, 360-degree view of each client</a:t>
            </a:r>
          </a:p>
          <a:p>
            <a:pPr>
              <a:lnSpc>
                <a:spcPct val="120000"/>
              </a:lnSpc>
            </a:pPr>
            <a:r>
              <a:rPr dirty="0" smtClean="0">
                <a:latin typeface="Arial" panose="020B0604020202020204" pitchFamily="34" charset="0"/>
                <a:cs typeface="Arial" panose="020B0604020202020204" pitchFamily="34" charset="0"/>
              </a:rPr>
              <a:t>Enable </a:t>
            </a:r>
            <a:r>
              <a:rPr dirty="0">
                <a:latin typeface="Arial" panose="020B0604020202020204" pitchFamily="34" charset="0"/>
                <a:cs typeface="Arial" panose="020B0604020202020204" pitchFamily="34" charset="0"/>
              </a:rPr>
              <a:t>faster decision-making with real-time data access</a:t>
            </a:r>
          </a:p>
          <a:p>
            <a:pPr>
              <a:lnSpc>
                <a:spcPct val="120000"/>
              </a:lnSpc>
            </a:pPr>
            <a:r>
              <a:rPr dirty="0" smtClean="0">
                <a:latin typeface="Arial" panose="020B0604020202020204" pitchFamily="34" charset="0"/>
                <a:cs typeface="Arial" panose="020B0604020202020204" pitchFamily="34" charset="0"/>
              </a:rPr>
              <a:t>Improve </a:t>
            </a:r>
            <a:r>
              <a:rPr dirty="0">
                <a:latin typeface="Arial" panose="020B0604020202020204" pitchFamily="34" charset="0"/>
                <a:cs typeface="Arial" panose="020B0604020202020204" pitchFamily="34" charset="0"/>
              </a:rPr>
              <a:t>collaboration between departments</a:t>
            </a:r>
          </a:p>
          <a:p>
            <a:pPr>
              <a:lnSpc>
                <a:spcPct val="120000"/>
              </a:lnSpc>
            </a:pPr>
            <a:r>
              <a:rPr dirty="0" smtClean="0">
                <a:latin typeface="Arial" panose="020B0604020202020204" pitchFamily="34" charset="0"/>
                <a:cs typeface="Arial" panose="020B0604020202020204" pitchFamily="34" charset="0"/>
              </a:rPr>
              <a:t>Reduce </a:t>
            </a:r>
            <a:r>
              <a:rPr dirty="0">
                <a:latin typeface="Arial" panose="020B0604020202020204" pitchFamily="34" charset="0"/>
                <a:cs typeface="Arial" panose="020B0604020202020204" pitchFamily="34" charset="0"/>
              </a:rPr>
              <a:t>data redundancy and errors through automation</a:t>
            </a:r>
          </a:p>
          <a:p>
            <a:pPr>
              <a:lnSpc>
                <a:spcPct val="120000"/>
              </a:lnSpc>
            </a:pPr>
            <a:r>
              <a:rPr dirty="0" smtClean="0">
                <a:latin typeface="Arial" panose="020B0604020202020204" pitchFamily="34" charset="0"/>
                <a:cs typeface="Arial" panose="020B0604020202020204" pitchFamily="34" charset="0"/>
              </a:rPr>
              <a:t>Support </a:t>
            </a:r>
            <a:r>
              <a:rPr dirty="0">
                <a:latin typeface="Arial" panose="020B0604020202020204" pitchFamily="34" charset="0"/>
                <a:cs typeface="Arial" panose="020B0604020202020204" pitchFamily="34" charset="0"/>
              </a:rPr>
              <a:t>analytics-driven strategies to personalize customer engagement</a:t>
            </a:r>
          </a:p>
          <a:p>
            <a:pPr>
              <a:lnSpc>
                <a:spcPct val="120000"/>
              </a:lnSpc>
            </a:pPr>
            <a:endParaRPr dirty="0">
              <a:latin typeface="Arial" panose="020B0604020202020204" pitchFamily="34" charset="0"/>
              <a:cs typeface="Arial" panose="020B0604020202020204" pitchFamily="34" charset="0"/>
            </a:endParaRPr>
          </a:p>
          <a:p>
            <a:pPr marL="0" indent="0">
              <a:lnSpc>
                <a:spcPct val="120000"/>
              </a:lnSpc>
              <a:buNone/>
            </a:pPr>
            <a:r>
              <a:rPr dirty="0">
                <a:latin typeface="Arial" panose="020B0604020202020204" pitchFamily="34" charset="0"/>
                <a:cs typeface="Arial" panose="020B0604020202020204" pitchFamily="34" charset="0"/>
              </a:rPr>
              <a:t>Why this solution?</a:t>
            </a:r>
          </a:p>
          <a:p>
            <a:pPr>
              <a:lnSpc>
                <a:spcPct val="120000"/>
              </a:lnSpc>
            </a:pPr>
            <a:r>
              <a:rPr dirty="0" smtClean="0">
                <a:latin typeface="Arial" panose="020B0604020202020204" pitchFamily="34" charset="0"/>
                <a:cs typeface="Arial" panose="020B0604020202020204" pitchFamily="34" charset="0"/>
              </a:rPr>
              <a:t>Proven </a:t>
            </a:r>
            <a:r>
              <a:rPr dirty="0">
                <a:latin typeface="Arial" panose="020B0604020202020204" pitchFamily="34" charset="0"/>
                <a:cs typeface="Arial" panose="020B0604020202020204" pitchFamily="34" charset="0"/>
              </a:rPr>
              <a:t>effectiveness in similar industries</a:t>
            </a:r>
          </a:p>
          <a:p>
            <a:pPr>
              <a:lnSpc>
                <a:spcPct val="120000"/>
              </a:lnSpc>
            </a:pPr>
            <a:r>
              <a:rPr dirty="0" smtClean="0">
                <a:latin typeface="Arial" panose="020B0604020202020204" pitchFamily="34" charset="0"/>
                <a:cs typeface="Arial" panose="020B0604020202020204" pitchFamily="34" charset="0"/>
              </a:rPr>
              <a:t>Scalable </a:t>
            </a:r>
            <a:r>
              <a:rPr dirty="0">
                <a:latin typeface="Arial" panose="020B0604020202020204" pitchFamily="34" charset="0"/>
                <a:cs typeface="Arial" panose="020B0604020202020204" pitchFamily="34" charset="0"/>
              </a:rPr>
              <a:t>and flexible to support future business growth</a:t>
            </a:r>
          </a:p>
          <a:p>
            <a:pPr>
              <a:lnSpc>
                <a:spcPct val="120000"/>
              </a:lnSpc>
            </a:pPr>
            <a:r>
              <a:rPr dirty="0" smtClean="0">
                <a:latin typeface="Arial" panose="020B0604020202020204" pitchFamily="34" charset="0"/>
                <a:cs typeface="Arial" panose="020B0604020202020204" pitchFamily="34" charset="0"/>
              </a:rPr>
              <a:t>Provides </a:t>
            </a:r>
            <a:r>
              <a:rPr dirty="0">
                <a:latin typeface="Arial" panose="020B0604020202020204" pitchFamily="34" charset="0"/>
                <a:cs typeface="Arial" panose="020B0604020202020204" pitchFamily="34" charset="0"/>
              </a:rPr>
              <a:t>long-term ROI through efficiency and client satisfaction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274638"/>
            <a:ext cx="8229600" cy="817183"/>
          </a:xfrm>
          <a:prstGeom prst="rect">
            <a:avLst/>
          </a:prstGeom>
          <a:solidFill>
            <a:schemeClr val="tx1">
              <a:lumMod val="65000"/>
              <a:lumOff val="35000"/>
            </a:schemeClr>
          </a:solidFill>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IN" sz="3600" dirty="0" smtClean="0">
                <a:solidFill>
                  <a:schemeClr val="bg1"/>
                </a:solidFill>
                <a:latin typeface="Arial" panose="020B0604020202020204" pitchFamily="34" charset="0"/>
                <a:cs typeface="Arial" panose="020B0604020202020204" pitchFamily="34" charset="0"/>
              </a:rPr>
              <a:t>Situation </a:t>
            </a:r>
            <a:r>
              <a:rPr lang="en-IN" sz="3600" dirty="0">
                <a:solidFill>
                  <a:schemeClr val="bg1"/>
                </a:solidFill>
                <a:latin typeface="Arial" panose="020B0604020202020204" pitchFamily="34" charset="0"/>
                <a:cs typeface="Arial" panose="020B0604020202020204" pitchFamily="34" charset="0"/>
              </a:rPr>
              <a:t>/ Problem / Opportunity:</a:t>
            </a:r>
          </a:p>
          <a:p>
            <a:endParaRPr lang="en-IN" dirty="0">
              <a:latin typeface="Arial" panose="020B0604020202020204" pitchFamily="34" charset="0"/>
              <a:cs typeface="Arial" panose="020B0604020202020204" pitchFamily="34" charset="0"/>
            </a:endParaRPr>
          </a:p>
        </p:txBody>
      </p:sp>
      <p:sp>
        <p:nvSpPr>
          <p:cNvPr id="4" name="Content Placeholder 2"/>
          <p:cNvSpPr txBox="1">
            <a:spLocks/>
          </p:cNvSpPr>
          <p:nvPr/>
        </p:nvSpPr>
        <p:spPr>
          <a:xfrm>
            <a:off x="457200" y="1634273"/>
            <a:ext cx="8229600" cy="2651124"/>
          </a:xfrm>
          <a:prstGeom prst="rect">
            <a:avLst/>
          </a:prstGeom>
        </p:spPr>
        <p:txBody>
          <a:bodyPr>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IN" sz="2000" dirty="0">
                <a:latin typeface="Arial" panose="020B0604020202020204" pitchFamily="34" charset="0"/>
                <a:cs typeface="Arial" panose="020B0604020202020204" pitchFamily="34" charset="0"/>
              </a:rPr>
              <a:t>The organization currently lacks a centralized and structured view of its client interactions, historical transactions, and sales performance. This results in inefficiencies across departments such as Sales, Marketing, and Customer Support. </a:t>
            </a:r>
            <a:endParaRPr lang="en-IN" sz="2000" dirty="0" smtClean="0">
              <a:latin typeface="Arial" panose="020B0604020202020204" pitchFamily="34" charset="0"/>
              <a:cs typeface="Arial" panose="020B0604020202020204" pitchFamily="34" charset="0"/>
            </a:endParaRPr>
          </a:p>
          <a:p>
            <a:pPr marL="0" indent="0">
              <a:buNone/>
            </a:pPr>
            <a:r>
              <a:rPr lang="en-IN" sz="2000" dirty="0" smtClean="0">
                <a:latin typeface="Arial" panose="020B0604020202020204" pitchFamily="34" charset="0"/>
                <a:cs typeface="Arial" panose="020B0604020202020204" pitchFamily="34" charset="0"/>
              </a:rPr>
              <a:t>The </a:t>
            </a:r>
            <a:r>
              <a:rPr lang="en-IN" sz="2000" dirty="0">
                <a:latin typeface="Arial" panose="020B0604020202020204" pitchFamily="34" charset="0"/>
                <a:cs typeface="Arial" panose="020B0604020202020204" pitchFamily="34" charset="0"/>
              </a:rPr>
              <a:t>Project Client 360 aims to address this gap by providing a unified, data-driven platform that enhances decision-making, boosts sales effectiveness, and improves customer satisfaction.</a:t>
            </a: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95296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274638"/>
            <a:ext cx="8229600" cy="858126"/>
          </a:xfrm>
          <a:prstGeom prst="rect">
            <a:avLst/>
          </a:prstGeom>
          <a:solidFill>
            <a:schemeClr val="tx1">
              <a:lumMod val="65000"/>
              <a:lumOff val="35000"/>
            </a:schemeClr>
          </a:solidFill>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IN" sz="3600" dirty="0">
                <a:solidFill>
                  <a:schemeClr val="bg1"/>
                </a:solidFill>
                <a:latin typeface="Arial" panose="020B0604020202020204" pitchFamily="34" charset="0"/>
                <a:cs typeface="Arial" panose="020B0604020202020204" pitchFamily="34" charset="0"/>
              </a:rPr>
              <a:t>Purpose Statement (Goals):</a:t>
            </a:r>
          </a:p>
          <a:p>
            <a:endParaRPr lang="en-IN" sz="4000" dirty="0">
              <a:latin typeface="Arial" panose="020B0604020202020204" pitchFamily="34" charset="0"/>
              <a:cs typeface="Arial" panose="020B0604020202020204" pitchFamily="34" charset="0"/>
            </a:endParaRPr>
          </a:p>
          <a:p>
            <a:endParaRPr lang="en-IN" dirty="0">
              <a:latin typeface="Arial" panose="020B0604020202020204" pitchFamily="34" charset="0"/>
              <a:cs typeface="Arial" panose="020B0604020202020204" pitchFamily="34" charset="0"/>
            </a:endParaRPr>
          </a:p>
        </p:txBody>
      </p:sp>
      <p:sp>
        <p:nvSpPr>
          <p:cNvPr id="4" name="Content Placeholder 2"/>
          <p:cNvSpPr txBox="1">
            <a:spLocks/>
          </p:cNvSpPr>
          <p:nvPr/>
        </p:nvSpPr>
        <p:spPr>
          <a:xfrm>
            <a:off x="586854" y="1729807"/>
            <a:ext cx="8099946" cy="2214396"/>
          </a:xfrm>
          <a:prstGeom prst="rect">
            <a:avLst/>
          </a:prstGeom>
        </p:spPr>
        <p:txBody>
          <a:bodyPr>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IN" sz="2000" dirty="0" smtClean="0">
                <a:latin typeface="Arial" panose="020B0604020202020204" pitchFamily="34" charset="0"/>
                <a:cs typeface="Arial" panose="020B0604020202020204" pitchFamily="34" charset="0"/>
              </a:rPr>
              <a:t>The </a:t>
            </a:r>
            <a:r>
              <a:rPr lang="en-IN" sz="2000" dirty="0">
                <a:latin typeface="Arial" panose="020B0604020202020204" pitchFamily="34" charset="0"/>
                <a:cs typeface="Arial" panose="020B0604020202020204" pitchFamily="34" charset="0"/>
              </a:rPr>
              <a:t>purpose of this project is to </a:t>
            </a:r>
            <a:r>
              <a:rPr lang="en-IN" sz="2000" dirty="0" err="1">
                <a:latin typeface="Arial" panose="020B0604020202020204" pitchFamily="34" charset="0"/>
                <a:cs typeface="Arial" panose="020B0604020202020204" pitchFamily="34" charset="0"/>
              </a:rPr>
              <a:t>analyze</a:t>
            </a:r>
            <a:r>
              <a:rPr lang="en-IN" sz="2000" dirty="0">
                <a:latin typeface="Arial" panose="020B0604020202020204" pitchFamily="34" charset="0"/>
                <a:cs typeface="Arial" panose="020B0604020202020204" pitchFamily="34" charset="0"/>
              </a:rPr>
              <a:t>, design, and implement a Client 360 solution to centralize and streamline customer data, improve cross-departmental collaboration, and optimize client engagement strategies.</a:t>
            </a: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060344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274638"/>
            <a:ext cx="8229600" cy="748944"/>
          </a:xfrm>
          <a:prstGeom prst="rect">
            <a:avLst/>
          </a:prstGeom>
          <a:solidFill>
            <a:schemeClr val="tx1">
              <a:lumMod val="65000"/>
              <a:lumOff val="35000"/>
            </a:schemeClr>
          </a:solidFill>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IN" sz="3600" dirty="0">
                <a:solidFill>
                  <a:schemeClr val="bg1"/>
                </a:solidFill>
                <a:latin typeface="Arial" panose="020B0604020202020204" pitchFamily="34" charset="0"/>
                <a:cs typeface="Arial" panose="020B0604020202020204" pitchFamily="34" charset="0"/>
              </a:rPr>
              <a:t>Project Objectives:</a:t>
            </a:r>
          </a:p>
          <a:p>
            <a:endParaRPr lang="en-IN" sz="4000" dirty="0">
              <a:latin typeface="Arial" panose="020B0604020202020204" pitchFamily="34" charset="0"/>
              <a:cs typeface="Arial" panose="020B0604020202020204" pitchFamily="34" charset="0"/>
            </a:endParaRPr>
          </a:p>
          <a:p>
            <a:endParaRPr lang="en-IN" sz="4000" dirty="0">
              <a:latin typeface="Arial" panose="020B0604020202020204" pitchFamily="34" charset="0"/>
              <a:cs typeface="Arial" panose="020B0604020202020204" pitchFamily="34" charset="0"/>
            </a:endParaRPr>
          </a:p>
          <a:p>
            <a:endParaRPr lang="en-IN" dirty="0">
              <a:latin typeface="Arial" panose="020B0604020202020204" pitchFamily="34" charset="0"/>
              <a:cs typeface="Arial" panose="020B0604020202020204" pitchFamily="34" charset="0"/>
            </a:endParaRPr>
          </a:p>
        </p:txBody>
      </p:sp>
      <p:sp>
        <p:nvSpPr>
          <p:cNvPr id="4" name="Content Placeholder 2"/>
          <p:cNvSpPr txBox="1">
            <a:spLocks/>
          </p:cNvSpPr>
          <p:nvPr/>
        </p:nvSpPr>
        <p:spPr>
          <a:xfrm>
            <a:off x="457200" y="1279430"/>
            <a:ext cx="8229600" cy="5312439"/>
          </a:xfrm>
          <a:prstGeom prst="rect">
            <a:avLst/>
          </a:prstGeom>
        </p:spPr>
        <p:txBody>
          <a:bodyPr>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0"/>
            <a:r>
              <a:rPr lang="en-IN" sz="2000" dirty="0">
                <a:latin typeface="Arial" panose="020B0604020202020204" pitchFamily="34" charset="0"/>
                <a:cs typeface="Arial" panose="020B0604020202020204" pitchFamily="34" charset="0"/>
              </a:rPr>
              <a:t>Analyze current client data management processes and identify gaps</a:t>
            </a:r>
          </a:p>
          <a:p>
            <a:pPr lvl="0"/>
            <a:r>
              <a:rPr lang="en-IN" sz="2000" dirty="0">
                <a:latin typeface="Arial" panose="020B0604020202020204" pitchFamily="34" charset="0"/>
                <a:cs typeface="Arial" panose="020B0604020202020204" pitchFamily="34" charset="0"/>
              </a:rPr>
              <a:t>Design a centralized Client 360 solution aligned with business requirements</a:t>
            </a:r>
          </a:p>
          <a:p>
            <a:pPr lvl="0"/>
            <a:r>
              <a:rPr lang="en-IN" sz="2000" dirty="0">
                <a:latin typeface="Arial" panose="020B0604020202020204" pitchFamily="34" charset="0"/>
                <a:cs typeface="Arial" panose="020B0604020202020204" pitchFamily="34" charset="0"/>
              </a:rPr>
              <a:t>Select and implement a suitable solution following Waterfall methodology</a:t>
            </a:r>
          </a:p>
          <a:p>
            <a:pPr lvl="0"/>
            <a:r>
              <a:rPr lang="en-IN" sz="2000" dirty="0">
                <a:latin typeface="Arial" panose="020B0604020202020204" pitchFamily="34" charset="0"/>
                <a:cs typeface="Arial" panose="020B0604020202020204" pitchFamily="34" charset="0"/>
              </a:rPr>
              <a:t>Enable integration with existing Sales and CRM platforms</a:t>
            </a:r>
          </a:p>
          <a:p>
            <a:pPr lvl="0"/>
            <a:r>
              <a:rPr lang="en-IN" sz="2000" dirty="0">
                <a:latin typeface="Arial" panose="020B0604020202020204" pitchFamily="34" charset="0"/>
                <a:cs typeface="Arial" panose="020B0604020202020204" pitchFamily="34" charset="0"/>
              </a:rPr>
              <a:t>Ensure data accuracy, accessibility, and security</a:t>
            </a:r>
          </a:p>
          <a:p>
            <a:pPr lvl="0"/>
            <a:r>
              <a:rPr lang="en-IN" sz="2000" dirty="0">
                <a:latin typeface="Arial" panose="020B0604020202020204" pitchFamily="34" charset="0"/>
                <a:cs typeface="Arial" panose="020B0604020202020204" pitchFamily="34" charset="0"/>
              </a:rPr>
              <a:t>Conduct prototyping, system testing, and User Acceptance Testing (UAT)</a:t>
            </a:r>
          </a:p>
          <a:p>
            <a:pPr lvl="0"/>
            <a:r>
              <a:rPr lang="en-IN" sz="2000" dirty="0">
                <a:latin typeface="Arial" panose="020B0604020202020204" pitchFamily="34" charset="0"/>
                <a:cs typeface="Arial" panose="020B0604020202020204" pitchFamily="34" charset="0"/>
              </a:rPr>
              <a:t>Provide comprehensive user training and system documentation</a:t>
            </a:r>
          </a:p>
          <a:p>
            <a:pPr lvl="0"/>
            <a:r>
              <a:rPr lang="en-IN" sz="2000" dirty="0">
                <a:latin typeface="Arial" panose="020B0604020202020204" pitchFamily="34" charset="0"/>
                <a:cs typeface="Arial" panose="020B0604020202020204" pitchFamily="34" charset="0"/>
              </a:rPr>
              <a:t>Improve client targeting and lead conversion efficiency</a:t>
            </a:r>
          </a:p>
          <a:p>
            <a:pPr lvl="0"/>
            <a:r>
              <a:rPr lang="en-IN" sz="2000" dirty="0">
                <a:latin typeface="Arial" panose="020B0604020202020204" pitchFamily="34" charset="0"/>
                <a:cs typeface="Arial" panose="020B0604020202020204" pitchFamily="34" charset="0"/>
              </a:rPr>
              <a:t>Establish measurable KPIs for ongoing performance tracking</a:t>
            </a: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087503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274639"/>
            <a:ext cx="8229600" cy="748944"/>
          </a:xfrm>
          <a:prstGeom prst="rect">
            <a:avLst/>
          </a:prstGeom>
          <a:solidFill>
            <a:schemeClr val="tx1">
              <a:lumMod val="65000"/>
              <a:lumOff val="35000"/>
            </a:schemeClr>
          </a:solidFill>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IN" sz="3600" dirty="0">
                <a:solidFill>
                  <a:schemeClr val="bg1"/>
                </a:solidFill>
                <a:latin typeface="Arial" panose="020B0604020202020204" pitchFamily="34" charset="0"/>
                <a:cs typeface="Arial" panose="020B0604020202020204" pitchFamily="34" charset="0"/>
              </a:rPr>
              <a:t>Success Criteria:</a:t>
            </a:r>
          </a:p>
          <a:p>
            <a:endParaRPr lang="en-IN" sz="4000" dirty="0">
              <a:latin typeface="Arial" panose="020B0604020202020204" pitchFamily="34" charset="0"/>
              <a:cs typeface="Arial" panose="020B0604020202020204" pitchFamily="34" charset="0"/>
            </a:endParaRPr>
          </a:p>
          <a:p>
            <a:endParaRPr lang="en-IN" sz="4000" dirty="0">
              <a:latin typeface="Arial" panose="020B0604020202020204" pitchFamily="34" charset="0"/>
              <a:cs typeface="Arial" panose="020B0604020202020204" pitchFamily="34" charset="0"/>
            </a:endParaRPr>
          </a:p>
          <a:p>
            <a:endParaRPr lang="en-IN" sz="4000" dirty="0">
              <a:latin typeface="Arial" panose="020B0604020202020204" pitchFamily="34" charset="0"/>
              <a:cs typeface="Arial" panose="020B0604020202020204" pitchFamily="34" charset="0"/>
            </a:endParaRPr>
          </a:p>
          <a:p>
            <a:endParaRPr lang="en-IN" dirty="0">
              <a:latin typeface="Arial" panose="020B0604020202020204" pitchFamily="34" charset="0"/>
              <a:cs typeface="Arial" panose="020B0604020202020204" pitchFamily="34" charset="0"/>
            </a:endParaRPr>
          </a:p>
        </p:txBody>
      </p:sp>
      <p:sp>
        <p:nvSpPr>
          <p:cNvPr id="4" name="Content Placeholder 2"/>
          <p:cNvSpPr txBox="1">
            <a:spLocks/>
          </p:cNvSpPr>
          <p:nvPr/>
        </p:nvSpPr>
        <p:spPr>
          <a:xfrm>
            <a:off x="457200" y="1419369"/>
            <a:ext cx="8229599" cy="4728950"/>
          </a:xfrm>
          <a:prstGeom prst="rect">
            <a:avLst/>
          </a:prstGeom>
        </p:spPr>
        <p:txBody>
          <a:bodyPr>
            <a:normAutofit fontScale="325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0">
              <a:lnSpc>
                <a:spcPct val="120000"/>
              </a:lnSpc>
            </a:pPr>
            <a:r>
              <a:rPr lang="en-IN" sz="6200" dirty="0">
                <a:latin typeface="Arial" panose="020B0604020202020204" pitchFamily="34" charset="0"/>
                <a:cs typeface="Arial" panose="020B0604020202020204" pitchFamily="34" charset="0"/>
              </a:rPr>
              <a:t>Improve records availability and accessibility of client information, sales collateral, support documents, and historical interaction data across </a:t>
            </a:r>
            <a:r>
              <a:rPr lang="en-IN" sz="6200" dirty="0" smtClean="0">
                <a:latin typeface="Arial" panose="020B0604020202020204" pitchFamily="34" charset="0"/>
                <a:cs typeface="Arial" panose="020B0604020202020204" pitchFamily="34" charset="0"/>
              </a:rPr>
              <a:t>departments</a:t>
            </a:r>
          </a:p>
          <a:p>
            <a:pPr marL="0" lvl="0" indent="0">
              <a:lnSpc>
                <a:spcPct val="120000"/>
              </a:lnSpc>
              <a:buNone/>
            </a:pPr>
            <a:endParaRPr lang="en-IN" sz="6200" dirty="0">
              <a:latin typeface="Arial" panose="020B0604020202020204" pitchFamily="34" charset="0"/>
              <a:cs typeface="Arial" panose="020B0604020202020204" pitchFamily="34" charset="0"/>
            </a:endParaRPr>
          </a:p>
          <a:p>
            <a:pPr lvl="0">
              <a:lnSpc>
                <a:spcPct val="120000"/>
              </a:lnSpc>
            </a:pPr>
            <a:r>
              <a:rPr lang="en-IN" sz="6200" dirty="0">
                <a:latin typeface="Arial" panose="020B0604020202020204" pitchFamily="34" charset="0"/>
                <a:cs typeface="Arial" panose="020B0604020202020204" pitchFamily="34" charset="0"/>
              </a:rPr>
              <a:t>Reduce system downtime, ensure faster response times, and minimize wait time for accessing critical client </a:t>
            </a:r>
            <a:r>
              <a:rPr lang="en-IN" sz="6200" dirty="0" smtClean="0">
                <a:latin typeface="Arial" panose="020B0604020202020204" pitchFamily="34" charset="0"/>
                <a:cs typeface="Arial" panose="020B0604020202020204" pitchFamily="34" charset="0"/>
              </a:rPr>
              <a:t>data</a:t>
            </a:r>
          </a:p>
          <a:p>
            <a:pPr marL="0" lvl="0" indent="0">
              <a:lnSpc>
                <a:spcPct val="120000"/>
              </a:lnSpc>
              <a:buNone/>
            </a:pPr>
            <a:endParaRPr lang="en-IN" sz="6200" dirty="0">
              <a:latin typeface="Arial" panose="020B0604020202020204" pitchFamily="34" charset="0"/>
              <a:cs typeface="Arial" panose="020B0604020202020204" pitchFamily="34" charset="0"/>
            </a:endParaRPr>
          </a:p>
          <a:p>
            <a:pPr lvl="0">
              <a:lnSpc>
                <a:spcPct val="120000"/>
              </a:lnSpc>
            </a:pPr>
            <a:r>
              <a:rPr lang="en-IN" sz="6200" dirty="0">
                <a:latin typeface="Arial" panose="020B0604020202020204" pitchFamily="34" charset="0"/>
                <a:cs typeface="Arial" panose="020B0604020202020204" pitchFamily="34" charset="0"/>
              </a:rPr>
              <a:t>Achieve 100% integration with existing CRM, Sales, and Support systems for seamless data flow and real-time </a:t>
            </a:r>
            <a:r>
              <a:rPr lang="en-IN" sz="6200" dirty="0" smtClean="0">
                <a:latin typeface="Arial" panose="020B0604020202020204" pitchFamily="34" charset="0"/>
                <a:cs typeface="Arial" panose="020B0604020202020204" pitchFamily="34" charset="0"/>
              </a:rPr>
              <a:t>insights</a:t>
            </a:r>
          </a:p>
          <a:p>
            <a:pPr lvl="0">
              <a:lnSpc>
                <a:spcPct val="120000"/>
              </a:lnSpc>
            </a:pPr>
            <a:endParaRPr lang="en-IN" sz="6200" dirty="0">
              <a:latin typeface="Arial" panose="020B0604020202020204" pitchFamily="34" charset="0"/>
              <a:cs typeface="Arial" panose="020B0604020202020204" pitchFamily="34" charset="0"/>
            </a:endParaRPr>
          </a:p>
          <a:p>
            <a:pPr lvl="0">
              <a:lnSpc>
                <a:spcPct val="120000"/>
              </a:lnSpc>
            </a:pPr>
            <a:r>
              <a:rPr lang="en-IN" sz="6200" dirty="0">
                <a:latin typeface="Arial" panose="020B0604020202020204" pitchFamily="34" charset="0"/>
                <a:cs typeface="Arial" panose="020B0604020202020204" pitchFamily="34" charset="0"/>
              </a:rPr>
              <a:t>Ensure data accuracy and consistency across all client touchpoints by eliminating manual errors and redundant data entry</a:t>
            </a: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478230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77922" y="1018740"/>
            <a:ext cx="7683690" cy="4708981"/>
          </a:xfrm>
          <a:prstGeom prst="rect">
            <a:avLst/>
          </a:prstGeom>
        </p:spPr>
        <p:txBody>
          <a:bodyPr wrap="square">
            <a:spAutoFit/>
          </a:bodyPr>
          <a:lstStyle/>
          <a:p>
            <a:pPr marL="285750" lvl="0" indent="-285750">
              <a:buFont typeface="Arial" panose="020B0604020202020204" pitchFamily="34" charset="0"/>
              <a:buChar char="•"/>
            </a:pPr>
            <a:r>
              <a:rPr lang="en-IN" sz="2000" dirty="0">
                <a:latin typeface="Arial" panose="020B0604020202020204" pitchFamily="34" charset="0"/>
                <a:cs typeface="Arial" panose="020B0604020202020204" pitchFamily="34" charset="0"/>
              </a:rPr>
              <a:t>Enable advanced client segmentation for more targeted sales and marketing </a:t>
            </a:r>
            <a:r>
              <a:rPr lang="en-IN" sz="2000" dirty="0" smtClean="0">
                <a:latin typeface="Arial" panose="020B0604020202020204" pitchFamily="34" charset="0"/>
                <a:cs typeface="Arial" panose="020B0604020202020204" pitchFamily="34" charset="0"/>
              </a:rPr>
              <a:t>campaigns</a:t>
            </a:r>
          </a:p>
          <a:p>
            <a:pPr marL="285750" lvl="0" indent="-285750">
              <a:buFont typeface="Arial" panose="020B0604020202020204" pitchFamily="34" charset="0"/>
              <a:buChar char="•"/>
            </a:pPr>
            <a:endParaRPr lang="en-IN" sz="2000"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en-IN" sz="2000" dirty="0">
                <a:latin typeface="Arial" panose="020B0604020202020204" pitchFamily="34" charset="0"/>
                <a:cs typeface="Arial" panose="020B0604020202020204" pitchFamily="34" charset="0"/>
              </a:rPr>
              <a:t>Support user adoption and satisfaction with a user-friendly interface and effective training </a:t>
            </a:r>
            <a:r>
              <a:rPr lang="en-IN" sz="2000" dirty="0" smtClean="0">
                <a:latin typeface="Arial" panose="020B0604020202020204" pitchFamily="34" charset="0"/>
                <a:cs typeface="Arial" panose="020B0604020202020204" pitchFamily="34" charset="0"/>
              </a:rPr>
              <a:t>programs</a:t>
            </a:r>
          </a:p>
          <a:p>
            <a:pPr marL="285750" lvl="0" indent="-285750">
              <a:buFont typeface="Arial" panose="020B0604020202020204" pitchFamily="34" charset="0"/>
              <a:buChar char="•"/>
            </a:pPr>
            <a:endParaRPr lang="en-IN" sz="2000"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en-IN" sz="2000" dirty="0">
                <a:latin typeface="Arial" panose="020B0604020202020204" pitchFamily="34" charset="0"/>
                <a:cs typeface="Arial" panose="020B0604020202020204" pitchFamily="34" charset="0"/>
              </a:rPr>
              <a:t>Complete all project phases (requirements, design, development, testing, and deployment) on time and within </a:t>
            </a:r>
            <a:r>
              <a:rPr lang="en-IN" sz="2000" dirty="0" smtClean="0">
                <a:latin typeface="Arial" panose="020B0604020202020204" pitchFamily="34" charset="0"/>
                <a:cs typeface="Arial" panose="020B0604020202020204" pitchFamily="34" charset="0"/>
              </a:rPr>
              <a:t>budget</a:t>
            </a:r>
          </a:p>
          <a:p>
            <a:pPr marL="285750" lvl="0" indent="-285750">
              <a:buFont typeface="Arial" panose="020B0604020202020204" pitchFamily="34" charset="0"/>
              <a:buChar char="•"/>
            </a:pPr>
            <a:endParaRPr lang="en-IN" sz="2000"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en-IN" sz="2000" dirty="0">
                <a:latin typeface="Arial" panose="020B0604020202020204" pitchFamily="34" charset="0"/>
                <a:cs typeface="Arial" panose="020B0604020202020204" pitchFamily="34" charset="0"/>
              </a:rPr>
              <a:t>Improve lead conversion rate and client retention by providing sales teams with a comprehensive view of each </a:t>
            </a:r>
            <a:r>
              <a:rPr lang="en-IN" sz="2000" dirty="0" smtClean="0">
                <a:latin typeface="Arial" panose="020B0604020202020204" pitchFamily="34" charset="0"/>
                <a:cs typeface="Arial" panose="020B0604020202020204" pitchFamily="34" charset="0"/>
              </a:rPr>
              <a:t>client</a:t>
            </a:r>
          </a:p>
          <a:p>
            <a:pPr marL="285750" lvl="0" indent="-285750">
              <a:buFont typeface="Arial" panose="020B0604020202020204" pitchFamily="34" charset="0"/>
              <a:buChar char="•"/>
            </a:pPr>
            <a:endParaRPr lang="en-IN" sz="2000"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en-IN" sz="2000" dirty="0">
                <a:latin typeface="Arial" panose="020B0604020202020204" pitchFamily="34" charset="0"/>
                <a:cs typeface="Arial" panose="020B0604020202020204" pitchFamily="34" charset="0"/>
              </a:rPr>
              <a:t>Ensure compliance with internal policies and external regulations (e.g., data privacy, audit trails)</a:t>
            </a:r>
          </a:p>
        </p:txBody>
      </p:sp>
    </p:spTree>
    <p:extLst>
      <p:ext uri="{BB962C8B-B14F-4D97-AF65-F5344CB8AC3E}">
        <p14:creationId xmlns:p14="http://schemas.microsoft.com/office/powerpoint/2010/main" val="21657248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517</TotalTime>
  <Words>1223</Words>
  <Application>Microsoft Office PowerPoint</Application>
  <PresentationFormat>On-screen Show (4:3)</PresentationFormat>
  <Paragraphs>119</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Project Client 360</vt:lpstr>
      <vt:lpstr>Executive Summary</vt:lpstr>
      <vt:lpstr>Project Background</vt:lpstr>
      <vt:lpstr>Proposed Solution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Client 360</dc:title>
  <dc:subject/>
  <dc:creator>Abhijit Pandit</dc:creator>
  <cp:keywords/>
  <dc:description>generated using python-pptx</dc:description>
  <cp:lastModifiedBy>Microsoft account</cp:lastModifiedBy>
  <cp:revision>60</cp:revision>
  <dcterms:created xsi:type="dcterms:W3CDTF">2013-01-27T09:14:16Z</dcterms:created>
  <dcterms:modified xsi:type="dcterms:W3CDTF">2025-06-13T05:40:55Z</dcterms:modified>
  <cp:category/>
</cp:coreProperties>
</file>