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73B6AF-B5EE-400E-BCC5-E9EC387FB239}" type="doc">
      <dgm:prSet loTypeId="urn:microsoft.com/office/officeart/2018/5/layout/IconCircle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4C380411-699B-430C-9C83-585A365C27E8}">
      <dgm:prSet/>
      <dgm:spPr/>
      <dgm:t>
        <a:bodyPr/>
        <a:lstStyle/>
        <a:p>
          <a:pPr>
            <a:defRPr cap="all"/>
          </a:pPr>
          <a:r>
            <a:rPr lang="en-US"/>
            <a:t>Project Sponser – xxxxxx</a:t>
          </a:r>
        </a:p>
      </dgm:t>
    </dgm:pt>
    <dgm:pt modelId="{78E2B5C5-5C9B-4BD6-ADA7-C9485E2C30E3}" type="parTrans" cxnId="{3D1F06FA-EAB3-4881-B4C2-CC727B9BC9E7}">
      <dgm:prSet/>
      <dgm:spPr/>
      <dgm:t>
        <a:bodyPr/>
        <a:lstStyle/>
        <a:p>
          <a:endParaRPr lang="en-US"/>
        </a:p>
      </dgm:t>
    </dgm:pt>
    <dgm:pt modelId="{5E3717E3-53F7-4C8F-907F-DB6551F988E2}" type="sibTrans" cxnId="{3D1F06FA-EAB3-4881-B4C2-CC727B9BC9E7}">
      <dgm:prSet/>
      <dgm:spPr/>
      <dgm:t>
        <a:bodyPr/>
        <a:lstStyle/>
        <a:p>
          <a:endParaRPr lang="en-US"/>
        </a:p>
      </dgm:t>
    </dgm:pt>
    <dgm:pt modelId="{DE6FF42B-76B6-4370-8D38-73849265DD84}">
      <dgm:prSet/>
      <dgm:spPr/>
      <dgm:t>
        <a:bodyPr/>
        <a:lstStyle/>
        <a:p>
          <a:pPr>
            <a:defRPr cap="all"/>
          </a:pPr>
          <a:r>
            <a:rPr lang="en-US"/>
            <a:t>Project Manager - xxxxxx</a:t>
          </a:r>
        </a:p>
      </dgm:t>
    </dgm:pt>
    <dgm:pt modelId="{E1B922E9-89C9-4823-9784-511D7520F85F}" type="parTrans" cxnId="{FB9DF752-3C45-424A-9400-4D16C12EFB8D}">
      <dgm:prSet/>
      <dgm:spPr/>
      <dgm:t>
        <a:bodyPr/>
        <a:lstStyle/>
        <a:p>
          <a:endParaRPr lang="en-US"/>
        </a:p>
      </dgm:t>
    </dgm:pt>
    <dgm:pt modelId="{113859B4-39FA-4B9F-9FD5-D409C9BF11B2}" type="sibTrans" cxnId="{FB9DF752-3C45-424A-9400-4D16C12EFB8D}">
      <dgm:prSet/>
      <dgm:spPr/>
      <dgm:t>
        <a:bodyPr/>
        <a:lstStyle/>
        <a:p>
          <a:endParaRPr lang="en-US"/>
        </a:p>
      </dgm:t>
    </dgm:pt>
    <dgm:pt modelId="{252C6EB6-E683-4568-AB93-37ABE2D3D4B8}" type="pres">
      <dgm:prSet presAssocID="{0173B6AF-B5EE-400E-BCC5-E9EC387FB239}" presName="root" presStyleCnt="0">
        <dgm:presLayoutVars>
          <dgm:dir/>
          <dgm:resizeHandles val="exact"/>
        </dgm:presLayoutVars>
      </dgm:prSet>
      <dgm:spPr/>
    </dgm:pt>
    <dgm:pt modelId="{CEE9A261-9637-4A35-9463-3343A57D95A0}" type="pres">
      <dgm:prSet presAssocID="{4C380411-699B-430C-9C83-585A365C27E8}" presName="compNode" presStyleCnt="0"/>
      <dgm:spPr/>
    </dgm:pt>
    <dgm:pt modelId="{2E514502-67D0-4F71-89FD-F94E8E0FFB31}" type="pres">
      <dgm:prSet presAssocID="{4C380411-699B-430C-9C83-585A365C27E8}" presName="iconBgRect" presStyleLbl="bgShp" presStyleIdx="0" presStyleCnt="2"/>
      <dgm:spPr/>
    </dgm:pt>
    <dgm:pt modelId="{0BDA28C3-9041-496B-A4FA-65981AF61A1D}" type="pres">
      <dgm:prSet presAssocID="{4C380411-699B-430C-9C83-585A365C27E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D1BDA25D-8CD7-4258-A895-2855261C706C}" type="pres">
      <dgm:prSet presAssocID="{4C380411-699B-430C-9C83-585A365C27E8}" presName="spaceRect" presStyleCnt="0"/>
      <dgm:spPr/>
    </dgm:pt>
    <dgm:pt modelId="{E516A887-5ADF-4036-81D3-1D9B25F10D80}" type="pres">
      <dgm:prSet presAssocID="{4C380411-699B-430C-9C83-585A365C27E8}" presName="textRect" presStyleLbl="revTx" presStyleIdx="0" presStyleCnt="2">
        <dgm:presLayoutVars>
          <dgm:chMax val="1"/>
          <dgm:chPref val="1"/>
        </dgm:presLayoutVars>
      </dgm:prSet>
      <dgm:spPr/>
    </dgm:pt>
    <dgm:pt modelId="{816A36CE-6787-4DDB-9793-801D1F414A3C}" type="pres">
      <dgm:prSet presAssocID="{5E3717E3-53F7-4C8F-907F-DB6551F988E2}" presName="sibTrans" presStyleCnt="0"/>
      <dgm:spPr/>
    </dgm:pt>
    <dgm:pt modelId="{67152E5F-653D-49E6-9471-22182BBCC70D}" type="pres">
      <dgm:prSet presAssocID="{DE6FF42B-76B6-4370-8D38-73849265DD84}" presName="compNode" presStyleCnt="0"/>
      <dgm:spPr/>
    </dgm:pt>
    <dgm:pt modelId="{06C00B3B-AF12-48B7-B138-CFCEA15745C2}" type="pres">
      <dgm:prSet presAssocID="{DE6FF42B-76B6-4370-8D38-73849265DD84}" presName="iconBgRect" presStyleLbl="bgShp" presStyleIdx="1" presStyleCnt="2"/>
      <dgm:spPr/>
    </dgm:pt>
    <dgm:pt modelId="{51E017AB-6DA0-49A5-B1E0-D7FEAA0B2717}" type="pres">
      <dgm:prSet presAssocID="{DE6FF42B-76B6-4370-8D38-73849265DD8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ierarchy"/>
        </a:ext>
      </dgm:extLst>
    </dgm:pt>
    <dgm:pt modelId="{4A35BDB9-40C7-4CBD-9F84-D02D09E99545}" type="pres">
      <dgm:prSet presAssocID="{DE6FF42B-76B6-4370-8D38-73849265DD84}" presName="spaceRect" presStyleCnt="0"/>
      <dgm:spPr/>
    </dgm:pt>
    <dgm:pt modelId="{CB3DD3B4-F9E8-4A6C-B3B8-9DEEC4309454}" type="pres">
      <dgm:prSet presAssocID="{DE6FF42B-76B6-4370-8D38-73849265DD84}" presName="textRect" presStyleLbl="revTx" presStyleIdx="1" presStyleCnt="2">
        <dgm:presLayoutVars>
          <dgm:chMax val="1"/>
          <dgm:chPref val="1"/>
        </dgm:presLayoutVars>
      </dgm:prSet>
      <dgm:spPr/>
    </dgm:pt>
  </dgm:ptLst>
  <dgm:cxnLst>
    <dgm:cxn modelId="{A2366906-74A6-4661-9D4D-1A968A466FBE}" type="presOf" srcId="{DE6FF42B-76B6-4370-8D38-73849265DD84}" destId="{CB3DD3B4-F9E8-4A6C-B3B8-9DEEC4309454}" srcOrd="0" destOrd="0" presId="urn:microsoft.com/office/officeart/2018/5/layout/IconCircleLabelList"/>
    <dgm:cxn modelId="{FB9DF752-3C45-424A-9400-4D16C12EFB8D}" srcId="{0173B6AF-B5EE-400E-BCC5-E9EC387FB239}" destId="{DE6FF42B-76B6-4370-8D38-73849265DD84}" srcOrd="1" destOrd="0" parTransId="{E1B922E9-89C9-4823-9784-511D7520F85F}" sibTransId="{113859B4-39FA-4B9F-9FD5-D409C9BF11B2}"/>
    <dgm:cxn modelId="{95D61A8F-E3F4-4743-8B97-FF6F51390A9E}" type="presOf" srcId="{0173B6AF-B5EE-400E-BCC5-E9EC387FB239}" destId="{252C6EB6-E683-4568-AB93-37ABE2D3D4B8}" srcOrd="0" destOrd="0" presId="urn:microsoft.com/office/officeart/2018/5/layout/IconCircleLabelList"/>
    <dgm:cxn modelId="{42C0F7AC-FAD2-42D1-A195-825FC7BFBC87}" type="presOf" srcId="{4C380411-699B-430C-9C83-585A365C27E8}" destId="{E516A887-5ADF-4036-81D3-1D9B25F10D80}" srcOrd="0" destOrd="0" presId="urn:microsoft.com/office/officeart/2018/5/layout/IconCircleLabelList"/>
    <dgm:cxn modelId="{3D1F06FA-EAB3-4881-B4C2-CC727B9BC9E7}" srcId="{0173B6AF-B5EE-400E-BCC5-E9EC387FB239}" destId="{4C380411-699B-430C-9C83-585A365C27E8}" srcOrd="0" destOrd="0" parTransId="{78E2B5C5-5C9B-4BD6-ADA7-C9485E2C30E3}" sibTransId="{5E3717E3-53F7-4C8F-907F-DB6551F988E2}"/>
    <dgm:cxn modelId="{E137DE03-AA79-4C4D-8E39-36FA6B236BF8}" type="presParOf" srcId="{252C6EB6-E683-4568-AB93-37ABE2D3D4B8}" destId="{CEE9A261-9637-4A35-9463-3343A57D95A0}" srcOrd="0" destOrd="0" presId="urn:microsoft.com/office/officeart/2018/5/layout/IconCircleLabelList"/>
    <dgm:cxn modelId="{93AF7838-666D-416E-BC7E-34313735669D}" type="presParOf" srcId="{CEE9A261-9637-4A35-9463-3343A57D95A0}" destId="{2E514502-67D0-4F71-89FD-F94E8E0FFB31}" srcOrd="0" destOrd="0" presId="urn:microsoft.com/office/officeart/2018/5/layout/IconCircleLabelList"/>
    <dgm:cxn modelId="{161C964A-6B6A-42D9-A38C-0D89B2A2998E}" type="presParOf" srcId="{CEE9A261-9637-4A35-9463-3343A57D95A0}" destId="{0BDA28C3-9041-496B-A4FA-65981AF61A1D}" srcOrd="1" destOrd="0" presId="urn:microsoft.com/office/officeart/2018/5/layout/IconCircleLabelList"/>
    <dgm:cxn modelId="{26FD901A-E8B2-40A7-A3AB-9E3C4DEA953B}" type="presParOf" srcId="{CEE9A261-9637-4A35-9463-3343A57D95A0}" destId="{D1BDA25D-8CD7-4258-A895-2855261C706C}" srcOrd="2" destOrd="0" presId="urn:microsoft.com/office/officeart/2018/5/layout/IconCircleLabelList"/>
    <dgm:cxn modelId="{76D6B87D-E3C2-4E0D-A57D-3A6813DB049F}" type="presParOf" srcId="{CEE9A261-9637-4A35-9463-3343A57D95A0}" destId="{E516A887-5ADF-4036-81D3-1D9B25F10D80}" srcOrd="3" destOrd="0" presId="urn:microsoft.com/office/officeart/2018/5/layout/IconCircleLabelList"/>
    <dgm:cxn modelId="{9A4A82BC-C4A3-4FB0-999F-947C5F985869}" type="presParOf" srcId="{252C6EB6-E683-4568-AB93-37ABE2D3D4B8}" destId="{816A36CE-6787-4DDB-9793-801D1F414A3C}" srcOrd="1" destOrd="0" presId="urn:microsoft.com/office/officeart/2018/5/layout/IconCircleLabelList"/>
    <dgm:cxn modelId="{03687071-A9C8-4416-9B49-E2E5526D8CE2}" type="presParOf" srcId="{252C6EB6-E683-4568-AB93-37ABE2D3D4B8}" destId="{67152E5F-653D-49E6-9471-22182BBCC70D}" srcOrd="2" destOrd="0" presId="urn:microsoft.com/office/officeart/2018/5/layout/IconCircleLabelList"/>
    <dgm:cxn modelId="{19C2D71A-04EB-472F-AD31-FF5040B1A9DE}" type="presParOf" srcId="{67152E5F-653D-49E6-9471-22182BBCC70D}" destId="{06C00B3B-AF12-48B7-B138-CFCEA15745C2}" srcOrd="0" destOrd="0" presId="urn:microsoft.com/office/officeart/2018/5/layout/IconCircleLabelList"/>
    <dgm:cxn modelId="{238969A4-C9EE-488A-8D48-F0565D463E68}" type="presParOf" srcId="{67152E5F-653D-49E6-9471-22182BBCC70D}" destId="{51E017AB-6DA0-49A5-B1E0-D7FEAA0B2717}" srcOrd="1" destOrd="0" presId="urn:microsoft.com/office/officeart/2018/5/layout/IconCircleLabelList"/>
    <dgm:cxn modelId="{A1BC674E-CA96-40AD-A3B8-EB951156D672}" type="presParOf" srcId="{67152E5F-653D-49E6-9471-22182BBCC70D}" destId="{4A35BDB9-40C7-4CBD-9F84-D02D09E99545}" srcOrd="2" destOrd="0" presId="urn:microsoft.com/office/officeart/2018/5/layout/IconCircleLabelList"/>
    <dgm:cxn modelId="{835787C0-6306-4B26-96B0-53CC253F1533}" type="presParOf" srcId="{67152E5F-653D-49E6-9471-22182BBCC70D}" destId="{CB3DD3B4-F9E8-4A6C-B3B8-9DEEC4309454}"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514502-67D0-4F71-89FD-F94E8E0FFB31}">
      <dsp:nvSpPr>
        <dsp:cNvPr id="0" name=""/>
        <dsp:cNvSpPr/>
      </dsp:nvSpPr>
      <dsp:spPr>
        <a:xfrm>
          <a:off x="2428048" y="7450"/>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DA28C3-9041-496B-A4FA-65981AF61A1D}">
      <dsp:nvSpPr>
        <dsp:cNvPr id="0" name=""/>
        <dsp:cNvSpPr/>
      </dsp:nvSpPr>
      <dsp:spPr>
        <a:xfrm>
          <a:off x="2830235" y="409638"/>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16A887-5ADF-4036-81D3-1D9B25F10D80}">
      <dsp:nvSpPr>
        <dsp:cNvPr id="0" name=""/>
        <dsp:cNvSpPr/>
      </dsp:nvSpPr>
      <dsp:spPr>
        <a:xfrm>
          <a:off x="1824766" y="2482451"/>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Project Sponser – xxxxxx</a:t>
          </a:r>
        </a:p>
      </dsp:txBody>
      <dsp:txXfrm>
        <a:off x="1824766" y="2482451"/>
        <a:ext cx="3093750" cy="720000"/>
      </dsp:txXfrm>
    </dsp:sp>
    <dsp:sp modelId="{06C00B3B-AF12-48B7-B138-CFCEA15745C2}">
      <dsp:nvSpPr>
        <dsp:cNvPr id="0" name=""/>
        <dsp:cNvSpPr/>
      </dsp:nvSpPr>
      <dsp:spPr>
        <a:xfrm>
          <a:off x="6063204" y="7450"/>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E017AB-6DA0-49A5-B1E0-D7FEAA0B2717}">
      <dsp:nvSpPr>
        <dsp:cNvPr id="0" name=""/>
        <dsp:cNvSpPr/>
      </dsp:nvSpPr>
      <dsp:spPr>
        <a:xfrm>
          <a:off x="6465391" y="409638"/>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B3DD3B4-F9E8-4A6C-B3B8-9DEEC4309454}">
      <dsp:nvSpPr>
        <dsp:cNvPr id="0" name=""/>
        <dsp:cNvSpPr/>
      </dsp:nvSpPr>
      <dsp:spPr>
        <a:xfrm>
          <a:off x="5459923" y="2482451"/>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Project Manager - xxxxxx</a:t>
          </a:r>
        </a:p>
      </dsp:txBody>
      <dsp:txXfrm>
        <a:off x="5459923" y="2482451"/>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703090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26725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2364679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295858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0C50CD-E178-4744-9B35-B2F624D6C5E9}"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26126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0C50CD-E178-4744-9B35-B2F624D6C5E9}"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54291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0C50CD-E178-4744-9B35-B2F624D6C5E9}"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409167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0C50CD-E178-4744-9B35-B2F624D6C5E9}"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09922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0C50CD-E178-4744-9B35-B2F624D6C5E9}"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20453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0C50CD-E178-4744-9B35-B2F624D6C5E9}"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782142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0C50CD-E178-4744-9B35-B2F624D6C5E9}"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989591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0C50CD-E178-4744-9B35-B2F624D6C5E9}" type="datetimeFigureOut">
              <a:rPr lang="en-US" smtClean="0"/>
              <a:pPr/>
              <a:t>7/24/2025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CC95F-0247-41B6-91CF-DC97C76A7088}" type="slidenum">
              <a:rPr lang="en-US" smtClean="0"/>
              <a:pPr/>
              <a:t>‹#›</a:t>
            </a:fld>
            <a:endParaRPr lang="en-US"/>
          </a:p>
        </p:txBody>
      </p:sp>
    </p:spTree>
    <p:extLst>
      <p:ext uri="{BB962C8B-B14F-4D97-AF65-F5344CB8AC3E}">
        <p14:creationId xmlns:p14="http://schemas.microsoft.com/office/powerpoint/2010/main" val="2212235578"/>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close-up of a colorful smoke&#10;&#10;AI-generated content may be incorrect.">
            <a:extLst>
              <a:ext uri="{FF2B5EF4-FFF2-40B4-BE49-F238E27FC236}">
                <a16:creationId xmlns:a16="http://schemas.microsoft.com/office/drawing/2014/main" id="{12ADF6CF-B702-257E-1555-AF581B987E59}"/>
              </a:ext>
            </a:extLst>
          </p:cNvPr>
          <p:cNvPicPr>
            <a:picLocks noChangeAspect="1"/>
          </p:cNvPicPr>
          <p:nvPr/>
        </p:nvPicPr>
        <p:blipFill>
          <a:blip r:embed="rId2"/>
          <a:srcRect l="187" t="9091" r="23111"/>
          <a:stretch>
            <a:fillRect/>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EAEC1D-E0CC-591F-54CF-9D0BB8E0E366}"/>
              </a:ext>
            </a:extLst>
          </p:cNvPr>
          <p:cNvSpPr>
            <a:spLocks noGrp="1"/>
          </p:cNvSpPr>
          <p:nvPr>
            <p:ph type="ctrTitle"/>
          </p:nvPr>
        </p:nvSpPr>
        <p:spPr>
          <a:xfrm>
            <a:off x="371094" y="1161288"/>
            <a:ext cx="3438144" cy="1124712"/>
          </a:xfrm>
        </p:spPr>
        <p:txBody>
          <a:bodyPr vert="horz" lIns="91440" tIns="45720" rIns="91440" bIns="45720" rtlCol="0" anchor="b">
            <a:normAutofit/>
          </a:bodyPr>
          <a:lstStyle/>
          <a:p>
            <a:pPr algn="l"/>
            <a:r>
              <a:rPr lang="en-US" sz="2400" dirty="0"/>
              <a:t>Job Diva – </a:t>
            </a:r>
            <a:r>
              <a:rPr lang="en-IN" sz="2400" dirty="0"/>
              <a:t>Transforming Recruitment Through ATS</a:t>
            </a:r>
            <a:endParaRPr lang="en-US" sz="2400" dirty="0"/>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C9C09E86-D395-8036-8D00-132FBAEFF4D2}"/>
              </a:ext>
            </a:extLst>
          </p:cNvPr>
          <p:cNvSpPr>
            <a:spLocks noGrp="1"/>
          </p:cNvSpPr>
          <p:nvPr>
            <p:ph type="subTitle" idx="1"/>
          </p:nvPr>
        </p:nvSpPr>
        <p:spPr>
          <a:xfrm>
            <a:off x="371094" y="2718054"/>
            <a:ext cx="3438906" cy="3207258"/>
          </a:xfrm>
        </p:spPr>
        <p:txBody>
          <a:bodyPr vert="horz" lIns="91440" tIns="45720" rIns="91440" bIns="45720" rtlCol="0" anchor="t">
            <a:normAutofit/>
          </a:bodyPr>
          <a:lstStyle/>
          <a:p>
            <a:pPr indent="-228600" algn="l">
              <a:buFont typeface="Arial" panose="020B0604020202020204" pitchFamily="34" charset="0"/>
              <a:buChar char="•"/>
            </a:pPr>
            <a:endParaRPr lang="en-US" sz="1700" dirty="0"/>
          </a:p>
          <a:p>
            <a:pPr indent="-228600" algn="l">
              <a:buFont typeface="Arial" panose="020B0604020202020204" pitchFamily="34" charset="0"/>
              <a:buChar char="•"/>
            </a:pPr>
            <a:r>
              <a:rPr lang="en-US" sz="1700" dirty="0"/>
              <a:t>Prepared by – Piyush Chaudhary</a:t>
            </a:r>
          </a:p>
          <a:p>
            <a:pPr indent="-228600" algn="l">
              <a:buFont typeface="Arial" panose="020B0604020202020204" pitchFamily="34" charset="0"/>
              <a:buChar char="•"/>
            </a:pPr>
            <a:r>
              <a:rPr lang="en-US" sz="1700" dirty="0"/>
              <a:t>Date – 23-July-2025</a:t>
            </a:r>
          </a:p>
          <a:p>
            <a:pPr algn="l"/>
            <a:endParaRPr lang="en-US" sz="1700" dirty="0"/>
          </a:p>
        </p:txBody>
      </p:sp>
    </p:spTree>
    <p:extLst>
      <p:ext uri="{BB962C8B-B14F-4D97-AF65-F5344CB8AC3E}">
        <p14:creationId xmlns:p14="http://schemas.microsoft.com/office/powerpoint/2010/main" val="4213222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2FF74C-4304-60D8-B950-D6C9B0359B52}"/>
              </a:ext>
            </a:extLst>
          </p:cNvPr>
          <p:cNvSpPr>
            <a:spLocks noGrp="1"/>
          </p:cNvSpPr>
          <p:nvPr>
            <p:ph type="title"/>
          </p:nvPr>
        </p:nvSpPr>
        <p:spPr>
          <a:xfrm>
            <a:off x="804672" y="802955"/>
            <a:ext cx="4977976" cy="284165"/>
          </a:xfrm>
        </p:spPr>
        <p:txBody>
          <a:bodyPr>
            <a:normAutofit fontScale="90000"/>
          </a:bodyPr>
          <a:lstStyle/>
          <a:p>
            <a:endParaRPr lang="en-IN" sz="3600" dirty="0">
              <a:solidFill>
                <a:schemeClr val="tx2"/>
              </a:solidFill>
            </a:endParaRPr>
          </a:p>
        </p:txBody>
      </p:sp>
      <p:sp>
        <p:nvSpPr>
          <p:cNvPr id="21" name="Content Placeholder 2">
            <a:extLst>
              <a:ext uri="{FF2B5EF4-FFF2-40B4-BE49-F238E27FC236}">
                <a16:creationId xmlns:a16="http://schemas.microsoft.com/office/drawing/2014/main" id="{9ECCBDDC-6567-422C-3DFF-D81A5BFB953E}"/>
              </a:ext>
            </a:extLst>
          </p:cNvPr>
          <p:cNvSpPr>
            <a:spLocks noGrp="1"/>
          </p:cNvSpPr>
          <p:nvPr>
            <p:ph idx="1"/>
          </p:nvPr>
        </p:nvSpPr>
        <p:spPr>
          <a:xfrm>
            <a:off x="804672" y="264160"/>
            <a:ext cx="5484368" cy="5796811"/>
          </a:xfrm>
        </p:spPr>
        <p:txBody>
          <a:bodyPr anchor="ctr">
            <a:normAutofit/>
          </a:bodyPr>
          <a:lstStyle/>
          <a:p>
            <a:r>
              <a:rPr lang="en-US" sz="1800" b="1" dirty="0">
                <a:solidFill>
                  <a:schemeClr val="tx2"/>
                </a:solidFill>
              </a:rPr>
              <a:t>Change Management and Training :</a:t>
            </a:r>
          </a:p>
          <a:p>
            <a:pPr marL="0" indent="0">
              <a:buNone/>
            </a:pPr>
            <a:r>
              <a:rPr lang="en-US" sz="1400" dirty="0">
                <a:solidFill>
                  <a:schemeClr val="tx2"/>
                </a:solidFill>
              </a:rPr>
              <a:t>                                  &gt; Collaborate with HR to create training material and user guides.</a:t>
            </a:r>
          </a:p>
          <a:p>
            <a:pPr marL="0" indent="0">
              <a:buNone/>
            </a:pPr>
            <a:r>
              <a:rPr lang="en-US" sz="1400" dirty="0">
                <a:solidFill>
                  <a:schemeClr val="tx2"/>
                </a:solidFill>
              </a:rPr>
              <a:t>                                  &gt; Provide business focused walkthrough to explain the new ATS improve their daily workflow.</a:t>
            </a:r>
          </a:p>
          <a:p>
            <a:pPr marL="0" indent="0">
              <a:buNone/>
            </a:pPr>
            <a:r>
              <a:rPr lang="en-US" sz="1400" dirty="0">
                <a:solidFill>
                  <a:schemeClr val="tx2"/>
                </a:solidFill>
              </a:rPr>
              <a:t>                                  &gt; Capture and escalate the user feedback post rollout.</a:t>
            </a:r>
          </a:p>
          <a:p>
            <a:pPr marL="0" indent="0">
              <a:buNone/>
            </a:pPr>
            <a:endParaRPr lang="en-US" sz="1100" dirty="0">
              <a:solidFill>
                <a:schemeClr val="tx2"/>
              </a:solidFill>
            </a:endParaRPr>
          </a:p>
          <a:p>
            <a:pPr marL="0" indent="0">
              <a:buNone/>
            </a:pPr>
            <a:endParaRPr lang="en-US" sz="1100" dirty="0">
              <a:solidFill>
                <a:schemeClr val="tx2"/>
              </a:solidFill>
            </a:endParaRPr>
          </a:p>
          <a:p>
            <a:r>
              <a:rPr lang="en-IN" sz="1800" b="1" dirty="0">
                <a:solidFill>
                  <a:schemeClr val="tx2"/>
                </a:solidFill>
              </a:rPr>
              <a:t>Performance Measurement :- </a:t>
            </a:r>
          </a:p>
          <a:p>
            <a:pPr marL="0" indent="0">
              <a:buNone/>
            </a:pPr>
            <a:r>
              <a:rPr lang="en-IN" sz="1100" dirty="0">
                <a:solidFill>
                  <a:schemeClr val="tx2"/>
                </a:solidFill>
              </a:rPr>
              <a:t>                                         </a:t>
            </a:r>
            <a:r>
              <a:rPr lang="en-IN" sz="1400" dirty="0">
                <a:solidFill>
                  <a:schemeClr val="tx2"/>
                </a:solidFill>
              </a:rPr>
              <a:t>&gt; Define KPI  (e.g. time-to-hire, user adoption rate, candidate satisfaction).</a:t>
            </a:r>
          </a:p>
          <a:p>
            <a:pPr marL="0" indent="0">
              <a:buNone/>
            </a:pPr>
            <a:r>
              <a:rPr lang="en-IN" sz="1400" dirty="0">
                <a:solidFill>
                  <a:schemeClr val="tx2"/>
                </a:solidFill>
              </a:rPr>
              <a:t>                                 &gt; Create dashboards and reports to monitor performance and ROI.</a:t>
            </a:r>
          </a:p>
          <a:p>
            <a:pPr marL="0" indent="0">
              <a:buNone/>
            </a:pPr>
            <a:r>
              <a:rPr lang="en-IN" sz="1400" dirty="0">
                <a:solidFill>
                  <a:schemeClr val="tx2"/>
                </a:solidFill>
              </a:rPr>
              <a:t>                                  &gt; Conduct post implementation reviews to assess success against project objectives.</a:t>
            </a: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2" name="Graphic 21" descr="Head with Gears">
            <a:extLst>
              <a:ext uri="{FF2B5EF4-FFF2-40B4-BE49-F238E27FC236}">
                <a16:creationId xmlns:a16="http://schemas.microsoft.com/office/drawing/2014/main" id="{44110CB2-0117-C1F0-B351-FDA0C11C83B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819864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8B992-ABC0-13B9-B01C-449E637484F3}"/>
              </a:ext>
            </a:extLst>
          </p:cNvPr>
          <p:cNvSpPr>
            <a:spLocks noGrp="1"/>
          </p:cNvSpPr>
          <p:nvPr>
            <p:ph type="title"/>
          </p:nvPr>
        </p:nvSpPr>
        <p:spPr>
          <a:xfrm>
            <a:off x="804672" y="802956"/>
            <a:ext cx="4977976" cy="826134"/>
          </a:xfrm>
        </p:spPr>
        <p:txBody>
          <a:bodyPr>
            <a:normAutofit/>
          </a:bodyPr>
          <a:lstStyle/>
          <a:p>
            <a:r>
              <a:rPr lang="en-US" sz="3600" dirty="0">
                <a:solidFill>
                  <a:schemeClr val="tx2"/>
                </a:solidFill>
                <a:latin typeface="+mn-lt"/>
              </a:rPr>
              <a:t>Resources - </a:t>
            </a:r>
            <a:endParaRPr lang="en-IN" sz="3600" dirty="0">
              <a:solidFill>
                <a:schemeClr val="tx2"/>
              </a:solidFill>
              <a:latin typeface="+mn-lt"/>
            </a:endParaRPr>
          </a:p>
        </p:txBody>
      </p:sp>
      <p:sp>
        <p:nvSpPr>
          <p:cNvPr id="3" name="Content Placeholder 2">
            <a:extLst>
              <a:ext uri="{FF2B5EF4-FFF2-40B4-BE49-F238E27FC236}">
                <a16:creationId xmlns:a16="http://schemas.microsoft.com/office/drawing/2014/main" id="{AC07CF4E-391D-BB1B-076A-43B9F7EBE94C}"/>
              </a:ext>
            </a:extLst>
          </p:cNvPr>
          <p:cNvSpPr>
            <a:spLocks noGrp="1"/>
          </p:cNvSpPr>
          <p:nvPr>
            <p:ph idx="1"/>
          </p:nvPr>
        </p:nvSpPr>
        <p:spPr>
          <a:xfrm>
            <a:off x="804672" y="1534160"/>
            <a:ext cx="5687568" cy="4526811"/>
          </a:xfrm>
        </p:spPr>
        <p:txBody>
          <a:bodyPr anchor="ctr">
            <a:normAutofit/>
          </a:bodyPr>
          <a:lstStyle/>
          <a:p>
            <a:r>
              <a:rPr lang="en-US" sz="1300" b="1" dirty="0">
                <a:solidFill>
                  <a:schemeClr val="tx2"/>
                </a:solidFill>
              </a:rPr>
              <a:t>People</a:t>
            </a:r>
            <a:r>
              <a:rPr lang="en-US" sz="1300" dirty="0">
                <a:solidFill>
                  <a:schemeClr val="tx2"/>
                </a:solidFill>
              </a:rPr>
              <a:t> : For completion of this project we need Project manager, HR/recruitment Lead, Hiring managers, IT lead, Developers, QA/Testers, Change Manager and vendor Support team.</a:t>
            </a:r>
          </a:p>
          <a:p>
            <a:r>
              <a:rPr lang="en-US" sz="1300" b="1" dirty="0">
                <a:solidFill>
                  <a:schemeClr val="tx2"/>
                </a:solidFill>
              </a:rPr>
              <a:t>Time</a:t>
            </a:r>
            <a:r>
              <a:rPr lang="en-US" sz="1300" dirty="0">
                <a:solidFill>
                  <a:schemeClr val="tx2"/>
                </a:solidFill>
              </a:rPr>
              <a:t> : Total project duration is 6-8 months.</a:t>
            </a:r>
          </a:p>
          <a:p>
            <a:r>
              <a:rPr lang="en-US" sz="1300" b="1" dirty="0">
                <a:solidFill>
                  <a:schemeClr val="tx2"/>
                </a:solidFill>
              </a:rPr>
              <a:t>Budget</a:t>
            </a:r>
            <a:r>
              <a:rPr lang="en-US" sz="1300" dirty="0">
                <a:solidFill>
                  <a:schemeClr val="tx2"/>
                </a:solidFill>
              </a:rPr>
              <a:t> : Total Ballpark budget is INR 2,00,00,000.</a:t>
            </a:r>
          </a:p>
          <a:p>
            <a:r>
              <a:rPr lang="en-US" sz="1300" b="1" dirty="0">
                <a:solidFill>
                  <a:schemeClr val="tx2"/>
                </a:solidFill>
              </a:rPr>
              <a:t>Tools and Technology </a:t>
            </a:r>
            <a:r>
              <a:rPr lang="en-US" sz="1300" dirty="0">
                <a:solidFill>
                  <a:schemeClr val="tx2"/>
                </a:solidFill>
              </a:rPr>
              <a:t>: For efficient completion of this project tools required like ATS platform (Greenhouse, workday), Project Management ( Jira), Documentation tool (confluence, SharePoint), Process Molding (Lucid chart, Visio), Testing tools (TestRail) etc.</a:t>
            </a:r>
          </a:p>
          <a:p>
            <a:r>
              <a:rPr lang="en-US" sz="1300" b="1" dirty="0">
                <a:solidFill>
                  <a:schemeClr val="tx2"/>
                </a:solidFill>
              </a:rPr>
              <a:t>Other Resources </a:t>
            </a:r>
            <a:r>
              <a:rPr lang="en-US" sz="1300" dirty="0">
                <a:solidFill>
                  <a:schemeClr val="tx2"/>
                </a:solidFill>
              </a:rPr>
              <a:t>:</a:t>
            </a:r>
          </a:p>
          <a:p>
            <a:pPr marL="0" indent="0">
              <a:buNone/>
            </a:pPr>
            <a:r>
              <a:rPr lang="en-US" sz="1300" dirty="0">
                <a:solidFill>
                  <a:schemeClr val="tx2"/>
                </a:solidFill>
              </a:rPr>
              <a:t>                    &gt; Access to current HR system – for integration and migration planning.</a:t>
            </a:r>
          </a:p>
          <a:p>
            <a:pPr marL="0" indent="0">
              <a:buNone/>
            </a:pPr>
            <a:r>
              <a:rPr lang="en-US" sz="1300" dirty="0">
                <a:solidFill>
                  <a:schemeClr val="tx2"/>
                </a:solidFill>
              </a:rPr>
              <a:t>                    &gt; Sample Job description and candidate profile – For testing and workflow mapping.</a:t>
            </a:r>
          </a:p>
          <a:p>
            <a:pPr marL="0" indent="0">
              <a:buNone/>
            </a:pPr>
            <a:r>
              <a:rPr lang="en-US" sz="1300" dirty="0">
                <a:solidFill>
                  <a:schemeClr val="tx2"/>
                </a:solidFill>
              </a:rPr>
              <a:t>                    &gt; Legal and Compliance Input – To ensure GDPR and EEOC compliances</a:t>
            </a:r>
          </a:p>
          <a:p>
            <a:pPr marL="0" indent="0">
              <a:buNone/>
            </a:pPr>
            <a:r>
              <a:rPr lang="en-US" sz="1300" dirty="0">
                <a:solidFill>
                  <a:schemeClr val="tx2"/>
                </a:solidFill>
              </a:rPr>
              <a:t>                    &gt; Training Material – User guides, FAQ and onboarding videos</a:t>
            </a:r>
          </a:p>
          <a:p>
            <a:pPr marL="0" indent="0">
              <a:buNone/>
            </a:pPr>
            <a:r>
              <a:rPr lang="en-US" sz="1300" dirty="0">
                <a:solidFill>
                  <a:schemeClr val="tx2"/>
                </a:solidFill>
              </a:rPr>
              <a:t>                    &gt; Post go live support channels – Helpdesk, vendor SLA</a:t>
            </a:r>
            <a:endParaRPr lang="en-IN" sz="1300" dirty="0">
              <a:solidFill>
                <a:schemeClr val="tx2"/>
              </a:solidFill>
            </a:endParaRPr>
          </a:p>
        </p:txBody>
      </p:sp>
      <p:grpSp>
        <p:nvGrpSpPr>
          <p:cNvPr id="22" name="Group 21">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3" name="Freeform: Shape 22">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7" name="Graphic 26" descr="Users">
            <a:extLst>
              <a:ext uri="{FF2B5EF4-FFF2-40B4-BE49-F238E27FC236}">
                <a16:creationId xmlns:a16="http://schemas.microsoft.com/office/drawing/2014/main" id="{4D6BF8B2-F733-C578-0D82-F6685BAB61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838302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6BC8DD5A-2177-6753-E2F9-C07A00190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1696413"/>
          </a:xfrm>
          <a:prstGeom prst="rect">
            <a:avLst/>
          </a:prstGeom>
          <a:ln>
            <a:noFill/>
          </a:ln>
          <a:effectLst>
            <a:outerShdw blurRad="304800" dist="114300" dir="5460000" sx="92000" sy="92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87ACA0-2F4B-D364-DBC9-5A1DAE7014AF}"/>
              </a:ext>
            </a:extLst>
          </p:cNvPr>
          <p:cNvSpPr>
            <a:spLocks noGrp="1"/>
          </p:cNvSpPr>
          <p:nvPr>
            <p:ph type="title"/>
          </p:nvPr>
        </p:nvSpPr>
        <p:spPr>
          <a:xfrm>
            <a:off x="1142901" y="274104"/>
            <a:ext cx="9906199" cy="1157242"/>
          </a:xfrm>
        </p:spPr>
        <p:txBody>
          <a:bodyPr>
            <a:normAutofit/>
          </a:bodyPr>
          <a:lstStyle/>
          <a:p>
            <a:pPr algn="ctr"/>
            <a:r>
              <a:rPr lang="en-US" sz="4000">
                <a:latin typeface="+mn-lt"/>
              </a:rPr>
              <a:t>Risks - </a:t>
            </a:r>
            <a:endParaRPr lang="en-IN" sz="4000">
              <a:latin typeface="+mn-lt"/>
            </a:endParaRPr>
          </a:p>
        </p:txBody>
      </p:sp>
      <p:graphicFrame>
        <p:nvGraphicFramePr>
          <p:cNvPr id="4" name="Content Placeholder 3">
            <a:extLst>
              <a:ext uri="{FF2B5EF4-FFF2-40B4-BE49-F238E27FC236}">
                <a16:creationId xmlns:a16="http://schemas.microsoft.com/office/drawing/2014/main" id="{553A8BE0-AEDA-E4D9-2079-31B6F9062FBB}"/>
              </a:ext>
            </a:extLst>
          </p:cNvPr>
          <p:cNvGraphicFramePr>
            <a:graphicFrameLocks noGrp="1"/>
          </p:cNvGraphicFramePr>
          <p:nvPr>
            <p:ph idx="1"/>
            <p:extLst>
              <p:ext uri="{D42A27DB-BD31-4B8C-83A1-F6EECF244321}">
                <p14:modId xmlns:p14="http://schemas.microsoft.com/office/powerpoint/2010/main" val="3456955253"/>
              </p:ext>
            </p:extLst>
          </p:nvPr>
        </p:nvGraphicFramePr>
        <p:xfrm>
          <a:off x="1142901" y="2122098"/>
          <a:ext cx="10104219" cy="3875915"/>
        </p:xfrm>
        <a:graphic>
          <a:graphicData uri="http://schemas.openxmlformats.org/drawingml/2006/table">
            <a:tbl>
              <a:tblPr firstRow="1" bandRow="1">
                <a:tableStyleId>{3B4B98B0-60AC-42C2-AFA5-B58CD77FA1E5}</a:tableStyleId>
              </a:tblPr>
              <a:tblGrid>
                <a:gridCol w="3124822">
                  <a:extLst>
                    <a:ext uri="{9D8B030D-6E8A-4147-A177-3AD203B41FA5}">
                      <a16:colId xmlns:a16="http://schemas.microsoft.com/office/drawing/2014/main" val="2002190836"/>
                    </a:ext>
                  </a:extLst>
                </a:gridCol>
                <a:gridCol w="3527099">
                  <a:extLst>
                    <a:ext uri="{9D8B030D-6E8A-4147-A177-3AD203B41FA5}">
                      <a16:colId xmlns:a16="http://schemas.microsoft.com/office/drawing/2014/main" val="1329282612"/>
                    </a:ext>
                  </a:extLst>
                </a:gridCol>
                <a:gridCol w="3452298">
                  <a:extLst>
                    <a:ext uri="{9D8B030D-6E8A-4147-A177-3AD203B41FA5}">
                      <a16:colId xmlns:a16="http://schemas.microsoft.com/office/drawing/2014/main" val="1090181414"/>
                    </a:ext>
                  </a:extLst>
                </a:gridCol>
              </a:tblGrid>
              <a:tr h="346627">
                <a:tc>
                  <a:txBody>
                    <a:bodyPr/>
                    <a:lstStyle/>
                    <a:p>
                      <a:r>
                        <a:rPr lang="en-US" sz="1600"/>
                        <a:t>Risk </a:t>
                      </a:r>
                      <a:endParaRPr lang="en-IN" sz="1600"/>
                    </a:p>
                  </a:txBody>
                  <a:tcPr marL="78779" marR="78779" marT="39389" marB="39389"/>
                </a:tc>
                <a:tc>
                  <a:txBody>
                    <a:bodyPr/>
                    <a:lstStyle/>
                    <a:p>
                      <a:r>
                        <a:rPr lang="en-US" sz="1600"/>
                        <a:t>Description</a:t>
                      </a:r>
                      <a:endParaRPr lang="en-IN" sz="1600"/>
                    </a:p>
                  </a:txBody>
                  <a:tcPr marL="78779" marR="78779" marT="39389" marB="39389"/>
                </a:tc>
                <a:tc>
                  <a:txBody>
                    <a:bodyPr/>
                    <a:lstStyle/>
                    <a:p>
                      <a:r>
                        <a:rPr lang="en-US" sz="1600"/>
                        <a:t>Impact</a:t>
                      </a:r>
                      <a:endParaRPr lang="en-IN" sz="1600"/>
                    </a:p>
                  </a:txBody>
                  <a:tcPr marL="78779" marR="78779" marT="39389" marB="39389"/>
                </a:tc>
                <a:extLst>
                  <a:ext uri="{0D108BD9-81ED-4DB2-BD59-A6C34878D82A}">
                    <a16:rowId xmlns:a16="http://schemas.microsoft.com/office/drawing/2014/main" val="4112465826"/>
                  </a:ext>
                </a:extLst>
              </a:tr>
              <a:tr h="504184">
                <a:tc>
                  <a:txBody>
                    <a:bodyPr/>
                    <a:lstStyle/>
                    <a:p>
                      <a:r>
                        <a:rPr lang="en-US" sz="1300"/>
                        <a:t>Scope Creep</a:t>
                      </a:r>
                      <a:endParaRPr lang="en-IN" sz="1300"/>
                    </a:p>
                  </a:txBody>
                  <a:tcPr marL="78779" marR="78779" marT="39389" marB="39389"/>
                </a:tc>
                <a:tc>
                  <a:txBody>
                    <a:bodyPr/>
                    <a:lstStyle/>
                    <a:p>
                      <a:r>
                        <a:rPr lang="en-US" sz="1300"/>
                        <a:t>Stakeholders may request new features mid-project</a:t>
                      </a:r>
                      <a:endParaRPr lang="en-IN" sz="1300"/>
                    </a:p>
                  </a:txBody>
                  <a:tcPr marL="78779" marR="78779" marT="39389" marB="39389"/>
                </a:tc>
                <a:tc>
                  <a:txBody>
                    <a:bodyPr/>
                    <a:lstStyle/>
                    <a:p>
                      <a:r>
                        <a:rPr lang="en-IN" sz="1300"/>
                        <a:t>Delay, budget overrun</a:t>
                      </a:r>
                    </a:p>
                  </a:txBody>
                  <a:tcPr marL="78779" marR="78779" marT="39389" marB="39389"/>
                </a:tc>
                <a:extLst>
                  <a:ext uri="{0D108BD9-81ED-4DB2-BD59-A6C34878D82A}">
                    <a16:rowId xmlns:a16="http://schemas.microsoft.com/office/drawing/2014/main" val="3895463895"/>
                  </a:ext>
                </a:extLst>
              </a:tr>
              <a:tr h="504184">
                <a:tc>
                  <a:txBody>
                    <a:bodyPr/>
                    <a:lstStyle/>
                    <a:p>
                      <a:r>
                        <a:rPr lang="en-IN" sz="1300"/>
                        <a:t>Low User Adoption</a:t>
                      </a:r>
                    </a:p>
                  </a:txBody>
                  <a:tcPr marL="78779" marR="78779" marT="39389" marB="39389"/>
                </a:tc>
                <a:tc>
                  <a:txBody>
                    <a:bodyPr/>
                    <a:lstStyle/>
                    <a:p>
                      <a:r>
                        <a:rPr lang="en-US" sz="1300"/>
                        <a:t>Recruiters or hiring managers resist using the new system</a:t>
                      </a:r>
                      <a:endParaRPr lang="en-IN" sz="1300"/>
                    </a:p>
                  </a:txBody>
                  <a:tcPr marL="78779" marR="78779" marT="39389" marB="39389"/>
                </a:tc>
                <a:tc>
                  <a:txBody>
                    <a:bodyPr/>
                    <a:lstStyle/>
                    <a:p>
                      <a:r>
                        <a:rPr lang="en-IN" sz="1300"/>
                        <a:t>Reduced ROI, process breakdown</a:t>
                      </a:r>
                    </a:p>
                  </a:txBody>
                  <a:tcPr marL="78779" marR="78779" marT="39389" marB="39389"/>
                </a:tc>
                <a:extLst>
                  <a:ext uri="{0D108BD9-81ED-4DB2-BD59-A6C34878D82A}">
                    <a16:rowId xmlns:a16="http://schemas.microsoft.com/office/drawing/2014/main" val="3394529380"/>
                  </a:ext>
                </a:extLst>
              </a:tr>
              <a:tr h="504184">
                <a:tc>
                  <a:txBody>
                    <a:bodyPr/>
                    <a:lstStyle/>
                    <a:p>
                      <a:r>
                        <a:rPr lang="en-IN" sz="1300"/>
                        <a:t>Data Migration Issues</a:t>
                      </a:r>
                    </a:p>
                  </a:txBody>
                  <a:tcPr marL="78779" marR="78779" marT="39389" marB="39389"/>
                </a:tc>
                <a:tc>
                  <a:txBody>
                    <a:bodyPr/>
                    <a:lstStyle/>
                    <a:p>
                      <a:r>
                        <a:rPr lang="en-IN" sz="1300"/>
                        <a:t>Inaccurate or incomplete migration of historical candidate data</a:t>
                      </a:r>
                    </a:p>
                  </a:txBody>
                  <a:tcPr marL="78779" marR="78779" marT="39389" marB="39389"/>
                </a:tc>
                <a:tc>
                  <a:txBody>
                    <a:bodyPr/>
                    <a:lstStyle/>
                    <a:p>
                      <a:r>
                        <a:rPr lang="en-IN" sz="1300"/>
                        <a:t>Data loss, recruitment delays</a:t>
                      </a:r>
                    </a:p>
                  </a:txBody>
                  <a:tcPr marL="78779" marR="78779" marT="39389" marB="39389"/>
                </a:tc>
                <a:extLst>
                  <a:ext uri="{0D108BD9-81ED-4DB2-BD59-A6C34878D82A}">
                    <a16:rowId xmlns:a16="http://schemas.microsoft.com/office/drawing/2014/main" val="3781525033"/>
                  </a:ext>
                </a:extLst>
              </a:tr>
              <a:tr h="504184">
                <a:tc>
                  <a:txBody>
                    <a:bodyPr/>
                    <a:lstStyle/>
                    <a:p>
                      <a:r>
                        <a:rPr lang="en-IN" sz="1300"/>
                        <a:t>Integration Failures</a:t>
                      </a:r>
                    </a:p>
                  </a:txBody>
                  <a:tcPr marL="78779" marR="78779" marT="39389" marB="39389"/>
                </a:tc>
                <a:tc>
                  <a:txBody>
                    <a:bodyPr/>
                    <a:lstStyle/>
                    <a:p>
                      <a:r>
                        <a:rPr lang="en-US" sz="1300"/>
                        <a:t>Job Diva fails to integrate with HRIS, email, or job boards</a:t>
                      </a:r>
                      <a:endParaRPr lang="en-IN" sz="1300"/>
                    </a:p>
                  </a:txBody>
                  <a:tcPr marL="78779" marR="78779" marT="39389" marB="39389"/>
                </a:tc>
                <a:tc>
                  <a:txBody>
                    <a:bodyPr/>
                    <a:lstStyle/>
                    <a:p>
                      <a:r>
                        <a:rPr lang="en-IN" sz="1300"/>
                        <a:t>Process disruptions</a:t>
                      </a:r>
                    </a:p>
                  </a:txBody>
                  <a:tcPr marL="78779" marR="78779" marT="39389" marB="39389"/>
                </a:tc>
                <a:extLst>
                  <a:ext uri="{0D108BD9-81ED-4DB2-BD59-A6C34878D82A}">
                    <a16:rowId xmlns:a16="http://schemas.microsoft.com/office/drawing/2014/main" val="2047271006"/>
                  </a:ext>
                </a:extLst>
              </a:tr>
              <a:tr h="504184">
                <a:tc>
                  <a:txBody>
                    <a:bodyPr/>
                    <a:lstStyle/>
                    <a:p>
                      <a:r>
                        <a:rPr lang="en-IN" sz="1300"/>
                        <a:t>Compliance Risks</a:t>
                      </a:r>
                    </a:p>
                  </a:txBody>
                  <a:tcPr marL="78779" marR="78779" marT="39389" marB="39389"/>
                </a:tc>
                <a:tc>
                  <a:txBody>
                    <a:bodyPr/>
                    <a:lstStyle/>
                    <a:p>
                      <a:r>
                        <a:rPr lang="en-US" sz="1300"/>
                        <a:t>GDPR, EEOC, or other regulatory non-compliance</a:t>
                      </a:r>
                      <a:endParaRPr lang="en-IN" sz="1300"/>
                    </a:p>
                  </a:txBody>
                  <a:tcPr marL="78779" marR="78779" marT="39389" marB="39389"/>
                </a:tc>
                <a:tc>
                  <a:txBody>
                    <a:bodyPr/>
                    <a:lstStyle/>
                    <a:p>
                      <a:r>
                        <a:rPr lang="en-IN" sz="1300"/>
                        <a:t>Legal consequences, fines</a:t>
                      </a:r>
                    </a:p>
                  </a:txBody>
                  <a:tcPr marL="78779" marR="78779" marT="39389" marB="39389"/>
                </a:tc>
                <a:extLst>
                  <a:ext uri="{0D108BD9-81ED-4DB2-BD59-A6C34878D82A}">
                    <a16:rowId xmlns:a16="http://schemas.microsoft.com/office/drawing/2014/main" val="1386246959"/>
                  </a:ext>
                </a:extLst>
              </a:tr>
              <a:tr h="504184">
                <a:tc>
                  <a:txBody>
                    <a:bodyPr/>
                    <a:lstStyle/>
                    <a:p>
                      <a:r>
                        <a:rPr lang="en-IN" sz="1300"/>
                        <a:t>Vendor Delays</a:t>
                      </a:r>
                    </a:p>
                  </a:txBody>
                  <a:tcPr marL="78779" marR="78779" marT="39389" marB="39389"/>
                </a:tc>
                <a:tc>
                  <a:txBody>
                    <a:bodyPr/>
                    <a:lstStyle/>
                    <a:p>
                      <a:r>
                        <a:rPr lang="en-US" sz="1300"/>
                        <a:t>Delayed support or customization from the ATS vendor</a:t>
                      </a:r>
                      <a:endParaRPr lang="en-IN" sz="1300"/>
                    </a:p>
                  </a:txBody>
                  <a:tcPr marL="78779" marR="78779" marT="39389" marB="39389"/>
                </a:tc>
                <a:tc>
                  <a:txBody>
                    <a:bodyPr/>
                    <a:lstStyle/>
                    <a:p>
                      <a:r>
                        <a:rPr lang="en-IN" sz="1300"/>
                        <a:t>Timeline slippage</a:t>
                      </a:r>
                    </a:p>
                  </a:txBody>
                  <a:tcPr marL="78779" marR="78779" marT="39389" marB="39389"/>
                </a:tc>
                <a:extLst>
                  <a:ext uri="{0D108BD9-81ED-4DB2-BD59-A6C34878D82A}">
                    <a16:rowId xmlns:a16="http://schemas.microsoft.com/office/drawing/2014/main" val="2788688323"/>
                  </a:ext>
                </a:extLst>
              </a:tr>
              <a:tr h="504184">
                <a:tc>
                  <a:txBody>
                    <a:bodyPr/>
                    <a:lstStyle/>
                    <a:p>
                      <a:r>
                        <a:rPr lang="en-IN" sz="1300"/>
                        <a:t>Budget Overruns</a:t>
                      </a:r>
                    </a:p>
                  </a:txBody>
                  <a:tcPr marL="78779" marR="78779" marT="39389" marB="39389"/>
                </a:tc>
                <a:tc>
                  <a:txBody>
                    <a:bodyPr/>
                    <a:lstStyle/>
                    <a:p>
                      <a:r>
                        <a:rPr lang="en-US" sz="1300"/>
                        <a:t>Underestimated cost for licenses, customizations, or support</a:t>
                      </a:r>
                      <a:endParaRPr lang="en-IN" sz="1300"/>
                    </a:p>
                  </a:txBody>
                  <a:tcPr marL="78779" marR="78779" marT="39389" marB="39389"/>
                </a:tc>
                <a:tc>
                  <a:txBody>
                    <a:bodyPr/>
                    <a:lstStyle/>
                    <a:p>
                      <a:r>
                        <a:rPr lang="en-US" sz="1300" dirty="0"/>
                        <a:t>Project stall or funding issues</a:t>
                      </a:r>
                      <a:endParaRPr lang="en-IN" sz="1300" dirty="0"/>
                    </a:p>
                  </a:txBody>
                  <a:tcPr marL="78779" marR="78779" marT="39389" marB="39389"/>
                </a:tc>
                <a:extLst>
                  <a:ext uri="{0D108BD9-81ED-4DB2-BD59-A6C34878D82A}">
                    <a16:rowId xmlns:a16="http://schemas.microsoft.com/office/drawing/2014/main" val="4131734491"/>
                  </a:ext>
                </a:extLst>
              </a:tr>
            </a:tbl>
          </a:graphicData>
        </a:graphic>
      </p:graphicFrame>
    </p:spTree>
    <p:extLst>
      <p:ext uri="{BB962C8B-B14F-4D97-AF65-F5344CB8AC3E}">
        <p14:creationId xmlns:p14="http://schemas.microsoft.com/office/powerpoint/2010/main" val="3269881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98D334-BF2E-8705-D573-BC039D3E0B17}"/>
              </a:ext>
            </a:extLst>
          </p:cNvPr>
          <p:cNvSpPr>
            <a:spLocks noGrp="1"/>
          </p:cNvSpPr>
          <p:nvPr>
            <p:ph type="title"/>
          </p:nvPr>
        </p:nvSpPr>
        <p:spPr>
          <a:xfrm>
            <a:off x="838200" y="365125"/>
            <a:ext cx="5558489" cy="1325563"/>
          </a:xfrm>
        </p:spPr>
        <p:txBody>
          <a:bodyPr>
            <a:normAutofit/>
          </a:bodyPr>
          <a:lstStyle/>
          <a:p>
            <a:r>
              <a:rPr lang="en-IN" sz="2400" dirty="0">
                <a:latin typeface="+mn-lt"/>
              </a:rPr>
              <a:t>Dependencies</a:t>
            </a:r>
            <a:r>
              <a:rPr lang="en-IN" dirty="0">
                <a:latin typeface="+mn-lt"/>
              </a:rPr>
              <a:t> - </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BAE32CC-CBE0-DE7F-648B-D37F5268839C}"/>
              </a:ext>
            </a:extLst>
          </p:cNvPr>
          <p:cNvSpPr>
            <a:spLocks noGrp="1"/>
          </p:cNvSpPr>
          <p:nvPr>
            <p:ph idx="1"/>
          </p:nvPr>
        </p:nvSpPr>
        <p:spPr>
          <a:xfrm>
            <a:off x="838200" y="1825625"/>
            <a:ext cx="5558489" cy="4351338"/>
          </a:xfrm>
        </p:spPr>
        <p:txBody>
          <a:bodyPr>
            <a:normAutofit/>
          </a:bodyPr>
          <a:lstStyle/>
          <a:p>
            <a:r>
              <a:rPr lang="en-US" sz="1600" dirty="0"/>
              <a:t>Availability of Stakeholders – Input from HR, recruiter, Hiring manager needed for requirement.</a:t>
            </a:r>
          </a:p>
          <a:p>
            <a:r>
              <a:rPr lang="en-US" sz="1600" dirty="0"/>
              <a:t>Integration with existing system – ATS must connect with HRIS, email/Calander, job boards.</a:t>
            </a:r>
          </a:p>
          <a:p>
            <a:r>
              <a:rPr lang="en-US" sz="1600" dirty="0"/>
              <a:t>Vendor Implementation Support – For setup, customization or onboarding.</a:t>
            </a:r>
          </a:p>
          <a:p>
            <a:r>
              <a:rPr lang="en-US" sz="1600" dirty="0"/>
              <a:t>Legal Compliance input – To ensure policies like GDPR are addressed in system.</a:t>
            </a:r>
          </a:p>
          <a:p>
            <a:r>
              <a:rPr lang="en-US" sz="1600" dirty="0"/>
              <a:t>Data migration from Legacy tools – Resume and candidate data must be moved to new ATS.</a:t>
            </a:r>
          </a:p>
          <a:p>
            <a:r>
              <a:rPr lang="en-US" sz="1600" dirty="0"/>
              <a:t>User acceptance Testing – Users must validate the system before go-live. </a:t>
            </a:r>
            <a:endParaRPr lang="en-IN" sz="16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637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262068-2FAC-E6CE-19D1-E146E520923B}"/>
              </a:ext>
            </a:extLst>
          </p:cNvPr>
          <p:cNvSpPr>
            <a:spLocks noGrp="1"/>
          </p:cNvSpPr>
          <p:nvPr>
            <p:ph type="title"/>
          </p:nvPr>
        </p:nvSpPr>
        <p:spPr>
          <a:xfrm>
            <a:off x="1043631" y="809898"/>
            <a:ext cx="10173010" cy="1554480"/>
          </a:xfrm>
        </p:spPr>
        <p:txBody>
          <a:bodyPr anchor="ctr">
            <a:normAutofit/>
          </a:bodyPr>
          <a:lstStyle/>
          <a:p>
            <a:r>
              <a:rPr lang="en-US" dirty="0">
                <a:latin typeface="+mn-lt"/>
              </a:rPr>
              <a:t>To Be Completed By Appropriate Manager </a:t>
            </a:r>
            <a:r>
              <a:rPr lang="en-US" sz="4800" dirty="0">
                <a:latin typeface="+mn-lt"/>
              </a:rPr>
              <a:t>- </a:t>
            </a:r>
            <a:endParaRPr lang="en-IN" sz="4800" dirty="0">
              <a:latin typeface="+mn-lt"/>
            </a:endParaRP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70579C92-36BC-015B-B435-1534C279F638}"/>
              </a:ext>
            </a:extLst>
          </p:cNvPr>
          <p:cNvGraphicFramePr>
            <a:graphicFrameLocks noGrp="1"/>
          </p:cNvGraphicFramePr>
          <p:nvPr>
            <p:ph idx="1"/>
            <p:extLst>
              <p:ext uri="{D42A27DB-BD31-4B8C-83A1-F6EECF244321}">
                <p14:modId xmlns:p14="http://schemas.microsoft.com/office/powerpoint/2010/main" val="2511935915"/>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558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6C780362-FBF7-88C8-C134-55BABF5BD15D}"/>
              </a:ext>
            </a:extLst>
          </p:cNvPr>
          <p:cNvSpPr>
            <a:spLocks noGrp="1"/>
          </p:cNvSpPr>
          <p:nvPr>
            <p:ph type="ctrTitle"/>
          </p:nvPr>
        </p:nvSpPr>
        <p:spPr>
          <a:xfrm>
            <a:off x="882017" y="690294"/>
            <a:ext cx="5221185" cy="538484"/>
          </a:xfrm>
        </p:spPr>
        <p:txBody>
          <a:bodyPr anchor="b">
            <a:normAutofit fontScale="90000"/>
          </a:bodyPr>
          <a:lstStyle/>
          <a:p>
            <a:pPr algn="l"/>
            <a:br>
              <a:rPr lang="en-US" sz="1500" dirty="0">
                <a:latin typeface="Calibri" panose="020F0502020204030204" pitchFamily="34" charset="0"/>
                <a:ea typeface="Calibri" panose="020F0502020204030204" pitchFamily="34" charset="0"/>
                <a:cs typeface="Calibri" panose="020F0502020204030204" pitchFamily="34" charset="0"/>
              </a:rPr>
            </a:br>
            <a:br>
              <a:rPr lang="en-US" sz="1500" dirty="0">
                <a:latin typeface="Calibri" panose="020F0502020204030204" pitchFamily="34" charset="0"/>
                <a:ea typeface="Calibri" panose="020F0502020204030204" pitchFamily="34" charset="0"/>
                <a:cs typeface="Calibri" panose="020F0502020204030204" pitchFamily="34" charset="0"/>
              </a:rPr>
            </a:br>
            <a:r>
              <a:rPr lang="en-US" sz="2200" b="1" dirty="0">
                <a:latin typeface="Calibri" panose="020F0502020204030204" pitchFamily="34" charset="0"/>
                <a:ea typeface="Calibri" panose="020F0502020204030204" pitchFamily="34" charset="0"/>
                <a:cs typeface="Calibri" panose="020F0502020204030204" pitchFamily="34" charset="0"/>
              </a:rPr>
              <a:t>Situation</a:t>
            </a:r>
            <a:r>
              <a:rPr lang="en-US" sz="2200" dirty="0">
                <a:latin typeface="Calibri" panose="020F0502020204030204" pitchFamily="34" charset="0"/>
                <a:ea typeface="Calibri" panose="020F0502020204030204" pitchFamily="34" charset="0"/>
                <a:cs typeface="Calibri" panose="020F0502020204030204" pitchFamily="34" charset="0"/>
              </a:rPr>
              <a:t> –</a:t>
            </a:r>
            <a:br>
              <a:rPr lang="en-US" sz="1500" dirty="0">
                <a:latin typeface="Calibri" panose="020F0502020204030204" pitchFamily="34" charset="0"/>
                <a:ea typeface="Calibri" panose="020F0502020204030204" pitchFamily="34" charset="0"/>
                <a:cs typeface="Calibri" panose="020F0502020204030204" pitchFamily="34" charset="0"/>
              </a:rPr>
            </a:br>
            <a:endParaRPr lang="en-IN" sz="1500"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50CF3638-DD63-01FC-897D-751F64727834}"/>
              </a:ext>
            </a:extLst>
          </p:cNvPr>
          <p:cNvSpPr>
            <a:spLocks noGrp="1"/>
          </p:cNvSpPr>
          <p:nvPr>
            <p:ph type="subTitle" idx="1"/>
          </p:nvPr>
        </p:nvSpPr>
        <p:spPr>
          <a:xfrm>
            <a:off x="870148" y="1209578"/>
            <a:ext cx="5221185" cy="4855322"/>
          </a:xfrm>
        </p:spPr>
        <p:txBody>
          <a:bodyPr anchor="t">
            <a:normAutofit/>
          </a:bodyPr>
          <a:lstStyle/>
          <a:p>
            <a:r>
              <a:rPr lang="en-US" sz="1700" dirty="0"/>
              <a:t>The company is managing its recruitment processes through a combination of manual methods, email communication, spreadsheets, and disjointed tools. This fragmented approach led to several operational inefficiencies, such as prolonged time-to-hire, inconsistent candidate evaluation processes, poor collaboration among hiring teams, and a lack of visibility into recruitment performance metrics.</a:t>
            </a:r>
          </a:p>
          <a:p>
            <a:r>
              <a:rPr lang="en-US" sz="1700" dirty="0"/>
              <a:t>Recruiters were spending significant time on administrative tasks like resume sorting, status updates, and interview scheduling, which reduced focus on candidate engagement and strategic hiring. Candidate experience was also negatively impacted due to delays in communication and lack of transparency throughout the application process.</a:t>
            </a:r>
          </a:p>
          <a:p>
            <a:pPr algn="l"/>
            <a:endParaRPr lang="en-IN" dirty="0"/>
          </a:p>
        </p:txBody>
      </p:sp>
      <p:sp>
        <p:nvSpPr>
          <p:cNvPr id="23" name="Freeform: Shape 22">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6" name="Graphic 15" descr="Office Worker">
            <a:extLst>
              <a:ext uri="{FF2B5EF4-FFF2-40B4-BE49-F238E27FC236}">
                <a16:creationId xmlns:a16="http://schemas.microsoft.com/office/drawing/2014/main" id="{B18CAAF6-4D06-A03D-7660-984B75EBAFB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93046" y="1209578"/>
            <a:ext cx="4055897" cy="405589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27" name="Freeform: Shape 26">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264742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02C1457F-6191-D97E-75ED-8AA8A545CA4F}"/>
              </a:ext>
            </a:extLst>
          </p:cNvPr>
          <p:cNvSpPr>
            <a:spLocks noGrp="1"/>
          </p:cNvSpPr>
          <p:nvPr>
            <p:ph type="ctrTitle"/>
          </p:nvPr>
        </p:nvSpPr>
        <p:spPr>
          <a:xfrm>
            <a:off x="874815" y="798703"/>
            <a:ext cx="5221185" cy="410875"/>
          </a:xfrm>
        </p:spPr>
        <p:txBody>
          <a:bodyPr anchor="b">
            <a:normAutofit fontScale="90000"/>
          </a:bodyPr>
          <a:lstStyle/>
          <a:p>
            <a:pPr algn="l"/>
            <a:r>
              <a:rPr lang="en-US" sz="2200" b="1" dirty="0">
                <a:latin typeface="Calibri" panose="020F0502020204030204" pitchFamily="34" charset="0"/>
                <a:ea typeface="Calibri" panose="020F0502020204030204" pitchFamily="34" charset="0"/>
                <a:cs typeface="Calibri" panose="020F0502020204030204" pitchFamily="34" charset="0"/>
              </a:rPr>
              <a:t>Problem</a:t>
            </a:r>
            <a:r>
              <a:rPr lang="en-US" sz="1500" dirty="0">
                <a:latin typeface="Calibri" panose="020F0502020204030204" pitchFamily="34" charset="0"/>
                <a:ea typeface="Calibri" panose="020F0502020204030204" pitchFamily="34" charset="0"/>
                <a:cs typeface="Calibri" panose="020F0502020204030204" pitchFamily="34" charset="0"/>
              </a:rPr>
              <a:t> – </a:t>
            </a:r>
            <a:br>
              <a:rPr lang="en-US" sz="1500" dirty="0">
                <a:latin typeface="Calibri" panose="020F0502020204030204" pitchFamily="34" charset="0"/>
                <a:ea typeface="Calibri" panose="020F0502020204030204" pitchFamily="34" charset="0"/>
                <a:cs typeface="Calibri" panose="020F0502020204030204" pitchFamily="34" charset="0"/>
              </a:rPr>
            </a:br>
            <a:endParaRPr lang="en-IN" sz="1500" b="0"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CAD2C702-F851-81C2-8B75-E109EBF2ADF5}"/>
              </a:ext>
            </a:extLst>
          </p:cNvPr>
          <p:cNvSpPr>
            <a:spLocks noGrp="1"/>
          </p:cNvSpPr>
          <p:nvPr>
            <p:ph type="subTitle" idx="1"/>
          </p:nvPr>
        </p:nvSpPr>
        <p:spPr>
          <a:xfrm>
            <a:off x="870148" y="1209578"/>
            <a:ext cx="5221185" cy="4855322"/>
          </a:xfrm>
        </p:spPr>
        <p:txBody>
          <a:bodyPr anchor="t">
            <a:normAutofit/>
          </a:bodyPr>
          <a:lstStyle/>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Job Seeker would often submit resume and application forms which were manually reviewed .</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Resume were physically sorted and categorized often leading delays and potential error.</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Recruiter would manually review each application, searching of keywords and qualification.</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Screening, scheduling interviews, and communicating with candidates were all manual task.</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All the Resumes are stored in file manager , in a folder.</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Details of candidates are stored in Excel with manual process.</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Details of client side are also stored in Excel spreadsheet.</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Manual processes were labor-intensive and time-consuming, leading to delays in the hiring process.</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Manual recruitment was often more expensive due to the time and resources required.</a:t>
            </a:r>
          </a:p>
          <a:p>
            <a:pPr marL="285750" indent="-285750" algn="l">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Manual processes were prone to errors and inconsistencies.</a:t>
            </a:r>
            <a:endParaRPr lang="en-IN" sz="1500" dirty="0"/>
          </a:p>
        </p:txBody>
      </p:sp>
      <p:sp>
        <p:nvSpPr>
          <p:cNvPr id="25" name="Freeform: Shape 2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8" name="Graphic 17" descr="Document">
            <a:extLst>
              <a:ext uri="{FF2B5EF4-FFF2-40B4-BE49-F238E27FC236}">
                <a16:creationId xmlns:a16="http://schemas.microsoft.com/office/drawing/2014/main" id="{0585C459-9EF1-E8B4-8099-B5F3A6B688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93046" y="1209578"/>
            <a:ext cx="4055897" cy="405589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29" name="Freeform: Shape 28">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Shape 34">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4890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79FF3836-7849-5616-F64F-BAD64F44DB10}"/>
              </a:ext>
            </a:extLst>
          </p:cNvPr>
          <p:cNvSpPr>
            <a:spLocks noGrp="1"/>
          </p:cNvSpPr>
          <p:nvPr>
            <p:ph type="title"/>
          </p:nvPr>
        </p:nvSpPr>
        <p:spPr>
          <a:xfrm>
            <a:off x="874815" y="798703"/>
            <a:ext cx="5221185" cy="410875"/>
          </a:xfrm>
        </p:spPr>
        <p:txBody>
          <a:bodyPr vert="horz" lIns="91440" tIns="45720" rIns="91440" bIns="45720" rtlCol="0" anchor="b">
            <a:normAutofit fontScale="90000"/>
          </a:bodyPr>
          <a:lstStyle/>
          <a:p>
            <a:r>
              <a:rPr lang="en-US" sz="2200" b="1" kern="1200" dirty="0">
                <a:solidFill>
                  <a:schemeClr val="tx1"/>
                </a:solidFill>
                <a:latin typeface="+mn-lt"/>
                <a:ea typeface="+mj-ea"/>
                <a:cs typeface="+mj-cs"/>
              </a:rPr>
              <a:t>Opportunity</a:t>
            </a:r>
            <a:r>
              <a:rPr lang="en-US" sz="1500" kern="1200" dirty="0">
                <a:solidFill>
                  <a:schemeClr val="tx1"/>
                </a:solidFill>
                <a:latin typeface="+mj-lt"/>
                <a:ea typeface="+mj-ea"/>
                <a:cs typeface="+mj-cs"/>
              </a:rPr>
              <a:t> – </a:t>
            </a:r>
            <a:br>
              <a:rPr lang="en-US" sz="1500" kern="1200" dirty="0">
                <a:solidFill>
                  <a:schemeClr val="tx1"/>
                </a:solidFill>
                <a:latin typeface="+mj-lt"/>
                <a:ea typeface="+mj-ea"/>
                <a:cs typeface="+mj-cs"/>
              </a:rPr>
            </a:br>
            <a:endParaRPr lang="en-US" sz="1500" b="0" kern="1200" dirty="0">
              <a:solidFill>
                <a:schemeClr val="tx1"/>
              </a:solidFill>
              <a:latin typeface="+mn-lt"/>
              <a:ea typeface="+mj-ea"/>
              <a:cs typeface="+mj-cs"/>
            </a:endParaRPr>
          </a:p>
        </p:txBody>
      </p:sp>
      <p:sp>
        <p:nvSpPr>
          <p:cNvPr id="3" name="Text Placeholder 2">
            <a:extLst>
              <a:ext uri="{FF2B5EF4-FFF2-40B4-BE49-F238E27FC236}">
                <a16:creationId xmlns:a16="http://schemas.microsoft.com/office/drawing/2014/main" id="{8A8DB3F2-A6E2-4D13-8FF7-EF126E2DD60E}"/>
              </a:ext>
            </a:extLst>
          </p:cNvPr>
          <p:cNvSpPr>
            <a:spLocks noGrp="1"/>
          </p:cNvSpPr>
          <p:nvPr>
            <p:ph type="body" idx="1"/>
          </p:nvPr>
        </p:nvSpPr>
        <p:spPr>
          <a:xfrm>
            <a:off x="870148" y="1209578"/>
            <a:ext cx="5221185" cy="4855322"/>
          </a:xfrm>
        </p:spPr>
        <p:txBody>
          <a:bodyPr vert="horz" lIns="91440" tIns="45720" rIns="91440" bIns="45720" rtlCol="0" anchor="t">
            <a:normAutofit fontScale="92500" lnSpcReduction="10000"/>
          </a:bodyPr>
          <a:lstStyle/>
          <a:p>
            <a:pPr marL="285750" indent="-285750">
              <a:buFont typeface="Wingdings" panose="05000000000000000000" pitchFamily="2" charset="2"/>
              <a:buChar char="§"/>
            </a:pPr>
            <a:r>
              <a:rPr lang="en-US" sz="1600" dirty="0">
                <a:solidFill>
                  <a:schemeClr val="tx1"/>
                </a:solidFill>
              </a:rPr>
              <a:t>Automative repetitive tasks like job posting, resume screening, interview scheduling and candidate communication freeing up recruiter time for more strategic work.</a:t>
            </a:r>
          </a:p>
          <a:p>
            <a:pPr marL="285750" indent="-285750">
              <a:buFont typeface="Wingdings" panose="05000000000000000000" pitchFamily="2" charset="2"/>
              <a:buChar char="§"/>
            </a:pPr>
            <a:r>
              <a:rPr lang="en-US" sz="1600" dirty="0">
                <a:solidFill>
                  <a:schemeClr val="tx1"/>
                </a:solidFill>
              </a:rPr>
              <a:t>Central repository for all candidate information, making it easier to track progress, manager communication and access relevant data.</a:t>
            </a:r>
          </a:p>
          <a:p>
            <a:pPr marL="285750" indent="-285750">
              <a:buFont typeface="Wingdings" panose="05000000000000000000" pitchFamily="2" charset="2"/>
              <a:buChar char="§"/>
            </a:pPr>
            <a:r>
              <a:rPr lang="en-US" sz="1600" dirty="0">
                <a:solidFill>
                  <a:schemeClr val="tx1"/>
                </a:solidFill>
              </a:rPr>
              <a:t>Collaboration among hiring team by providing a shared platform for candidate feedback.</a:t>
            </a:r>
          </a:p>
          <a:p>
            <a:pPr marL="285750" indent="-285750">
              <a:buFont typeface="Wingdings" panose="05000000000000000000" pitchFamily="2" charset="2"/>
              <a:buChar char="§"/>
            </a:pPr>
            <a:r>
              <a:rPr lang="en-US" sz="1600" dirty="0">
                <a:solidFill>
                  <a:schemeClr val="tx1"/>
                </a:solidFill>
              </a:rPr>
              <a:t>It reduce time to hire, leading to a more positive candidate experience and potentially attracting top talent.</a:t>
            </a:r>
          </a:p>
          <a:p>
            <a:pPr marL="285750" indent="-285750">
              <a:buFont typeface="Wingdings" panose="05000000000000000000" pitchFamily="2" charset="2"/>
              <a:buChar char="§"/>
            </a:pPr>
            <a:r>
              <a:rPr lang="en-US" sz="1600" dirty="0">
                <a:solidFill>
                  <a:schemeClr val="tx1"/>
                </a:solidFill>
              </a:rPr>
              <a:t>One click job posting, making it easier for candidate to apply.</a:t>
            </a:r>
          </a:p>
          <a:p>
            <a:pPr marL="285750" indent="-285750">
              <a:buFont typeface="Wingdings" panose="05000000000000000000" pitchFamily="2" charset="2"/>
              <a:buChar char="§"/>
            </a:pPr>
            <a:r>
              <a:rPr lang="en-US" sz="1600" dirty="0">
                <a:solidFill>
                  <a:schemeClr val="tx1"/>
                </a:solidFill>
              </a:rPr>
              <a:t>Valuable insights into recruitment metrics, such as time to hire, cost per hire and source of hire, allowing data driven decision making.</a:t>
            </a:r>
          </a:p>
          <a:p>
            <a:pPr marL="285750" indent="-285750">
              <a:buFont typeface="Wingdings" panose="05000000000000000000" pitchFamily="2" charset="2"/>
              <a:buChar char="§"/>
            </a:pPr>
            <a:r>
              <a:rPr lang="en-US" sz="1600" dirty="0">
                <a:solidFill>
                  <a:schemeClr val="tx1"/>
                </a:solidFill>
              </a:rPr>
              <a:t>Advance search and filtering capabilities help recruiters quickly identify and priorities the most qualified candidates.</a:t>
            </a:r>
          </a:p>
          <a:p>
            <a:pPr marL="285750" indent="-285750">
              <a:buFont typeface="Wingdings" panose="05000000000000000000" pitchFamily="2" charset="2"/>
              <a:buChar char="§"/>
            </a:pPr>
            <a:r>
              <a:rPr lang="en-US" sz="1600" dirty="0">
                <a:solidFill>
                  <a:schemeClr val="tx1"/>
                </a:solidFill>
              </a:rPr>
              <a:t>It help to evaluate the performance of different recruitment channels and strategies enabling recruiters to optimize their effort.</a:t>
            </a:r>
            <a:endParaRPr lang="en-US" sz="1600" i="1" kern="1200" dirty="0">
              <a:solidFill>
                <a:schemeClr val="tx1"/>
              </a:solidFill>
              <a:latin typeface="+mn-lt"/>
              <a:ea typeface="+mn-ea"/>
              <a:cs typeface="+mn-cs"/>
            </a:endParaRPr>
          </a:p>
        </p:txBody>
      </p:sp>
      <p:sp>
        <p:nvSpPr>
          <p:cNvPr id="53" name="Freeform: Shape 52">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2" name="Graphic 21" descr="Office Worker">
            <a:extLst>
              <a:ext uri="{FF2B5EF4-FFF2-40B4-BE49-F238E27FC236}">
                <a16:creationId xmlns:a16="http://schemas.microsoft.com/office/drawing/2014/main" id="{3C593A64-DCEB-8118-898A-BB124C01B39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93046" y="1209578"/>
            <a:ext cx="4055897" cy="405589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50" name="Freeform: Shape 49">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2" name="Freeform: Shape 51">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961927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A71958-7686-502C-1439-AAEB6FFFC2A1}"/>
              </a:ext>
            </a:extLst>
          </p:cNvPr>
          <p:cNvSpPr>
            <a:spLocks noGrp="1"/>
          </p:cNvSpPr>
          <p:nvPr>
            <p:ph type="ctrTitle"/>
          </p:nvPr>
        </p:nvSpPr>
        <p:spPr>
          <a:xfrm>
            <a:off x="970908" y="477998"/>
            <a:ext cx="5775332" cy="853574"/>
          </a:xfrm>
        </p:spPr>
        <p:txBody>
          <a:bodyPr>
            <a:normAutofit fontScale="90000"/>
          </a:bodyPr>
          <a:lstStyle/>
          <a:p>
            <a:pPr algn="l"/>
            <a:r>
              <a:rPr lang="en-US" sz="2000" b="1" dirty="0">
                <a:latin typeface="+mn-lt"/>
              </a:rPr>
              <a:t>Purpose Statement (Goal) – </a:t>
            </a:r>
            <a:br>
              <a:rPr lang="en-US" sz="2000" dirty="0">
                <a:latin typeface="+mn-lt"/>
              </a:rPr>
            </a:br>
            <a:br>
              <a:rPr lang="en-US" sz="2000" dirty="0">
                <a:latin typeface="+mn-lt"/>
              </a:rPr>
            </a:br>
            <a:endParaRPr lang="en-IN" sz="1600" dirty="0">
              <a:latin typeface="+mn-lt"/>
            </a:endParaRPr>
          </a:p>
        </p:txBody>
      </p:sp>
      <p:sp>
        <p:nvSpPr>
          <p:cNvPr id="3" name="Subtitle 2">
            <a:extLst>
              <a:ext uri="{FF2B5EF4-FFF2-40B4-BE49-F238E27FC236}">
                <a16:creationId xmlns:a16="http://schemas.microsoft.com/office/drawing/2014/main" id="{8B150414-41C2-C58C-992D-78E4BE41A424}"/>
              </a:ext>
            </a:extLst>
          </p:cNvPr>
          <p:cNvSpPr>
            <a:spLocks noGrp="1"/>
          </p:cNvSpPr>
          <p:nvPr>
            <p:ph type="subTitle" idx="1"/>
          </p:nvPr>
        </p:nvSpPr>
        <p:spPr>
          <a:xfrm>
            <a:off x="970908" y="973393"/>
            <a:ext cx="5342165" cy="5230761"/>
          </a:xfrm>
        </p:spPr>
        <p:txBody>
          <a:bodyPr>
            <a:noAutofit/>
          </a:bodyPr>
          <a:lstStyle/>
          <a:p>
            <a:pPr marL="285750" indent="-285750" algn="l">
              <a:buFont typeface="Arial" panose="020B0604020202020204" pitchFamily="34" charset="0"/>
              <a:buChar char="•"/>
            </a:pPr>
            <a:r>
              <a:rPr lang="en-US" sz="1500" dirty="0"/>
              <a:t>The Primary goal of Job Diva is to streamline and automate the end-to-end recruitment process, enabling HR teams, hiring manager and recruiter to manage candidate more efficiently and effectively. </a:t>
            </a:r>
          </a:p>
          <a:p>
            <a:pPr marL="285750" indent="-285750" algn="l">
              <a:buFont typeface="Arial" panose="020B0604020202020204" pitchFamily="34" charset="0"/>
              <a:buChar char="•"/>
            </a:pPr>
            <a:r>
              <a:rPr lang="en-US" sz="1500" dirty="0"/>
              <a:t>The system aims to enhance the overall candidate experience by offering a user friendly, mobile optimize application interface and timely status updates. </a:t>
            </a:r>
          </a:p>
          <a:p>
            <a:pPr marL="285750" indent="-285750" algn="l">
              <a:buFont typeface="Arial" panose="020B0604020202020204" pitchFamily="34" charset="0"/>
              <a:buChar char="•"/>
            </a:pPr>
            <a:r>
              <a:rPr lang="en-US" sz="1500" dirty="0"/>
              <a:t>It will include robust search and filtering capabilities to quickly identify qualified candidates and incorporated tools for communication, collaboration and interview scheduling to reduce time to  hire. </a:t>
            </a:r>
          </a:p>
          <a:p>
            <a:pPr marL="285750" indent="-285750" algn="l">
              <a:buFont typeface="Arial" panose="020B0604020202020204" pitchFamily="34" charset="0"/>
              <a:buChar char="•"/>
            </a:pPr>
            <a:r>
              <a:rPr lang="en-US" sz="1500" dirty="0"/>
              <a:t>The Job Diva will also support legal and regulatory compliance, ensure secure handling of sensitive candidate data, and provide real time analytics and reporting to improve decision making. </a:t>
            </a:r>
          </a:p>
          <a:p>
            <a:pPr marL="285750" indent="-285750" algn="l">
              <a:buFont typeface="Arial" panose="020B0604020202020204" pitchFamily="34" charset="0"/>
              <a:buChar char="•"/>
            </a:pPr>
            <a:r>
              <a:rPr lang="en-US" sz="1500" dirty="0"/>
              <a:t>Additionally, the system will be designed for scalability, customizable workflows, and seamless integration with existing HR tools and platforms to support current and future recruitment need. </a:t>
            </a:r>
            <a:endParaRPr lang="en-IN" sz="1500" dirty="0"/>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0998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1BC57D6-C916-A855-4B2B-66BED12D056A}"/>
              </a:ext>
            </a:extLst>
          </p:cNvPr>
          <p:cNvSpPr>
            <a:spLocks noGrp="1"/>
          </p:cNvSpPr>
          <p:nvPr>
            <p:ph type="title"/>
          </p:nvPr>
        </p:nvSpPr>
        <p:spPr>
          <a:xfrm>
            <a:off x="838200" y="365125"/>
            <a:ext cx="10515600" cy="1325563"/>
          </a:xfrm>
        </p:spPr>
        <p:txBody>
          <a:bodyPr>
            <a:normAutofit/>
          </a:bodyPr>
          <a:lstStyle/>
          <a:p>
            <a:r>
              <a:rPr lang="en-US" sz="2800" b="1" dirty="0">
                <a:latin typeface="+mn-lt"/>
              </a:rPr>
              <a:t>Project Objective </a:t>
            </a:r>
            <a:r>
              <a:rPr lang="en-US" dirty="0">
                <a:latin typeface="+mn-lt"/>
              </a:rPr>
              <a:t>- </a:t>
            </a:r>
            <a:endParaRPr lang="en-IN" dirty="0">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F604DC-06F3-C549-8F57-0BD7ED454471}"/>
              </a:ext>
            </a:extLst>
          </p:cNvPr>
          <p:cNvSpPr>
            <a:spLocks noGrp="1"/>
          </p:cNvSpPr>
          <p:nvPr>
            <p:ph idx="1"/>
          </p:nvPr>
        </p:nvSpPr>
        <p:spPr>
          <a:xfrm>
            <a:off x="838200" y="1825625"/>
            <a:ext cx="10515600" cy="4351338"/>
          </a:xfrm>
        </p:spPr>
        <p:txBody>
          <a:bodyPr>
            <a:normAutofit/>
          </a:bodyPr>
          <a:lstStyle/>
          <a:p>
            <a:r>
              <a:rPr lang="en-US" sz="1500" dirty="0"/>
              <a:t>Automated Resume Screening – Implement a system that automatically parses and screens resume per file with at least 90% accuracy.</a:t>
            </a:r>
          </a:p>
          <a:p>
            <a:r>
              <a:rPr lang="en-US" sz="1500" dirty="0"/>
              <a:t>Reduce Time to hire – Decrease average time to hire by 30% within  months of implementation.</a:t>
            </a:r>
          </a:p>
          <a:p>
            <a:r>
              <a:rPr lang="en-US" sz="1500" dirty="0"/>
              <a:t>Centralize the Candidate data – Develop a centralize repository that stores 100% of candidate data securely, accessible to authorized users only.</a:t>
            </a:r>
          </a:p>
          <a:p>
            <a:r>
              <a:rPr lang="en-US" sz="1500" dirty="0"/>
              <a:t>Improve Candidate Experience – Achieve at least an 80% of candidate satisfaction rate based on post application surveys with in first quarter of launch.</a:t>
            </a:r>
          </a:p>
          <a:p>
            <a:r>
              <a:rPr lang="en-US" sz="1500" dirty="0"/>
              <a:t>Enable workflow customization – Provide configure recruitment workflow that supports at least 3 different hiring process (e.g. tech, sales, healthcare)</a:t>
            </a:r>
          </a:p>
          <a:p>
            <a:r>
              <a:rPr lang="en-US" sz="1500" dirty="0"/>
              <a:t>Ensure Legal and Data compliance – Implement GDPR (General data protection regulation) and EEOC (Equal employment opportunity commission) compliance check in all candidate data handling processes by go live.</a:t>
            </a:r>
          </a:p>
          <a:p>
            <a:r>
              <a:rPr lang="en-US" sz="1500" dirty="0"/>
              <a:t>Integrate with Existing Tools – Integrate the Job Diva with at least 3 core systems (e.g. HRIS, email/Calander, job boards).</a:t>
            </a:r>
          </a:p>
          <a:p>
            <a:r>
              <a:rPr lang="en-US" sz="1500" dirty="0"/>
              <a:t>Provide User Access Management – Implement role-based access control to ensure data security and privacy.</a:t>
            </a:r>
          </a:p>
          <a:p>
            <a:r>
              <a:rPr lang="en-US" sz="1500" dirty="0"/>
              <a:t>Support Multi device Access – Ensure the system works seamlessly on desktop, tablet and mobile devices. </a:t>
            </a:r>
            <a:endParaRPr lang="en-IN" sz="1500" dirty="0"/>
          </a:p>
        </p:txBody>
      </p:sp>
    </p:spTree>
    <p:extLst>
      <p:ext uri="{BB962C8B-B14F-4D97-AF65-F5344CB8AC3E}">
        <p14:creationId xmlns:p14="http://schemas.microsoft.com/office/powerpoint/2010/main" val="287389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E02239D2-A05D-4A1C-9F06-FBA7FC730E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471B19-19DF-0B69-81CD-6F42A771B80D}"/>
              </a:ext>
            </a:extLst>
          </p:cNvPr>
          <p:cNvSpPr>
            <a:spLocks noGrp="1"/>
          </p:cNvSpPr>
          <p:nvPr>
            <p:ph type="ctrTitle"/>
          </p:nvPr>
        </p:nvSpPr>
        <p:spPr>
          <a:xfrm>
            <a:off x="2019300" y="538956"/>
            <a:ext cx="8985250" cy="1118394"/>
          </a:xfrm>
        </p:spPr>
        <p:txBody>
          <a:bodyPr vert="horz" lIns="91440" tIns="45720" rIns="91440" bIns="45720" rtlCol="0" anchor="t">
            <a:normAutofit/>
          </a:bodyPr>
          <a:lstStyle/>
          <a:p>
            <a:pPr algn="l"/>
            <a:r>
              <a:rPr lang="en-US" sz="4000" kern="1200">
                <a:solidFill>
                  <a:schemeClr val="tx1"/>
                </a:solidFill>
                <a:latin typeface="+mj-lt"/>
                <a:ea typeface="+mj-ea"/>
                <a:cs typeface="+mj-cs"/>
              </a:rPr>
              <a:t>Success Criteria - </a:t>
            </a:r>
          </a:p>
        </p:txBody>
      </p:sp>
      <p:pic>
        <p:nvPicPr>
          <p:cNvPr id="7" name="Graphic 6" descr="Checkmark">
            <a:extLst>
              <a:ext uri="{FF2B5EF4-FFF2-40B4-BE49-F238E27FC236}">
                <a16:creationId xmlns:a16="http://schemas.microsoft.com/office/drawing/2014/main" id="{98819E03-5DAD-F5D5-12AC-3C688096B4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4900" y="538956"/>
            <a:ext cx="749300" cy="749300"/>
          </a:xfrm>
          <a:prstGeom prst="rect">
            <a:avLst/>
          </a:prstGeom>
        </p:spPr>
      </p:pic>
      <p:sp>
        <p:nvSpPr>
          <p:cNvPr id="3" name="Subtitle 2">
            <a:extLst>
              <a:ext uri="{FF2B5EF4-FFF2-40B4-BE49-F238E27FC236}">
                <a16:creationId xmlns:a16="http://schemas.microsoft.com/office/drawing/2014/main" id="{0C52606C-F6E0-FF72-786E-EA3FA59D9B92}"/>
              </a:ext>
            </a:extLst>
          </p:cNvPr>
          <p:cNvSpPr>
            <a:spLocks noGrp="1"/>
          </p:cNvSpPr>
          <p:nvPr>
            <p:ph type="subTitle" idx="1"/>
          </p:nvPr>
        </p:nvSpPr>
        <p:spPr>
          <a:xfrm>
            <a:off x="1009650" y="1847849"/>
            <a:ext cx="9994900" cy="4254501"/>
          </a:xfrm>
        </p:spPr>
        <p:txBody>
          <a:bodyPr vert="horz" lIns="91440" tIns="45720" rIns="91440" bIns="45720" rtlCol="0">
            <a:normAutofit/>
          </a:bodyPr>
          <a:lstStyle/>
          <a:p>
            <a:pPr marL="342900" indent="-228600" algn="l">
              <a:buFont typeface="Arial" panose="020B0604020202020204" pitchFamily="34" charset="0"/>
              <a:buChar char="•"/>
            </a:pPr>
            <a:r>
              <a:rPr lang="en-US" sz="1400"/>
              <a:t>Reduced Time to hire – The average time to hire decreases by at least 30% within the first 6 months.</a:t>
            </a:r>
          </a:p>
          <a:p>
            <a:pPr marL="342900" indent="-228600" algn="l">
              <a:buFont typeface="Arial" panose="020B0604020202020204" pitchFamily="34" charset="0"/>
              <a:buChar char="•"/>
            </a:pPr>
            <a:r>
              <a:rPr lang="en-US" sz="1400"/>
              <a:t>Higher User Adaptation Rate – AT least 90% of recruiters and hiring managers are actively using this system within 3 month of go live.</a:t>
            </a:r>
          </a:p>
          <a:p>
            <a:pPr marL="342900" indent="-228600" algn="l">
              <a:buFont typeface="Arial" panose="020B0604020202020204" pitchFamily="34" charset="0"/>
              <a:buChar char="•"/>
            </a:pPr>
            <a:r>
              <a:rPr lang="en-US" sz="1400"/>
              <a:t>Improved candidate satisfaction – Candidate satisfaction score (via post application survey) improved by 20% or more compared to baseline matrices.</a:t>
            </a:r>
          </a:p>
          <a:p>
            <a:pPr marL="342900" indent="-228600" algn="l">
              <a:buFont typeface="Arial" panose="020B0604020202020204" pitchFamily="34" charset="0"/>
              <a:buChar char="•"/>
            </a:pPr>
            <a:r>
              <a:rPr lang="en-US" sz="1400"/>
              <a:t>System Uptime and Performance – The Job Diva maintains at least 99.9% uptime and processes job application or searches.</a:t>
            </a:r>
          </a:p>
          <a:p>
            <a:pPr marL="342900" indent="-228600" algn="l">
              <a:buFont typeface="Arial" panose="020B0604020202020204" pitchFamily="34" charset="0"/>
              <a:buChar char="•"/>
            </a:pPr>
            <a:r>
              <a:rPr lang="en-US" sz="1400"/>
              <a:t>Accurate Resume Parsing and candidate Matching – The resume parsing tool achieves a minimum of 90% of accuracy in extracting candidate data.</a:t>
            </a:r>
          </a:p>
          <a:p>
            <a:pPr marL="342900" indent="-228600" algn="l">
              <a:buFont typeface="Arial" panose="020B0604020202020204" pitchFamily="34" charset="0"/>
              <a:buChar char="•"/>
            </a:pPr>
            <a:r>
              <a:rPr lang="en-US" sz="1400"/>
              <a:t>Regulatory Compliance – The system is fully complaint GDPR and EEOC employment regulation by launch.</a:t>
            </a:r>
          </a:p>
          <a:p>
            <a:pPr marL="342900" indent="-228600" algn="l">
              <a:buFont typeface="Arial" panose="020B0604020202020204" pitchFamily="34" charset="0"/>
              <a:buChar char="•"/>
            </a:pPr>
            <a:r>
              <a:rPr lang="en-US" sz="1400"/>
              <a:t>Integration Success – Seamless Integration with at least 3 core system (e.g., tech, sales and healthcare) is completed with no critical issues.</a:t>
            </a:r>
          </a:p>
          <a:p>
            <a:pPr marL="342900" indent="-228600" algn="l">
              <a:buFont typeface="Arial" panose="020B0604020202020204" pitchFamily="34" charset="0"/>
              <a:buChar char="•"/>
            </a:pPr>
            <a:r>
              <a:rPr lang="en-US" sz="1400"/>
              <a:t>Reduction in Manual tasks – Recruiter report at least a 40% reduction in manual workload related to resume screening, interview scheduling and candidate follow up.</a:t>
            </a:r>
          </a:p>
          <a:p>
            <a:pPr marL="342900" indent="-228600" algn="l">
              <a:buFont typeface="Arial" panose="020B0604020202020204" pitchFamily="34" charset="0"/>
              <a:buChar char="•"/>
            </a:pPr>
            <a:r>
              <a:rPr lang="en-US" sz="1400"/>
              <a:t>Customize Reporting Delivered – At least 10 customizable reports and dashboards are fully functional and used regularly.</a:t>
            </a:r>
          </a:p>
        </p:txBody>
      </p:sp>
    </p:spTree>
    <p:extLst>
      <p:ext uri="{BB962C8B-B14F-4D97-AF65-F5344CB8AC3E}">
        <p14:creationId xmlns:p14="http://schemas.microsoft.com/office/powerpoint/2010/main" val="46491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033FB7-059B-250B-A6EF-F4742F3E3A98}"/>
              </a:ext>
            </a:extLst>
          </p:cNvPr>
          <p:cNvSpPr>
            <a:spLocks noGrp="1"/>
          </p:cNvSpPr>
          <p:nvPr>
            <p:ph type="title"/>
          </p:nvPr>
        </p:nvSpPr>
        <p:spPr>
          <a:xfrm>
            <a:off x="838200" y="365125"/>
            <a:ext cx="10515600" cy="1325563"/>
          </a:xfrm>
        </p:spPr>
        <p:txBody>
          <a:bodyPr>
            <a:normAutofit/>
          </a:bodyPr>
          <a:lstStyle/>
          <a:p>
            <a:r>
              <a:rPr lang="en-US">
                <a:latin typeface="+mn-lt"/>
              </a:rPr>
              <a:t>Methods/Approaches - </a:t>
            </a:r>
            <a:endParaRPr lang="en-IN">
              <a:latin typeface="+mn-lt"/>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BDF610A-48ED-3007-DFEC-663DE87C5959}"/>
              </a:ext>
            </a:extLst>
          </p:cNvPr>
          <p:cNvSpPr>
            <a:spLocks noGrp="1"/>
          </p:cNvSpPr>
          <p:nvPr>
            <p:ph idx="1"/>
          </p:nvPr>
        </p:nvSpPr>
        <p:spPr>
          <a:xfrm>
            <a:off x="838200" y="1825625"/>
            <a:ext cx="10515600" cy="4351338"/>
          </a:xfrm>
        </p:spPr>
        <p:txBody>
          <a:bodyPr>
            <a:normAutofit/>
          </a:bodyPr>
          <a:lstStyle/>
          <a:p>
            <a:r>
              <a:rPr lang="en-US" sz="1500" b="1" dirty="0"/>
              <a:t>Requirement Gathering and Analysis : - </a:t>
            </a:r>
          </a:p>
          <a:p>
            <a:pPr marL="0" indent="0">
              <a:buNone/>
            </a:pPr>
            <a:r>
              <a:rPr lang="en-US" sz="1500" b="1" dirty="0"/>
              <a:t>                                   </a:t>
            </a:r>
            <a:r>
              <a:rPr lang="en-US" sz="1500" dirty="0"/>
              <a:t>&gt; Conduct one on one or group interview with HR, recruiters, hiring manager and IT.</a:t>
            </a:r>
          </a:p>
          <a:p>
            <a:pPr marL="0" indent="0">
              <a:buNone/>
            </a:pPr>
            <a:r>
              <a:rPr lang="en-US" sz="1500" dirty="0"/>
              <a:t>                                   &gt; Organize collaborative session to map current recruitment workflow and pain points.</a:t>
            </a:r>
          </a:p>
          <a:p>
            <a:pPr marL="0" indent="0">
              <a:buNone/>
            </a:pPr>
            <a:r>
              <a:rPr lang="en-US" sz="1500" dirty="0"/>
              <a:t>                                   &gt; Collect structural input from user at scale</a:t>
            </a:r>
          </a:p>
          <a:p>
            <a:pPr marL="0" indent="0">
              <a:buNone/>
            </a:pPr>
            <a:r>
              <a:rPr lang="en-US" sz="1500" dirty="0"/>
              <a:t>                                   &gt; Review existing recruitment SOP, job board contract, HR tools, compliance deadlines.</a:t>
            </a:r>
          </a:p>
          <a:p>
            <a:pPr marL="0" indent="0">
              <a:buNone/>
            </a:pPr>
            <a:r>
              <a:rPr lang="en-US" sz="1500" dirty="0"/>
              <a:t>                                   &gt; Watch recruiter perform task to identify inefficiency or unmet needs.</a:t>
            </a:r>
            <a:endParaRPr lang="en-US" sz="1500" b="1" dirty="0"/>
          </a:p>
          <a:p>
            <a:r>
              <a:rPr lang="en-US" sz="1500" b="1" dirty="0"/>
              <a:t>Process Mapping : - </a:t>
            </a:r>
          </a:p>
          <a:p>
            <a:pPr marL="0" indent="0">
              <a:buNone/>
            </a:pPr>
            <a:r>
              <a:rPr lang="en-US" sz="1500" b="1" dirty="0"/>
              <a:t>                                   </a:t>
            </a:r>
            <a:r>
              <a:rPr lang="en-US" sz="1500" dirty="0"/>
              <a:t>&gt; Use flowchart or diagram to show how recruitment work today and how it will look post Job Diva.</a:t>
            </a:r>
          </a:p>
          <a:p>
            <a:pPr marL="0" indent="0">
              <a:buNone/>
            </a:pPr>
            <a:r>
              <a:rPr lang="en-US" sz="1500" dirty="0"/>
              <a:t>                                   &gt; Visualize system interaction from both recruiter and candidate perspective.</a:t>
            </a:r>
          </a:p>
          <a:p>
            <a:pPr marL="0" indent="0">
              <a:buNone/>
            </a:pPr>
            <a:endParaRPr lang="en-US" sz="1500" dirty="0"/>
          </a:p>
          <a:p>
            <a:r>
              <a:rPr lang="en-US" sz="1500" b="1" dirty="0"/>
              <a:t>Functional and Non function Requirement Definition : - </a:t>
            </a:r>
          </a:p>
          <a:p>
            <a:pPr marL="0" indent="0">
              <a:buNone/>
            </a:pPr>
            <a:r>
              <a:rPr lang="en-US" sz="1500" dirty="0"/>
              <a:t>                                  &gt; Business requirement document and software requirement specification .</a:t>
            </a:r>
          </a:p>
          <a:p>
            <a:pPr marL="0" indent="0">
              <a:buNone/>
            </a:pPr>
            <a:r>
              <a:rPr lang="en-US" sz="1500" dirty="0"/>
              <a:t>                                  &gt; Rank features from MoSCoW technique.</a:t>
            </a:r>
          </a:p>
          <a:p>
            <a:endParaRPr lang="en-IN" sz="1500" dirty="0"/>
          </a:p>
        </p:txBody>
      </p:sp>
    </p:spTree>
    <p:extLst>
      <p:ext uri="{BB962C8B-B14F-4D97-AF65-F5344CB8AC3E}">
        <p14:creationId xmlns:p14="http://schemas.microsoft.com/office/powerpoint/2010/main" val="3904133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5E665D-3D31-DAC6-E2A8-9ED1C7DB4D2C}"/>
              </a:ext>
            </a:extLst>
          </p:cNvPr>
          <p:cNvSpPr>
            <a:spLocks noGrp="1"/>
          </p:cNvSpPr>
          <p:nvPr>
            <p:ph type="title"/>
          </p:nvPr>
        </p:nvSpPr>
        <p:spPr>
          <a:xfrm>
            <a:off x="838200" y="365125"/>
            <a:ext cx="3035709" cy="45719"/>
          </a:xfrm>
        </p:spPr>
        <p:txBody>
          <a:bodyPr>
            <a:normAutofit fontScale="90000"/>
          </a:bodyPr>
          <a:lstStyle/>
          <a:p>
            <a:endParaRPr lang="en-IN" dirty="0"/>
          </a:p>
        </p:txBody>
      </p:sp>
      <p:sp>
        <p:nvSpPr>
          <p:cNvPr id="38" name="Freeform: Shape 37">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31DB337-E3B0-A651-CBD8-8A9DEFB20FAE}"/>
              </a:ext>
            </a:extLst>
          </p:cNvPr>
          <p:cNvSpPr>
            <a:spLocks noGrp="1"/>
          </p:cNvSpPr>
          <p:nvPr>
            <p:ph idx="1"/>
          </p:nvPr>
        </p:nvSpPr>
        <p:spPr>
          <a:xfrm>
            <a:off x="838200" y="980716"/>
            <a:ext cx="5558489" cy="5196247"/>
          </a:xfrm>
        </p:spPr>
        <p:txBody>
          <a:bodyPr>
            <a:normAutofit/>
          </a:bodyPr>
          <a:lstStyle/>
          <a:p>
            <a:r>
              <a:rPr lang="en-US" sz="1500" b="1"/>
              <a:t>Solution Evolution and Design Support :-</a:t>
            </a:r>
          </a:p>
          <a:p>
            <a:pPr marL="0" indent="0">
              <a:buNone/>
            </a:pPr>
            <a:r>
              <a:rPr lang="en-US" sz="1500"/>
              <a:t>                       &gt; Work with solution Architect or vendor to ensure the ATS design with project Goals.</a:t>
            </a:r>
          </a:p>
          <a:p>
            <a:pPr marL="0" indent="0">
              <a:buNone/>
            </a:pPr>
            <a:r>
              <a:rPr lang="en-US" sz="1500"/>
              <a:t>                       &gt; Facilitate Vendor selection </a:t>
            </a:r>
          </a:p>
          <a:p>
            <a:pPr marL="0" indent="0">
              <a:buNone/>
            </a:pPr>
            <a:r>
              <a:rPr lang="en-US" sz="1500"/>
              <a:t>                       &gt; Participate in prototype and wireframe review to validate functionality and UX.</a:t>
            </a:r>
          </a:p>
          <a:p>
            <a:pPr marL="0" indent="0">
              <a:buNone/>
            </a:pPr>
            <a:endParaRPr lang="en-US" sz="1500"/>
          </a:p>
          <a:p>
            <a:r>
              <a:rPr lang="en-US" sz="1500" b="1"/>
              <a:t>Testing Support :- </a:t>
            </a:r>
          </a:p>
          <a:p>
            <a:pPr marL="0" indent="0">
              <a:buNone/>
            </a:pPr>
            <a:r>
              <a:rPr lang="en-US" sz="1500"/>
              <a:t>                       &gt; Assist in writing test cases based on requirement.</a:t>
            </a:r>
          </a:p>
          <a:p>
            <a:pPr marL="0" indent="0">
              <a:buNone/>
            </a:pPr>
            <a:r>
              <a:rPr lang="en-US" sz="1500"/>
              <a:t>                       &gt; Support User Acceptance Testing (UAT) with users.</a:t>
            </a:r>
          </a:p>
          <a:p>
            <a:pPr marL="0" indent="0">
              <a:buNone/>
            </a:pPr>
            <a:r>
              <a:rPr lang="en-US" sz="1500"/>
              <a:t>                       &gt; Log and help prioritize defects and change requests.</a:t>
            </a:r>
          </a:p>
          <a:p>
            <a:pPr marL="0" indent="0">
              <a:buNone/>
            </a:pPr>
            <a:endParaRPr lang="en-IN" sz="1500" dirty="0"/>
          </a:p>
        </p:txBody>
      </p:sp>
      <p:sp>
        <p:nvSpPr>
          <p:cNvPr id="40" name="Oval 39">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Block Arc 34">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reeform: Shape 36">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39" name="Straight Connector 38">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1" name="Freeform: Shape 40">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3" name="Arc 42">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Shape 44">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87055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454</TotalTime>
  <Words>1694</Words>
  <Application>Microsoft Office PowerPoint</Application>
  <PresentationFormat>Widescreen</PresentationFormat>
  <Paragraphs>132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Office 2013 - 2022 Theme</vt:lpstr>
      <vt:lpstr>Job Diva – Transforming Recruitment Through ATS</vt:lpstr>
      <vt:lpstr>  Situation – </vt:lpstr>
      <vt:lpstr>Problem –  </vt:lpstr>
      <vt:lpstr>Opportunity –  </vt:lpstr>
      <vt:lpstr>Purpose Statement (Goal) –   </vt:lpstr>
      <vt:lpstr>Project Objective - </vt:lpstr>
      <vt:lpstr>Success Criteria - </vt:lpstr>
      <vt:lpstr>Methods/Approaches - </vt:lpstr>
      <vt:lpstr>PowerPoint Presentation</vt:lpstr>
      <vt:lpstr>PowerPoint Presentation</vt:lpstr>
      <vt:lpstr>Resources - </vt:lpstr>
      <vt:lpstr>Risks - </vt:lpstr>
      <vt:lpstr>Dependencies - </vt:lpstr>
      <vt:lpstr>To Be Completed By Appropriate Manager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piyush chaudhary</dc:creator>
  <cp:lastModifiedBy>piyush chaudhary</cp:lastModifiedBy>
  <cp:revision>19</cp:revision>
  <dcterms:created xsi:type="dcterms:W3CDTF">2025-07-23T10:22:10Z</dcterms:created>
  <dcterms:modified xsi:type="dcterms:W3CDTF">2025-07-24T08:14:00Z</dcterms:modified>
</cp:coreProperties>
</file>