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 id="267" r:id="rId9"/>
    <p:sldId id="268" r:id="rId10"/>
    <p:sldId id="269" r:id="rId11"/>
    <p:sldId id="270" r:id="rId12"/>
    <p:sldId id="263" r:id="rId13"/>
    <p:sldId id="264" r:id="rId14"/>
    <p:sldId id="265"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529579-7AE9-4AF0-B704-EFDCDA071EE5}" v="81" dt="2025-09-03T10:28:09.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4660"/>
  </p:normalViewPr>
  <p:slideViewPr>
    <p:cSldViewPr snapToGrid="0">
      <p:cViewPr varScale="1">
        <p:scale>
          <a:sx n="59" d="100"/>
          <a:sy n="59" d="100"/>
        </p:scale>
        <p:origin x="68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i Ojha" userId="236964058284bf07" providerId="LiveId" clId="{51529579-7AE9-4AF0-B704-EFDCDA071EE5}"/>
    <pc:docChg chg="undo custSel addSld delSld modSld sldOrd">
      <pc:chgData name="Jai Ojha" userId="236964058284bf07" providerId="LiveId" clId="{51529579-7AE9-4AF0-B704-EFDCDA071EE5}" dt="2025-09-04T05:30:23.655" v="2786"/>
      <pc:docMkLst>
        <pc:docMk/>
      </pc:docMkLst>
      <pc:sldChg chg="modSp mod">
        <pc:chgData name="Jai Ojha" userId="236964058284bf07" providerId="LiveId" clId="{51529579-7AE9-4AF0-B704-EFDCDA071EE5}" dt="2025-09-03T10:34:27.388" v="2784" actId="2711"/>
        <pc:sldMkLst>
          <pc:docMk/>
          <pc:sldMk cId="3593153656" sldId="256"/>
        </pc:sldMkLst>
        <pc:spChg chg="mod">
          <ac:chgData name="Jai Ojha" userId="236964058284bf07" providerId="LiveId" clId="{51529579-7AE9-4AF0-B704-EFDCDA071EE5}" dt="2025-09-03T10:34:27.388" v="2784" actId="2711"/>
          <ac:spMkLst>
            <pc:docMk/>
            <pc:sldMk cId="3593153656" sldId="256"/>
            <ac:spMk id="2" creationId="{46B6E15A-AE46-E422-8772-6CDBC0D825E4}"/>
          </ac:spMkLst>
        </pc:spChg>
        <pc:spChg chg="mod">
          <ac:chgData name="Jai Ojha" userId="236964058284bf07" providerId="LiveId" clId="{51529579-7AE9-4AF0-B704-EFDCDA071EE5}" dt="2025-09-03T10:34:18.307" v="2783" actId="27636"/>
          <ac:spMkLst>
            <pc:docMk/>
            <pc:sldMk cId="3593153656" sldId="256"/>
            <ac:spMk id="3" creationId="{AE7C10B4-342D-4584-A937-584E7888BDDD}"/>
          </ac:spMkLst>
        </pc:spChg>
      </pc:sldChg>
      <pc:sldChg chg="modSp mod">
        <pc:chgData name="Jai Ojha" userId="236964058284bf07" providerId="LiveId" clId="{51529579-7AE9-4AF0-B704-EFDCDA071EE5}" dt="2025-09-03T10:29:33.842" v="2749" actId="2711"/>
        <pc:sldMkLst>
          <pc:docMk/>
          <pc:sldMk cId="3040608076" sldId="257"/>
        </pc:sldMkLst>
        <pc:spChg chg="mod">
          <ac:chgData name="Jai Ojha" userId="236964058284bf07" providerId="LiveId" clId="{51529579-7AE9-4AF0-B704-EFDCDA071EE5}" dt="2025-09-03T10:29:33.842" v="2749" actId="2711"/>
          <ac:spMkLst>
            <pc:docMk/>
            <pc:sldMk cId="3040608076" sldId="257"/>
            <ac:spMk id="2" creationId="{7C7FECFC-99E9-DF16-3541-16AEC6E3DA58}"/>
          </ac:spMkLst>
        </pc:spChg>
        <pc:spChg chg="mod">
          <ac:chgData name="Jai Ojha" userId="236964058284bf07" providerId="LiveId" clId="{51529579-7AE9-4AF0-B704-EFDCDA071EE5}" dt="2025-09-03T10:29:25.433" v="2748" actId="2711"/>
          <ac:spMkLst>
            <pc:docMk/>
            <pc:sldMk cId="3040608076" sldId="257"/>
            <ac:spMk id="3" creationId="{141DA393-DA77-EAED-4938-C215918BF34E}"/>
          </ac:spMkLst>
        </pc:spChg>
      </pc:sldChg>
      <pc:sldChg chg="modSp mod ord">
        <pc:chgData name="Jai Ojha" userId="236964058284bf07" providerId="LiveId" clId="{51529579-7AE9-4AF0-B704-EFDCDA071EE5}" dt="2025-09-04T05:30:23.655" v="2786"/>
        <pc:sldMkLst>
          <pc:docMk/>
          <pc:sldMk cId="305230200" sldId="258"/>
        </pc:sldMkLst>
        <pc:spChg chg="mod">
          <ac:chgData name="Jai Ojha" userId="236964058284bf07" providerId="LiveId" clId="{51529579-7AE9-4AF0-B704-EFDCDA071EE5}" dt="2025-09-03T10:29:51.485" v="2751" actId="2711"/>
          <ac:spMkLst>
            <pc:docMk/>
            <pc:sldMk cId="305230200" sldId="258"/>
            <ac:spMk id="2" creationId="{83FA0D0A-82DC-ECAF-D8A7-9B8C2B89774C}"/>
          </ac:spMkLst>
        </pc:spChg>
        <pc:spChg chg="mod">
          <ac:chgData name="Jai Ojha" userId="236964058284bf07" providerId="LiveId" clId="{51529579-7AE9-4AF0-B704-EFDCDA071EE5}" dt="2025-09-03T10:29:42.980" v="2750" actId="2711"/>
          <ac:spMkLst>
            <pc:docMk/>
            <pc:sldMk cId="305230200" sldId="258"/>
            <ac:spMk id="3" creationId="{7A8F0B92-1002-BF4F-53BD-9AAF9CA2263F}"/>
          </ac:spMkLst>
        </pc:spChg>
      </pc:sldChg>
      <pc:sldChg chg="modSp mod">
        <pc:chgData name="Jai Ojha" userId="236964058284bf07" providerId="LiveId" clId="{51529579-7AE9-4AF0-B704-EFDCDA071EE5}" dt="2025-09-03T10:30:23.566" v="2754" actId="255"/>
        <pc:sldMkLst>
          <pc:docMk/>
          <pc:sldMk cId="3289529211" sldId="259"/>
        </pc:sldMkLst>
        <pc:spChg chg="mod">
          <ac:chgData name="Jai Ojha" userId="236964058284bf07" providerId="LiveId" clId="{51529579-7AE9-4AF0-B704-EFDCDA071EE5}" dt="2025-09-03T10:30:16.126" v="2753" actId="2711"/>
          <ac:spMkLst>
            <pc:docMk/>
            <pc:sldMk cId="3289529211" sldId="259"/>
            <ac:spMk id="2" creationId="{E8B1F67E-54A4-6C9A-9AB0-C9669FB7914C}"/>
          </ac:spMkLst>
        </pc:spChg>
        <pc:spChg chg="mod">
          <ac:chgData name="Jai Ojha" userId="236964058284bf07" providerId="LiveId" clId="{51529579-7AE9-4AF0-B704-EFDCDA071EE5}" dt="2025-09-03T10:30:23.566" v="2754" actId="255"/>
          <ac:spMkLst>
            <pc:docMk/>
            <pc:sldMk cId="3289529211" sldId="259"/>
            <ac:spMk id="3" creationId="{F7B1490E-F39E-5BDB-D1DA-A5C3C474068A}"/>
          </ac:spMkLst>
        </pc:spChg>
      </pc:sldChg>
      <pc:sldChg chg="modSp mod">
        <pc:chgData name="Jai Ojha" userId="236964058284bf07" providerId="LiveId" clId="{51529579-7AE9-4AF0-B704-EFDCDA071EE5}" dt="2025-09-03T10:30:41.495" v="2756" actId="255"/>
        <pc:sldMkLst>
          <pc:docMk/>
          <pc:sldMk cId="1181156103" sldId="260"/>
        </pc:sldMkLst>
        <pc:spChg chg="mod">
          <ac:chgData name="Jai Ojha" userId="236964058284bf07" providerId="LiveId" clId="{51529579-7AE9-4AF0-B704-EFDCDA071EE5}" dt="2025-09-03T10:30:41.495" v="2756" actId="255"/>
          <ac:spMkLst>
            <pc:docMk/>
            <pc:sldMk cId="1181156103" sldId="260"/>
            <ac:spMk id="3" creationId="{7C0D01F4-6C1C-BCAA-F729-E7A44E368528}"/>
          </ac:spMkLst>
        </pc:spChg>
      </pc:sldChg>
      <pc:sldChg chg="modSp mod">
        <pc:chgData name="Jai Ojha" userId="236964058284bf07" providerId="LiveId" clId="{51529579-7AE9-4AF0-B704-EFDCDA071EE5}" dt="2025-09-03T10:31:03.899" v="2759" actId="2711"/>
        <pc:sldMkLst>
          <pc:docMk/>
          <pc:sldMk cId="4018289103" sldId="261"/>
        </pc:sldMkLst>
        <pc:spChg chg="mod">
          <ac:chgData name="Jai Ojha" userId="236964058284bf07" providerId="LiveId" clId="{51529579-7AE9-4AF0-B704-EFDCDA071EE5}" dt="2025-09-03T10:31:03.899" v="2759" actId="2711"/>
          <ac:spMkLst>
            <pc:docMk/>
            <pc:sldMk cId="4018289103" sldId="261"/>
            <ac:spMk id="2" creationId="{7F8A247F-9C45-00D7-76ED-0797CDA8E099}"/>
          </ac:spMkLst>
        </pc:spChg>
        <pc:spChg chg="mod">
          <ac:chgData name="Jai Ojha" userId="236964058284bf07" providerId="LiveId" clId="{51529579-7AE9-4AF0-B704-EFDCDA071EE5}" dt="2025-09-03T10:30:54.735" v="2758" actId="27636"/>
          <ac:spMkLst>
            <pc:docMk/>
            <pc:sldMk cId="4018289103" sldId="261"/>
            <ac:spMk id="3" creationId="{0D4D8DC7-3624-BB53-5380-931CBEB3D836}"/>
          </ac:spMkLst>
        </pc:spChg>
      </pc:sldChg>
      <pc:sldChg chg="modSp mod">
        <pc:chgData name="Jai Ojha" userId="236964058284bf07" providerId="LiveId" clId="{51529579-7AE9-4AF0-B704-EFDCDA071EE5}" dt="2025-09-03T10:31:25.084" v="2763" actId="14100"/>
        <pc:sldMkLst>
          <pc:docMk/>
          <pc:sldMk cId="2205908654" sldId="262"/>
        </pc:sldMkLst>
        <pc:spChg chg="mod">
          <ac:chgData name="Jai Ojha" userId="236964058284bf07" providerId="LiveId" clId="{51529579-7AE9-4AF0-B704-EFDCDA071EE5}" dt="2025-09-03T10:31:25.084" v="2763" actId="14100"/>
          <ac:spMkLst>
            <pc:docMk/>
            <pc:sldMk cId="2205908654" sldId="262"/>
            <ac:spMk id="2" creationId="{4E8A6461-BC2F-E0F9-2E19-16F1952360D1}"/>
          </ac:spMkLst>
        </pc:spChg>
        <pc:spChg chg="mod">
          <ac:chgData name="Jai Ojha" userId="236964058284bf07" providerId="LiveId" clId="{51529579-7AE9-4AF0-B704-EFDCDA071EE5}" dt="2025-09-03T10:31:13.264" v="2761" actId="27636"/>
          <ac:spMkLst>
            <pc:docMk/>
            <pc:sldMk cId="2205908654" sldId="262"/>
            <ac:spMk id="3" creationId="{D6C18BE7-4270-C1C6-9248-1C82EDCB4DBC}"/>
          </ac:spMkLst>
        </pc:spChg>
      </pc:sldChg>
      <pc:sldChg chg="modSp mod">
        <pc:chgData name="Jai Ojha" userId="236964058284bf07" providerId="LiveId" clId="{51529579-7AE9-4AF0-B704-EFDCDA071EE5}" dt="2025-09-03T10:33:31.868" v="2778" actId="14100"/>
        <pc:sldMkLst>
          <pc:docMk/>
          <pc:sldMk cId="4150799555" sldId="263"/>
        </pc:sldMkLst>
        <pc:spChg chg="mod">
          <ac:chgData name="Jai Ojha" userId="236964058284bf07" providerId="LiveId" clId="{51529579-7AE9-4AF0-B704-EFDCDA071EE5}" dt="2025-09-03T10:33:31.868" v="2778" actId="14100"/>
          <ac:spMkLst>
            <pc:docMk/>
            <pc:sldMk cId="4150799555" sldId="263"/>
            <ac:spMk id="2" creationId="{34825214-5423-EE4A-3591-2BB8D840C87A}"/>
          </ac:spMkLst>
        </pc:spChg>
        <pc:spChg chg="mod">
          <ac:chgData name="Jai Ojha" userId="236964058284bf07" providerId="LiveId" clId="{51529579-7AE9-4AF0-B704-EFDCDA071EE5}" dt="2025-09-03T10:32:56.561" v="2774" actId="27636"/>
          <ac:spMkLst>
            <pc:docMk/>
            <pc:sldMk cId="4150799555" sldId="263"/>
            <ac:spMk id="3" creationId="{BA087C04-FEDB-8E57-EE03-2E36A8B1B54F}"/>
          </ac:spMkLst>
        </pc:spChg>
      </pc:sldChg>
      <pc:sldChg chg="modSp new mod">
        <pc:chgData name="Jai Ojha" userId="236964058284bf07" providerId="LiveId" clId="{51529579-7AE9-4AF0-B704-EFDCDA071EE5}" dt="2025-09-03T10:33:19.435" v="2776" actId="2711"/>
        <pc:sldMkLst>
          <pc:docMk/>
          <pc:sldMk cId="3842978744" sldId="264"/>
        </pc:sldMkLst>
        <pc:spChg chg="mod">
          <ac:chgData name="Jai Ojha" userId="236964058284bf07" providerId="LiveId" clId="{51529579-7AE9-4AF0-B704-EFDCDA071EE5}" dt="2025-09-03T10:33:19.435" v="2776" actId="2711"/>
          <ac:spMkLst>
            <pc:docMk/>
            <pc:sldMk cId="3842978744" sldId="264"/>
            <ac:spMk id="2" creationId="{A8955FD8-6D40-5A84-CEDA-97BF175F51AC}"/>
          </ac:spMkLst>
        </pc:spChg>
        <pc:spChg chg="mod">
          <ac:chgData name="Jai Ojha" userId="236964058284bf07" providerId="LiveId" clId="{51529579-7AE9-4AF0-B704-EFDCDA071EE5}" dt="2025-09-03T10:33:11.928" v="2775" actId="2711"/>
          <ac:spMkLst>
            <pc:docMk/>
            <pc:sldMk cId="3842978744" sldId="264"/>
            <ac:spMk id="3" creationId="{0DA191DD-8418-152B-2737-1D1AD958A198}"/>
          </ac:spMkLst>
        </pc:spChg>
      </pc:sldChg>
      <pc:sldChg chg="modSp new mod">
        <pc:chgData name="Jai Ojha" userId="236964058284bf07" providerId="LiveId" clId="{51529579-7AE9-4AF0-B704-EFDCDA071EE5}" dt="2025-09-03T10:34:01.528" v="2781" actId="255"/>
        <pc:sldMkLst>
          <pc:docMk/>
          <pc:sldMk cId="634683388" sldId="265"/>
        </pc:sldMkLst>
        <pc:spChg chg="mod">
          <ac:chgData name="Jai Ojha" userId="236964058284bf07" providerId="LiveId" clId="{51529579-7AE9-4AF0-B704-EFDCDA071EE5}" dt="2025-09-03T10:33:46.778" v="2779" actId="2711"/>
          <ac:spMkLst>
            <pc:docMk/>
            <pc:sldMk cId="634683388" sldId="265"/>
            <ac:spMk id="2" creationId="{4431A1C5-A709-2F12-13D5-108CC427A2AA}"/>
          </ac:spMkLst>
        </pc:spChg>
        <pc:spChg chg="mod">
          <ac:chgData name="Jai Ojha" userId="236964058284bf07" providerId="LiveId" clId="{51529579-7AE9-4AF0-B704-EFDCDA071EE5}" dt="2025-09-03T10:34:01.528" v="2781" actId="255"/>
          <ac:spMkLst>
            <pc:docMk/>
            <pc:sldMk cId="634683388" sldId="265"/>
            <ac:spMk id="3" creationId="{EE21C4A8-8833-29D9-876C-70C64710B092}"/>
          </ac:spMkLst>
        </pc:spChg>
      </pc:sldChg>
      <pc:sldChg chg="delSp modSp new mod">
        <pc:chgData name="Jai Ojha" userId="236964058284bf07" providerId="LiveId" clId="{51529579-7AE9-4AF0-B704-EFDCDA071EE5}" dt="2025-09-03T10:28:09.535" v="2738"/>
        <pc:sldMkLst>
          <pc:docMk/>
          <pc:sldMk cId="2373788425" sldId="266"/>
        </pc:sldMkLst>
        <pc:spChg chg="mod">
          <ac:chgData name="Jai Ojha" userId="236964058284bf07" providerId="LiveId" clId="{51529579-7AE9-4AF0-B704-EFDCDA071EE5}" dt="2025-09-03T10:28:09.535" v="2738"/>
          <ac:spMkLst>
            <pc:docMk/>
            <pc:sldMk cId="2373788425" sldId="266"/>
            <ac:spMk id="3" creationId="{886C729E-BC82-985D-596E-D9A89D264BEC}"/>
          </ac:spMkLst>
        </pc:spChg>
      </pc:sldChg>
      <pc:sldChg chg="delSp modSp new mod">
        <pc:chgData name="Jai Ojha" userId="236964058284bf07" providerId="LiveId" clId="{51529579-7AE9-4AF0-B704-EFDCDA071EE5}" dt="2025-09-03T10:31:39.262" v="2765" actId="27636"/>
        <pc:sldMkLst>
          <pc:docMk/>
          <pc:sldMk cId="1405292260" sldId="267"/>
        </pc:sldMkLst>
        <pc:spChg chg="del">
          <ac:chgData name="Jai Ojha" userId="236964058284bf07" providerId="LiveId" clId="{51529579-7AE9-4AF0-B704-EFDCDA071EE5}" dt="2025-09-03T06:42:31.377" v="444" actId="21"/>
          <ac:spMkLst>
            <pc:docMk/>
            <pc:sldMk cId="1405292260" sldId="267"/>
            <ac:spMk id="2" creationId="{61ECFA97-004F-0BA9-FF23-6E3E7719C761}"/>
          </ac:spMkLst>
        </pc:spChg>
        <pc:spChg chg="mod">
          <ac:chgData name="Jai Ojha" userId="236964058284bf07" providerId="LiveId" clId="{51529579-7AE9-4AF0-B704-EFDCDA071EE5}" dt="2025-09-03T10:31:39.262" v="2765" actId="27636"/>
          <ac:spMkLst>
            <pc:docMk/>
            <pc:sldMk cId="1405292260" sldId="267"/>
            <ac:spMk id="3" creationId="{0DFF4450-759B-A5B6-5003-445AB183D740}"/>
          </ac:spMkLst>
        </pc:spChg>
      </pc:sldChg>
      <pc:sldChg chg="addSp delSp modSp new mod">
        <pc:chgData name="Jai Ojha" userId="236964058284bf07" providerId="LiveId" clId="{51529579-7AE9-4AF0-B704-EFDCDA071EE5}" dt="2025-09-03T10:31:57.767" v="2767" actId="27636"/>
        <pc:sldMkLst>
          <pc:docMk/>
          <pc:sldMk cId="3079100288" sldId="268"/>
        </pc:sldMkLst>
        <pc:spChg chg="del">
          <ac:chgData name="Jai Ojha" userId="236964058284bf07" providerId="LiveId" clId="{51529579-7AE9-4AF0-B704-EFDCDA071EE5}" dt="2025-09-03T08:16:50.399" v="1487" actId="21"/>
          <ac:spMkLst>
            <pc:docMk/>
            <pc:sldMk cId="3079100288" sldId="268"/>
            <ac:spMk id="2" creationId="{7B822735-C6C8-8646-5064-2FBE9BB14C62}"/>
          </ac:spMkLst>
        </pc:spChg>
        <pc:spChg chg="mod">
          <ac:chgData name="Jai Ojha" userId="236964058284bf07" providerId="LiveId" clId="{51529579-7AE9-4AF0-B704-EFDCDA071EE5}" dt="2025-09-03T10:31:57.767" v="2767" actId="27636"/>
          <ac:spMkLst>
            <pc:docMk/>
            <pc:sldMk cId="3079100288" sldId="268"/>
            <ac:spMk id="3" creationId="{17FB3FAD-B6E6-5D6F-66D6-E5D8129BCFC8}"/>
          </ac:spMkLst>
        </pc:spChg>
        <pc:spChg chg="add">
          <ac:chgData name="Jai Ojha" userId="236964058284bf07" providerId="LiveId" clId="{51529579-7AE9-4AF0-B704-EFDCDA071EE5}" dt="2025-09-03T10:07:49.359" v="2410"/>
          <ac:spMkLst>
            <pc:docMk/>
            <pc:sldMk cId="3079100288" sldId="268"/>
            <ac:spMk id="4" creationId="{50F84D68-21E2-BBE6-6810-55905AD16578}"/>
          </ac:spMkLst>
        </pc:spChg>
      </pc:sldChg>
      <pc:sldChg chg="delSp modSp new mod">
        <pc:chgData name="Jai Ojha" userId="236964058284bf07" providerId="LiveId" clId="{51529579-7AE9-4AF0-B704-EFDCDA071EE5}" dt="2025-09-03T10:32:24.430" v="2770" actId="255"/>
        <pc:sldMkLst>
          <pc:docMk/>
          <pc:sldMk cId="1207728595" sldId="269"/>
        </pc:sldMkLst>
        <pc:spChg chg="del">
          <ac:chgData name="Jai Ojha" userId="236964058284bf07" providerId="LiveId" clId="{51529579-7AE9-4AF0-B704-EFDCDA071EE5}" dt="2025-09-03T10:13:03.395" v="2510" actId="21"/>
          <ac:spMkLst>
            <pc:docMk/>
            <pc:sldMk cId="1207728595" sldId="269"/>
            <ac:spMk id="2" creationId="{DC398C1D-E494-7E1A-B10C-E50D5988186C}"/>
          </ac:spMkLst>
        </pc:spChg>
        <pc:spChg chg="mod">
          <ac:chgData name="Jai Ojha" userId="236964058284bf07" providerId="LiveId" clId="{51529579-7AE9-4AF0-B704-EFDCDA071EE5}" dt="2025-09-03T10:32:24.430" v="2770" actId="255"/>
          <ac:spMkLst>
            <pc:docMk/>
            <pc:sldMk cId="1207728595" sldId="269"/>
            <ac:spMk id="3" creationId="{CA7BA3C9-9202-F0F6-D26F-F6E4506707FF}"/>
          </ac:spMkLst>
        </pc:spChg>
      </pc:sldChg>
      <pc:sldChg chg="new del">
        <pc:chgData name="Jai Ojha" userId="236964058284bf07" providerId="LiveId" clId="{51529579-7AE9-4AF0-B704-EFDCDA071EE5}" dt="2025-09-03T10:02:05.577" v="2340" actId="2696"/>
        <pc:sldMkLst>
          <pc:docMk/>
          <pc:sldMk cId="2188394415" sldId="269"/>
        </pc:sldMkLst>
      </pc:sldChg>
      <pc:sldChg chg="new del">
        <pc:chgData name="Jai Ojha" userId="236964058284bf07" providerId="LiveId" clId="{51529579-7AE9-4AF0-B704-EFDCDA071EE5}" dt="2025-09-03T09:58:59.332" v="2338" actId="2696"/>
        <pc:sldMkLst>
          <pc:docMk/>
          <pc:sldMk cId="3680448001" sldId="269"/>
        </pc:sldMkLst>
      </pc:sldChg>
      <pc:sldChg chg="delSp modSp new mod">
        <pc:chgData name="Jai Ojha" userId="236964058284bf07" providerId="LiveId" clId="{51529579-7AE9-4AF0-B704-EFDCDA071EE5}" dt="2025-09-03T10:32:38.644" v="2772" actId="255"/>
        <pc:sldMkLst>
          <pc:docMk/>
          <pc:sldMk cId="2665279975" sldId="270"/>
        </pc:sldMkLst>
        <pc:spChg chg="del">
          <ac:chgData name="Jai Ojha" userId="236964058284bf07" providerId="LiveId" clId="{51529579-7AE9-4AF0-B704-EFDCDA071EE5}" dt="2025-09-03T10:21:10.424" v="2637" actId="21"/>
          <ac:spMkLst>
            <pc:docMk/>
            <pc:sldMk cId="2665279975" sldId="270"/>
            <ac:spMk id="2" creationId="{4C10FCB5-A875-4CC1-3D36-749338AF42D8}"/>
          </ac:spMkLst>
        </pc:spChg>
        <pc:spChg chg="mod">
          <ac:chgData name="Jai Ojha" userId="236964058284bf07" providerId="LiveId" clId="{51529579-7AE9-4AF0-B704-EFDCDA071EE5}" dt="2025-09-03T10:32:38.644" v="2772" actId="255"/>
          <ac:spMkLst>
            <pc:docMk/>
            <pc:sldMk cId="2665279975" sldId="270"/>
            <ac:spMk id="3" creationId="{B1875A02-0B35-B2DD-B954-97DF9BB8D23C}"/>
          </ac:spMkLst>
        </pc:spChg>
      </pc:sldChg>
      <pc:sldChg chg="new del">
        <pc:chgData name="Jai Ojha" userId="236964058284bf07" providerId="LiveId" clId="{51529579-7AE9-4AF0-B704-EFDCDA071EE5}" dt="2025-09-03T10:27:08.272" v="2715" actId="2696"/>
        <pc:sldMkLst>
          <pc:docMk/>
          <pc:sldMk cId="2414167" sldId="271"/>
        </pc:sldMkLst>
      </pc:sldChg>
      <pc:sldChg chg="new del">
        <pc:chgData name="Jai Ojha" userId="236964058284bf07" providerId="LiveId" clId="{51529579-7AE9-4AF0-B704-EFDCDA071EE5}" dt="2025-09-03T10:24:10.246" v="2649" actId="2696"/>
        <pc:sldMkLst>
          <pc:docMk/>
          <pc:sldMk cId="497746660" sldId="271"/>
        </pc:sldMkLst>
      </pc:sldChg>
      <pc:sldChg chg="new del">
        <pc:chgData name="Jai Ojha" userId="236964058284bf07" providerId="LiveId" clId="{51529579-7AE9-4AF0-B704-EFDCDA071EE5}" dt="2025-09-03T10:27:00.221" v="2713" actId="2696"/>
        <pc:sldMkLst>
          <pc:docMk/>
          <pc:sldMk cId="1340826586" sldId="271"/>
        </pc:sldMkLst>
      </pc:sldChg>
      <pc:sldChg chg="new del">
        <pc:chgData name="Jai Ojha" userId="236964058284bf07" providerId="LiveId" clId="{51529579-7AE9-4AF0-B704-EFDCDA071EE5}" dt="2025-09-03T10:26:52.222" v="2711" actId="2696"/>
        <pc:sldMkLst>
          <pc:docMk/>
          <pc:sldMk cId="3749730535"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092241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364816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26578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73265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69744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619718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66388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226896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412654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015D81-E395-4F63-A543-290BEAC78986}" type="datetimeFigureOut">
              <a:rPr lang="en-IN" smtClean="0"/>
              <a:t>04-09-2025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159717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015D81-E395-4F63-A543-290BEAC78986}" type="datetimeFigureOut">
              <a:rPr lang="en-IN" smtClean="0"/>
              <a:t>04-09-2025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08680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015D81-E395-4F63-A543-290BEAC78986}" type="datetimeFigureOut">
              <a:rPr lang="en-IN" smtClean="0"/>
              <a:t>04-09-2025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5225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015D81-E395-4F63-A543-290BEAC78986}" type="datetimeFigureOut">
              <a:rPr lang="en-IN" smtClean="0"/>
              <a:t>04-09-2025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950950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15D81-E395-4F63-A543-290BEAC78986}" type="datetimeFigureOut">
              <a:rPr lang="en-IN" smtClean="0"/>
              <a:t>04-09-2025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139278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015D81-E395-4F63-A543-290BEAC78986}" type="datetimeFigureOut">
              <a:rPr lang="en-IN" smtClean="0"/>
              <a:t>04-09-2025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72359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015D81-E395-4F63-A543-290BEAC78986}" type="datetimeFigureOut">
              <a:rPr lang="en-IN" smtClean="0"/>
              <a:t>04-09-2025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0843549-EA95-472C-BACD-EFB7E6BFE965}" type="slidenum">
              <a:rPr lang="en-IN" smtClean="0"/>
              <a:t>‹#›</a:t>
            </a:fld>
            <a:endParaRPr lang="en-IN"/>
          </a:p>
        </p:txBody>
      </p:sp>
    </p:spTree>
    <p:extLst>
      <p:ext uri="{BB962C8B-B14F-4D97-AF65-F5344CB8AC3E}">
        <p14:creationId xmlns:p14="http://schemas.microsoft.com/office/powerpoint/2010/main" val="307557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B015D81-E395-4F63-A543-290BEAC78986}" type="datetimeFigureOut">
              <a:rPr lang="en-IN" smtClean="0"/>
              <a:t>04-09-2025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843549-EA95-472C-BACD-EFB7E6BFE965}" type="slidenum">
              <a:rPr lang="en-IN" smtClean="0"/>
              <a:t>‹#›</a:t>
            </a:fld>
            <a:endParaRPr lang="en-IN"/>
          </a:p>
        </p:txBody>
      </p:sp>
    </p:spTree>
    <p:extLst>
      <p:ext uri="{BB962C8B-B14F-4D97-AF65-F5344CB8AC3E}">
        <p14:creationId xmlns:p14="http://schemas.microsoft.com/office/powerpoint/2010/main" val="254427623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6E15A-AE46-E422-8772-6CDBC0D825E4}"/>
              </a:ext>
            </a:extLst>
          </p:cNvPr>
          <p:cNvSpPr>
            <a:spLocks noGrp="1"/>
          </p:cNvSpPr>
          <p:nvPr>
            <p:ph type="ctrTitle"/>
          </p:nvPr>
        </p:nvSpPr>
        <p:spPr/>
        <p:txBody>
          <a:bodyPr>
            <a:normAutofit/>
          </a:bodyPr>
          <a:lstStyle/>
          <a:p>
            <a:r>
              <a:rPr lang="en-US" sz="3200" b="1" dirty="0">
                <a:latin typeface="Calibri" panose="020F0502020204030204" pitchFamily="34" charset="0"/>
                <a:ea typeface="Calibri" panose="020F0502020204030204" pitchFamily="34" charset="0"/>
                <a:cs typeface="Calibri" panose="020F0502020204030204" pitchFamily="34" charset="0"/>
              </a:rPr>
              <a:t>Internal Loan Operating System (Replication of Kastle)</a:t>
            </a:r>
            <a:endParaRPr lang="en-IN" sz="3200" b="1" dirty="0">
              <a:latin typeface="Calibri" panose="020F0502020204030204" pitchFamily="34" charset="0"/>
              <a:ea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AE7C10B4-342D-4584-A937-584E7888BDDD}"/>
              </a:ext>
            </a:extLst>
          </p:cNvPr>
          <p:cNvSpPr>
            <a:spLocks noGrp="1"/>
          </p:cNvSpPr>
          <p:nvPr>
            <p:ph type="subTitle" idx="1"/>
          </p:nvPr>
        </p:nvSpPr>
        <p:spPr/>
        <p:txBody>
          <a:bodyPr>
            <a:normAutofit fontScale="77500" lnSpcReduction="20000"/>
          </a:bodyPr>
          <a:lstStyle/>
          <a:p>
            <a:r>
              <a:rPr lang="en-IN" sz="2800" b="1" dirty="0">
                <a:latin typeface="Calibri" panose="020F0502020204030204" pitchFamily="34" charset="0"/>
                <a:ea typeface="Calibri" panose="020F0502020204030204" pitchFamily="34" charset="0"/>
                <a:cs typeface="Calibri" panose="020F0502020204030204" pitchFamily="34" charset="0"/>
              </a:rPr>
              <a:t>Waterfall Project</a:t>
            </a:r>
          </a:p>
          <a:p>
            <a:endParaRPr lang="en-IN" sz="2800" b="1" dirty="0">
              <a:latin typeface="Calibri" panose="020F0502020204030204" pitchFamily="34" charset="0"/>
              <a:ea typeface="Calibri" panose="020F0502020204030204" pitchFamily="34" charset="0"/>
              <a:cs typeface="Calibri" panose="020F0502020204030204" pitchFamily="34" charset="0"/>
            </a:endParaRPr>
          </a:p>
          <a:p>
            <a:pPr algn="l"/>
            <a:r>
              <a:rPr lang="en-IN" sz="2000" b="1" dirty="0">
                <a:latin typeface="Calibri" panose="020F0502020204030204" pitchFamily="34" charset="0"/>
                <a:ea typeface="Calibri" panose="020F0502020204030204" pitchFamily="34" charset="0"/>
                <a:cs typeface="Calibri" panose="020F0502020204030204" pitchFamily="34" charset="0"/>
              </a:rPr>
              <a:t>Prepared By- </a:t>
            </a:r>
            <a:r>
              <a:rPr lang="en-IN" sz="2000" b="1" dirty="0" err="1">
                <a:latin typeface="Calibri" panose="020F0502020204030204" pitchFamily="34" charset="0"/>
                <a:ea typeface="Calibri" panose="020F0502020204030204" pitchFamily="34" charset="0"/>
                <a:cs typeface="Calibri" panose="020F0502020204030204" pitchFamily="34" charset="0"/>
              </a:rPr>
              <a:t>Shrimi</a:t>
            </a:r>
            <a:r>
              <a:rPr lang="en-IN" sz="2000" b="1" dirty="0">
                <a:latin typeface="Calibri" panose="020F0502020204030204" pitchFamily="34" charset="0"/>
                <a:ea typeface="Calibri" panose="020F0502020204030204" pitchFamily="34" charset="0"/>
                <a:cs typeface="Calibri" panose="020F0502020204030204" pitchFamily="34" charset="0"/>
              </a:rPr>
              <a:t> Rastogi                                                                            </a:t>
            </a:r>
            <a:r>
              <a:rPr lang="en-IN" sz="1800" b="1" dirty="0">
                <a:latin typeface="Calibri" panose="020F0502020204030204" pitchFamily="34" charset="0"/>
                <a:ea typeface="Calibri" panose="020F0502020204030204" pitchFamily="34" charset="0"/>
                <a:cs typeface="Calibri" panose="020F0502020204030204" pitchFamily="34" charset="0"/>
              </a:rPr>
              <a:t>Date- 02-09-2025</a:t>
            </a:r>
          </a:p>
        </p:txBody>
      </p:sp>
    </p:spTree>
    <p:extLst>
      <p:ext uri="{BB962C8B-B14F-4D97-AF65-F5344CB8AC3E}">
        <p14:creationId xmlns:p14="http://schemas.microsoft.com/office/powerpoint/2010/main" val="3593153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7BA3C9-9202-F0F6-D26F-F6E4506707FF}"/>
              </a:ext>
            </a:extLst>
          </p:cNvPr>
          <p:cNvSpPr>
            <a:spLocks noGrp="1"/>
          </p:cNvSpPr>
          <p:nvPr>
            <p:ph idx="1"/>
          </p:nvPr>
        </p:nvSpPr>
        <p:spPr>
          <a:xfrm>
            <a:off x="838200" y="736600"/>
            <a:ext cx="10515600" cy="5440363"/>
          </a:xfrm>
        </p:spPr>
        <p:txBody>
          <a:bodyPr>
            <a:normAutofit lnSpcReduction="10000"/>
          </a:bodyPr>
          <a:lstStyle/>
          <a:p>
            <a:pPr>
              <a:buFont typeface="Wingdings" panose="05000000000000000000" pitchFamily="2" charset="2"/>
              <a:buChar char="Ø"/>
            </a:pPr>
            <a:r>
              <a:rPr lang="en-US" b="1" i="1" dirty="0">
                <a:latin typeface="Calibri" panose="020F0502020204030204" pitchFamily="34" charset="0"/>
                <a:ea typeface="Calibri" panose="020F0502020204030204" pitchFamily="34" charset="0"/>
                <a:cs typeface="Calibri" panose="020F0502020204030204" pitchFamily="34" charset="0"/>
              </a:rPr>
              <a:t>Development &amp; Coding: </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 Develop all core LOS modules (account creation, disbursement, repayment, collections, NPA)</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 Configure workflows identical to Kastle and Build integrations with LOS front-end, Payment Gateway, DMS.</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 </a:t>
            </a:r>
            <a:r>
              <a:rPr lang="en-IN" dirty="0">
                <a:latin typeface="Calibri" panose="020F0502020204030204" pitchFamily="34" charset="0"/>
                <a:ea typeface="Calibri" panose="020F0502020204030204" pitchFamily="34" charset="0"/>
                <a:cs typeface="Calibri" panose="020F0502020204030204" pitchFamily="34" charset="0"/>
              </a:rPr>
              <a:t>Unit testing by developers.</a:t>
            </a:r>
          </a:p>
          <a:p>
            <a:pPr marL="0" indent="0">
              <a:buNone/>
            </a:pPr>
            <a:endParaRPr lang="en-US"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b="1" i="1" dirty="0">
                <a:latin typeface="Calibri" panose="020F0502020204030204" pitchFamily="34" charset="0"/>
                <a:ea typeface="Calibri" panose="020F0502020204030204" pitchFamily="34" charset="0"/>
                <a:cs typeface="Calibri" panose="020F0502020204030204" pitchFamily="34" charset="0"/>
              </a:rPr>
              <a:t>Testing: </a:t>
            </a:r>
          </a:p>
          <a:p>
            <a:pPr marL="0" indent="0">
              <a:buNone/>
            </a:pPr>
            <a:r>
              <a:rPr lang="en-US" b="1" i="1" dirty="0">
                <a:latin typeface="Calibri" panose="020F0502020204030204" pitchFamily="34" charset="0"/>
                <a:ea typeface="Calibri" panose="020F0502020204030204" pitchFamily="34" charset="0"/>
                <a:cs typeface="Calibri" panose="020F0502020204030204" pitchFamily="34" charset="0"/>
              </a:rPr>
              <a:t> - </a:t>
            </a:r>
            <a:r>
              <a:rPr lang="en-US" dirty="0">
                <a:latin typeface="Calibri" panose="020F0502020204030204" pitchFamily="34" charset="0"/>
                <a:ea typeface="Calibri" panose="020F0502020204030204" pitchFamily="34" charset="0"/>
                <a:cs typeface="Calibri" panose="020F0502020204030204" pitchFamily="34" charset="0"/>
              </a:rPr>
              <a:t>End-to-end functional testing of LOS workflows</a:t>
            </a:r>
          </a:p>
          <a:p>
            <a:pPr marL="0" indent="0">
              <a:buNone/>
            </a:pPr>
            <a:r>
              <a:rPr lang="en-US" b="1" i="1" dirty="0">
                <a:latin typeface="Calibri" panose="020F0502020204030204" pitchFamily="34" charset="0"/>
                <a:ea typeface="Calibri" panose="020F0502020204030204" pitchFamily="34" charset="0"/>
                <a:cs typeface="Calibri" panose="020F0502020204030204" pitchFamily="34" charset="0"/>
              </a:rPr>
              <a:t> - </a:t>
            </a:r>
            <a:r>
              <a:rPr lang="en-US" dirty="0">
                <a:latin typeface="Calibri" panose="020F0502020204030204" pitchFamily="34" charset="0"/>
                <a:ea typeface="Calibri" panose="020F0502020204030204" pitchFamily="34" charset="0"/>
                <a:cs typeface="Calibri" panose="020F0502020204030204" pitchFamily="34" charset="0"/>
              </a:rPr>
              <a:t>Validate integrations with LOS front-end, GL, Payment Gateway, DMS</a:t>
            </a:r>
          </a:p>
          <a:p>
            <a:pPr marL="0" indent="0">
              <a:buNone/>
            </a:pPr>
            <a:r>
              <a:rPr lang="en-US" b="1" i="1" dirty="0">
                <a:latin typeface="Calibri" panose="020F0502020204030204" pitchFamily="34" charset="0"/>
                <a:ea typeface="Calibri" panose="020F0502020204030204" pitchFamily="34" charset="0"/>
                <a:cs typeface="Calibri" panose="020F0502020204030204" pitchFamily="34" charset="0"/>
              </a:rPr>
              <a:t> - </a:t>
            </a:r>
            <a:r>
              <a:rPr lang="en-US" dirty="0">
                <a:latin typeface="Calibri" panose="020F0502020204030204" pitchFamily="34" charset="0"/>
                <a:ea typeface="Calibri" panose="020F0502020204030204" pitchFamily="34" charset="0"/>
                <a:cs typeface="Calibri" panose="020F0502020204030204" pitchFamily="34" charset="0"/>
              </a:rPr>
              <a:t>Fix defects identified in SIT</a:t>
            </a:r>
          </a:p>
          <a:p>
            <a:pPr marL="0" indent="0">
              <a:buNone/>
            </a:pPr>
            <a:endParaRPr lang="en-US" b="1" i="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IN" b="1" i="1" dirty="0">
                <a:latin typeface="Calibri" panose="020F0502020204030204" pitchFamily="34" charset="0"/>
                <a:ea typeface="Calibri" panose="020F0502020204030204" pitchFamily="34" charset="0"/>
                <a:cs typeface="Calibri" panose="020F0502020204030204" pitchFamily="34" charset="0"/>
              </a:rPr>
              <a:t>User Acceptance Testing (UAT) : </a:t>
            </a:r>
          </a:p>
          <a:p>
            <a:pPr marL="0" indent="0">
              <a:buNone/>
            </a:pPr>
            <a:r>
              <a:rPr lang="en-IN" b="1" i="1" dirty="0">
                <a:latin typeface="Calibri" panose="020F0502020204030204" pitchFamily="34" charset="0"/>
                <a:ea typeface="Calibri" panose="020F0502020204030204" pitchFamily="34" charset="0"/>
                <a:cs typeface="Calibri" panose="020F0502020204030204" pitchFamily="34" charset="0"/>
              </a:rPr>
              <a:t> - </a:t>
            </a:r>
            <a:r>
              <a:rPr lang="en-US" dirty="0">
                <a:latin typeface="Calibri" panose="020F0502020204030204" pitchFamily="34" charset="0"/>
                <a:ea typeface="Calibri" panose="020F0502020204030204" pitchFamily="34" charset="0"/>
                <a:cs typeface="Calibri" panose="020F0502020204030204" pitchFamily="34" charset="0"/>
              </a:rPr>
              <a:t>Business users execute test scenarios to validate replication of Kastle</a:t>
            </a:r>
          </a:p>
          <a:p>
            <a:pPr marL="0" indent="0">
              <a:buNone/>
            </a:pPr>
            <a:r>
              <a:rPr lang="en-IN" b="1" i="1" dirty="0">
                <a:latin typeface="Calibri" panose="020F0502020204030204" pitchFamily="34" charset="0"/>
                <a:ea typeface="Calibri" panose="020F0502020204030204" pitchFamily="34" charset="0"/>
                <a:cs typeface="Calibri" panose="020F0502020204030204" pitchFamily="34" charset="0"/>
              </a:rPr>
              <a:t> - </a:t>
            </a:r>
            <a:r>
              <a:rPr lang="en-US" dirty="0">
                <a:latin typeface="Calibri" panose="020F0502020204030204" pitchFamily="34" charset="0"/>
                <a:ea typeface="Calibri" panose="020F0502020204030204" pitchFamily="34" charset="0"/>
                <a:cs typeface="Calibri" panose="020F0502020204030204" pitchFamily="34" charset="0"/>
              </a:rPr>
              <a:t>Validate loan lifecycle functions, regulatory reporting, and reconciliations</a:t>
            </a:r>
          </a:p>
          <a:p>
            <a:pPr marL="0" indent="0">
              <a:buNone/>
            </a:pPr>
            <a:r>
              <a:rPr lang="en-US" b="1" i="1" dirty="0">
                <a:latin typeface="Calibri" panose="020F0502020204030204" pitchFamily="34" charset="0"/>
                <a:ea typeface="Calibri" panose="020F0502020204030204" pitchFamily="34" charset="0"/>
                <a:cs typeface="Calibri" panose="020F0502020204030204" pitchFamily="34" charset="0"/>
              </a:rPr>
              <a:t> - </a:t>
            </a:r>
            <a:r>
              <a:rPr lang="en-IN" dirty="0">
                <a:latin typeface="Calibri" panose="020F0502020204030204" pitchFamily="34" charset="0"/>
                <a:ea typeface="Calibri" panose="020F0502020204030204" pitchFamily="34" charset="0"/>
                <a:cs typeface="Calibri" panose="020F0502020204030204" pitchFamily="34" charset="0"/>
              </a:rPr>
              <a:t>Capture and fix defects.</a:t>
            </a:r>
            <a:endParaRPr lang="en-IN" b="1" i="1" dirty="0">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extLst>
      <p:ext uri="{BB962C8B-B14F-4D97-AF65-F5344CB8AC3E}">
        <p14:creationId xmlns:p14="http://schemas.microsoft.com/office/powerpoint/2010/main" val="1207728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875A02-0B35-B2DD-B954-97DF9BB8D23C}"/>
              </a:ext>
            </a:extLst>
          </p:cNvPr>
          <p:cNvSpPr>
            <a:spLocks noGrp="1"/>
          </p:cNvSpPr>
          <p:nvPr>
            <p:ph idx="1"/>
          </p:nvPr>
        </p:nvSpPr>
        <p:spPr>
          <a:xfrm>
            <a:off x="838200" y="635000"/>
            <a:ext cx="10515600" cy="5541963"/>
          </a:xfrm>
        </p:spPr>
        <p:txBody>
          <a:bodyPr>
            <a:normAutofit/>
          </a:bodyPr>
          <a:lstStyle/>
          <a:p>
            <a:pPr>
              <a:buFont typeface="Wingdings" panose="05000000000000000000" pitchFamily="2" charset="2"/>
              <a:buChar char="Ø"/>
            </a:pPr>
            <a:r>
              <a:rPr lang="en-IN" sz="2000" b="1" i="1" dirty="0">
                <a:latin typeface="Calibri" panose="020F0502020204030204" pitchFamily="34" charset="0"/>
                <a:ea typeface="Calibri" panose="020F0502020204030204" pitchFamily="34" charset="0"/>
                <a:cs typeface="Calibri" panose="020F0502020204030204" pitchFamily="34" charset="0"/>
              </a:rPr>
              <a:t>Deployment &amp; Implementation: </a:t>
            </a:r>
          </a:p>
          <a:p>
            <a:pPr marL="0" indent="0">
              <a:buNone/>
            </a:pPr>
            <a:r>
              <a:rPr lang="en-IN" sz="2000" b="1" i="1" dirty="0">
                <a:latin typeface="Calibri" panose="020F0502020204030204" pitchFamily="34" charset="0"/>
                <a:ea typeface="Calibri" panose="020F0502020204030204" pitchFamily="34" charset="0"/>
                <a:cs typeface="Calibri" panose="020F0502020204030204" pitchFamily="34" charset="0"/>
              </a:rPr>
              <a:t> - </a:t>
            </a:r>
            <a:r>
              <a:rPr lang="en-US" sz="2000" dirty="0">
                <a:latin typeface="Calibri" panose="020F0502020204030204" pitchFamily="34" charset="0"/>
                <a:ea typeface="Calibri" panose="020F0502020204030204" pitchFamily="34" charset="0"/>
                <a:cs typeface="Calibri" panose="020F0502020204030204" pitchFamily="34" charset="0"/>
              </a:rPr>
              <a:t>Final cutover from Kastle to new LOS</a:t>
            </a:r>
          </a:p>
          <a:p>
            <a:pPr marL="0" indent="0">
              <a:buNone/>
            </a:pPr>
            <a:r>
              <a:rPr lang="en-US" sz="2000" b="1" i="1" dirty="0">
                <a:latin typeface="Calibri" panose="020F0502020204030204" pitchFamily="34" charset="0"/>
                <a:ea typeface="Calibri" panose="020F0502020204030204" pitchFamily="34" charset="0"/>
                <a:cs typeface="Calibri" panose="020F0502020204030204" pitchFamily="34" charset="0"/>
              </a:rPr>
              <a:t> - </a:t>
            </a:r>
            <a:r>
              <a:rPr lang="en-US" sz="2000" dirty="0">
                <a:latin typeface="Calibri" panose="020F0502020204030204" pitchFamily="34" charset="0"/>
                <a:ea typeface="Calibri" panose="020F0502020204030204" pitchFamily="34" charset="0"/>
                <a:cs typeface="Calibri" panose="020F0502020204030204" pitchFamily="34" charset="0"/>
              </a:rPr>
              <a:t>Go-Live with business and IT monitoring</a:t>
            </a:r>
          </a:p>
          <a:p>
            <a:pPr marL="0" indent="0">
              <a:buNone/>
            </a:pPr>
            <a:r>
              <a:rPr lang="en-US" sz="2000" b="1" i="1" dirty="0">
                <a:latin typeface="Calibri" panose="020F0502020204030204" pitchFamily="34" charset="0"/>
                <a:ea typeface="Calibri" panose="020F0502020204030204" pitchFamily="34" charset="0"/>
                <a:cs typeface="Calibri" panose="020F0502020204030204" pitchFamily="34" charset="0"/>
              </a:rPr>
              <a:t> - </a:t>
            </a:r>
            <a:r>
              <a:rPr lang="en-US" sz="2000" dirty="0">
                <a:latin typeface="Calibri" panose="020F0502020204030204" pitchFamily="34" charset="0"/>
                <a:ea typeface="Calibri" panose="020F0502020204030204" pitchFamily="34" charset="0"/>
                <a:cs typeface="Calibri" panose="020F0502020204030204" pitchFamily="34" charset="0"/>
              </a:rPr>
              <a:t>Hypercare support for 4 weeks to resolve high-priority issues</a:t>
            </a:r>
          </a:p>
          <a:p>
            <a:pPr marL="0" indent="0">
              <a:buNone/>
            </a:pPr>
            <a:r>
              <a:rPr lang="en-IN" sz="2000" b="1" i="1" dirty="0">
                <a:latin typeface="Calibri" panose="020F0502020204030204" pitchFamily="34" charset="0"/>
                <a:ea typeface="Calibri" panose="020F0502020204030204" pitchFamily="34" charset="0"/>
                <a:cs typeface="Calibri" panose="020F0502020204030204" pitchFamily="34" charset="0"/>
              </a:rPr>
              <a:t> - </a:t>
            </a:r>
            <a:r>
              <a:rPr lang="en-US" sz="2000" dirty="0">
                <a:latin typeface="Calibri" panose="020F0502020204030204" pitchFamily="34" charset="0"/>
                <a:ea typeface="Calibri" panose="020F0502020204030204" pitchFamily="34" charset="0"/>
                <a:cs typeface="Calibri" panose="020F0502020204030204" pitchFamily="34" charset="0"/>
              </a:rPr>
              <a:t>Handover to IT support team</a:t>
            </a:r>
            <a:endParaRPr lang="en-IN" sz="2000" b="1" i="1" dirty="0">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US" sz="2000" b="1" dirty="0">
                <a:latin typeface="Calibri" panose="020F0502020204030204" pitchFamily="34" charset="0"/>
                <a:ea typeface="Calibri" panose="020F0502020204030204" pitchFamily="34" charset="0"/>
                <a:cs typeface="Calibri" panose="020F0502020204030204" pitchFamily="34" charset="0"/>
              </a:rPr>
              <a:t>Train users and technical staff</a:t>
            </a:r>
            <a:r>
              <a:rPr lang="en-US" sz="2000" dirty="0">
                <a:latin typeface="Calibri" panose="020F0502020204030204" pitchFamily="34" charset="0"/>
                <a:ea typeface="Calibri" panose="020F0502020204030204" pitchFamily="34" charset="0"/>
                <a:cs typeface="Calibri" panose="020F0502020204030204" pitchFamily="34" charset="0"/>
              </a:rPr>
              <a:t>, prepare SOPs, and establish helpdesk and support processes.</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US" sz="2000" b="1" dirty="0">
                <a:latin typeface="Calibri" panose="020F0502020204030204" pitchFamily="34" charset="0"/>
                <a:ea typeface="Calibri" panose="020F0502020204030204" pitchFamily="34" charset="0"/>
                <a:cs typeface="Calibri" panose="020F0502020204030204" pitchFamily="34" charset="0"/>
              </a:rPr>
              <a:t>Go-Live with New Internal System</a:t>
            </a:r>
            <a:r>
              <a:rPr lang="en-US" sz="2000" dirty="0">
                <a:latin typeface="Calibri" panose="020F0502020204030204" pitchFamily="34" charset="0"/>
                <a:ea typeface="Calibri" panose="020F0502020204030204" pitchFamily="34" charset="0"/>
                <a:cs typeface="Calibri" panose="020F0502020204030204" pitchFamily="34" charset="0"/>
              </a:rPr>
              <a:t> and after cutover from Kastle, followed by </a:t>
            </a:r>
            <a:r>
              <a:rPr lang="en-US" sz="2000" dirty="0" err="1">
                <a:latin typeface="Calibri" panose="020F0502020204030204" pitchFamily="34" charset="0"/>
                <a:ea typeface="Calibri" panose="020F0502020204030204" pitchFamily="34" charset="0"/>
                <a:cs typeface="Calibri" panose="020F0502020204030204" pitchFamily="34" charset="0"/>
              </a:rPr>
              <a:t>hypercare</a:t>
            </a:r>
            <a:r>
              <a:rPr lang="en-US" sz="2000" dirty="0">
                <a:latin typeface="Calibri" panose="020F0502020204030204" pitchFamily="34" charset="0"/>
                <a:ea typeface="Calibri" panose="020F0502020204030204" pitchFamily="34" charset="0"/>
                <a:cs typeface="Calibri" panose="020F0502020204030204" pitchFamily="34" charset="0"/>
              </a:rPr>
              <a:t> and transition to BAU support.</a:t>
            </a:r>
            <a:endParaRPr lang="en-IN" sz="2000" dirty="0">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extLst>
      <p:ext uri="{BB962C8B-B14F-4D97-AF65-F5344CB8AC3E}">
        <p14:creationId xmlns:p14="http://schemas.microsoft.com/office/powerpoint/2010/main" val="2665279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5214-5423-EE4A-3591-2BB8D840C87A}"/>
              </a:ext>
            </a:extLst>
          </p:cNvPr>
          <p:cNvSpPr>
            <a:spLocks noGrp="1"/>
          </p:cNvSpPr>
          <p:nvPr>
            <p:ph type="title"/>
          </p:nvPr>
        </p:nvSpPr>
        <p:spPr>
          <a:xfrm>
            <a:off x="677334" y="609600"/>
            <a:ext cx="8596668" cy="816429"/>
          </a:xfrm>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Resources</a:t>
            </a:r>
          </a:p>
        </p:txBody>
      </p:sp>
      <p:sp>
        <p:nvSpPr>
          <p:cNvPr id="3" name="Content Placeholder 2">
            <a:extLst>
              <a:ext uri="{FF2B5EF4-FFF2-40B4-BE49-F238E27FC236}">
                <a16:creationId xmlns:a16="http://schemas.microsoft.com/office/drawing/2014/main" id="{BA087C04-FEDB-8E57-EE03-2E36A8B1B54F}"/>
              </a:ext>
            </a:extLst>
          </p:cNvPr>
          <p:cNvSpPr>
            <a:spLocks noGrp="1"/>
          </p:cNvSpPr>
          <p:nvPr>
            <p:ph idx="1"/>
          </p:nvPr>
        </p:nvSpPr>
        <p:spPr>
          <a:xfrm>
            <a:off x="838200" y="1536700"/>
            <a:ext cx="10515600" cy="4640263"/>
          </a:xfrm>
        </p:spPr>
        <p:txBody>
          <a:bodyPr>
            <a:normAutofit lnSpcReduction="10000"/>
          </a:bodyPr>
          <a:lstStyle/>
          <a:p>
            <a:r>
              <a:rPr lang="en-US" sz="2400" b="1" dirty="0">
                <a:latin typeface="Calibri" panose="020F0502020204030204" pitchFamily="34" charset="0"/>
                <a:ea typeface="Calibri" panose="020F0502020204030204" pitchFamily="34" charset="0"/>
                <a:cs typeface="Calibri" panose="020F0502020204030204" pitchFamily="34" charset="0"/>
              </a:rPr>
              <a:t>People</a:t>
            </a:r>
            <a:r>
              <a:rPr lang="en-US" sz="2400" dirty="0">
                <a:latin typeface="Calibri" panose="020F0502020204030204" pitchFamily="34" charset="0"/>
                <a:ea typeface="Calibri" panose="020F0502020204030204" pitchFamily="34" charset="0"/>
                <a:cs typeface="Calibri" panose="020F0502020204030204" pitchFamily="34" charset="0"/>
              </a:rPr>
              <a:t> – Business users (Operations, Finance, Risk), IT development and QA teams, trainers, project sponsor, vendor/partner consultants (if needed).</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Time</a:t>
            </a:r>
            <a:r>
              <a:rPr lang="en-US" sz="2400" dirty="0">
                <a:latin typeface="Calibri" panose="020F0502020204030204" pitchFamily="34" charset="0"/>
                <a:ea typeface="Calibri" panose="020F0502020204030204" pitchFamily="34" charset="0"/>
                <a:cs typeface="Calibri" panose="020F0502020204030204" pitchFamily="34" charset="0"/>
              </a:rPr>
              <a:t> – Implementation within </a:t>
            </a:r>
            <a:r>
              <a:rPr lang="en-US" sz="2400" b="1" dirty="0">
                <a:latin typeface="Calibri" panose="020F0502020204030204" pitchFamily="34" charset="0"/>
                <a:ea typeface="Calibri" panose="020F0502020204030204" pitchFamily="34" charset="0"/>
                <a:cs typeface="Calibri" panose="020F0502020204030204" pitchFamily="34" charset="0"/>
              </a:rPr>
              <a:t>9 months</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b="1" dirty="0">
                <a:latin typeface="Calibri" panose="020F0502020204030204" pitchFamily="34" charset="0"/>
                <a:ea typeface="Calibri" panose="020F0502020204030204" pitchFamily="34" charset="0"/>
                <a:cs typeface="Calibri" panose="020F0502020204030204" pitchFamily="34" charset="0"/>
              </a:rPr>
              <a:t>(38 Weeks) </a:t>
            </a:r>
            <a:r>
              <a:rPr lang="en-US" sz="2400" dirty="0">
                <a:latin typeface="Calibri" panose="020F0502020204030204" pitchFamily="34" charset="0"/>
                <a:ea typeface="Calibri" panose="020F0502020204030204" pitchFamily="34" charset="0"/>
                <a:cs typeface="Calibri" panose="020F0502020204030204" pitchFamily="34" charset="0"/>
              </a:rPr>
              <a:t>following the Waterfall </a:t>
            </a:r>
            <a:r>
              <a:rPr lang="en-IN" sz="2400" dirty="0">
                <a:latin typeface="Calibri" panose="020F0502020204030204" pitchFamily="34" charset="0"/>
                <a:ea typeface="Calibri" panose="020F0502020204030204" pitchFamily="34" charset="0"/>
                <a:cs typeface="Calibri" panose="020F0502020204030204" pitchFamily="34" charset="0"/>
              </a:rPr>
              <a:t>Methodology.</a:t>
            </a:r>
          </a:p>
          <a:p>
            <a:endParaRPr lang="en-IN" sz="2400"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Budget</a:t>
            </a:r>
            <a:r>
              <a:rPr lang="en-US" sz="2400" dirty="0">
                <a:latin typeface="Calibri" panose="020F0502020204030204" pitchFamily="34" charset="0"/>
                <a:ea typeface="Calibri" panose="020F0502020204030204" pitchFamily="34" charset="0"/>
                <a:cs typeface="Calibri" panose="020F0502020204030204" pitchFamily="34" charset="0"/>
              </a:rPr>
              <a:t> – Hardware, software, training, and development services not to exceed </a:t>
            </a:r>
            <a:r>
              <a:rPr lang="en-US" sz="2400" b="1" dirty="0">
                <a:latin typeface="Calibri" panose="020F0502020204030204" pitchFamily="34" charset="0"/>
                <a:ea typeface="Calibri" panose="020F0502020204030204" pitchFamily="34" charset="0"/>
                <a:cs typeface="Calibri" panose="020F0502020204030204" pitchFamily="34" charset="0"/>
              </a:rPr>
              <a:t>Rs. 2,00,00,000</a:t>
            </a:r>
          </a:p>
          <a:p>
            <a:endParaRPr lang="en-US" sz="2400" b="1" dirty="0">
              <a:latin typeface="Calibri" panose="020F0502020204030204" pitchFamily="34" charset="0"/>
              <a:ea typeface="Calibri" panose="020F0502020204030204" pitchFamily="34" charset="0"/>
              <a:cs typeface="Calibri" panose="020F0502020204030204" pitchFamily="34" charset="0"/>
            </a:endParaRPr>
          </a:p>
          <a:p>
            <a:r>
              <a:rPr lang="en-US" sz="2400" b="1" dirty="0">
                <a:latin typeface="Calibri" panose="020F0502020204030204" pitchFamily="34" charset="0"/>
                <a:ea typeface="Calibri" panose="020F0502020204030204" pitchFamily="34" charset="0"/>
                <a:cs typeface="Calibri" panose="020F0502020204030204" pitchFamily="34" charset="0"/>
              </a:rPr>
              <a:t>Other</a:t>
            </a:r>
            <a:r>
              <a:rPr lang="en-US" sz="2400" dirty="0">
                <a:latin typeface="Calibri" panose="020F0502020204030204" pitchFamily="34" charset="0"/>
                <a:ea typeface="Calibri" panose="020F0502020204030204" pitchFamily="34" charset="0"/>
                <a:cs typeface="Calibri" panose="020F0502020204030204" pitchFamily="34" charset="0"/>
              </a:rPr>
              <a:t> – Third-party audits, Reference site visits, and Dataquest/industry reports not to exceed </a:t>
            </a:r>
            <a:r>
              <a:rPr lang="en-US" sz="2400" b="1" dirty="0">
                <a:latin typeface="Calibri" panose="020F0502020204030204" pitchFamily="34" charset="0"/>
                <a:ea typeface="Calibri" panose="020F0502020204030204" pitchFamily="34" charset="0"/>
                <a:cs typeface="Calibri" panose="020F0502020204030204" pitchFamily="34" charset="0"/>
              </a:rPr>
              <a:t>Rs. 40,00,000</a:t>
            </a:r>
            <a:r>
              <a:rPr lang="en-US" sz="2400" dirty="0">
                <a:latin typeface="Calibri" panose="020F0502020204030204" pitchFamily="34" charset="0"/>
                <a:ea typeface="Calibri" panose="020F0502020204030204" pitchFamily="34" charset="0"/>
                <a:cs typeface="Calibri" panose="020F0502020204030204" pitchFamily="34" charset="0"/>
              </a:rPr>
              <a:t>.</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50799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5FD8-6D40-5A84-CEDA-97BF175F51A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Risks and Dependencies</a:t>
            </a:r>
          </a:p>
        </p:txBody>
      </p:sp>
      <p:sp>
        <p:nvSpPr>
          <p:cNvPr id="3" name="Content Placeholder 2">
            <a:extLst>
              <a:ext uri="{FF2B5EF4-FFF2-40B4-BE49-F238E27FC236}">
                <a16:creationId xmlns:a16="http://schemas.microsoft.com/office/drawing/2014/main" id="{0DA191DD-8418-152B-2737-1D1AD958A198}"/>
              </a:ext>
            </a:extLst>
          </p:cNvPr>
          <p:cNvSpPr>
            <a:spLocks noGrp="1"/>
          </p:cNvSpPr>
          <p:nvPr>
            <p:ph idx="1"/>
          </p:nvPr>
        </p:nvSpPr>
        <p:spPr/>
        <p:txBody>
          <a:bodyPr>
            <a:normAutofit/>
          </a:bodyPr>
          <a:lstStyle/>
          <a:p>
            <a:r>
              <a:rPr lang="en-US" b="1" dirty="0">
                <a:latin typeface="Calibri" panose="020F0502020204030204" pitchFamily="34" charset="0"/>
                <a:ea typeface="Calibri" panose="020F0502020204030204" pitchFamily="34" charset="0"/>
                <a:cs typeface="Calibri" panose="020F0502020204030204" pitchFamily="34" charset="0"/>
              </a:rPr>
              <a:t>Current system familiarity</a:t>
            </a:r>
            <a:r>
              <a:rPr lang="en-US" dirty="0">
                <a:latin typeface="Calibri" panose="020F0502020204030204" pitchFamily="34" charset="0"/>
                <a:ea typeface="Calibri" panose="020F0502020204030204" pitchFamily="34" charset="0"/>
                <a:cs typeface="Calibri" panose="020F0502020204030204" pitchFamily="34" charset="0"/>
              </a:rPr>
              <a:t>: Staff are accustomed to Kastle; they may compare every detail with Kastle; small deviations could cause resistance. </a:t>
            </a:r>
          </a:p>
          <a:p>
            <a:r>
              <a:rPr lang="en-US" b="1" dirty="0">
                <a:latin typeface="Calibri" panose="020F0502020204030204" pitchFamily="34" charset="0"/>
                <a:ea typeface="Calibri" panose="020F0502020204030204" pitchFamily="34" charset="0"/>
                <a:cs typeface="Calibri" panose="020F0502020204030204" pitchFamily="34" charset="0"/>
              </a:rPr>
              <a:t>Cost justification</a:t>
            </a:r>
            <a:r>
              <a:rPr lang="en-US" dirty="0">
                <a:latin typeface="Calibri" panose="020F0502020204030204" pitchFamily="34" charset="0"/>
                <a:ea typeface="Calibri" panose="020F0502020204030204" pitchFamily="34" charset="0"/>
                <a:cs typeface="Calibri" panose="020F0502020204030204" pitchFamily="34" charset="0"/>
              </a:rPr>
              <a:t>: Replicating Kastle provides limited visible “new” benefits, making ROI less tangible.</a:t>
            </a:r>
          </a:p>
          <a:p>
            <a:r>
              <a:rPr lang="en-US" b="1" dirty="0">
                <a:latin typeface="Calibri" panose="020F0502020204030204" pitchFamily="34" charset="0"/>
                <a:ea typeface="Calibri" panose="020F0502020204030204" pitchFamily="34" charset="0"/>
                <a:cs typeface="Calibri" panose="020F0502020204030204" pitchFamily="34" charset="0"/>
              </a:rPr>
              <a:t>Integration dependencies</a:t>
            </a:r>
            <a:r>
              <a:rPr lang="en-US" dirty="0">
                <a:latin typeface="Calibri" panose="020F0502020204030204" pitchFamily="34" charset="0"/>
                <a:ea typeface="Calibri" panose="020F0502020204030204" pitchFamily="34" charset="0"/>
                <a:cs typeface="Calibri" panose="020F0502020204030204" pitchFamily="34" charset="0"/>
              </a:rPr>
              <a:t>: Timely availability of APIs and stable connectivity with LOS, GL, and Payment Gateways is critical. </a:t>
            </a:r>
          </a:p>
          <a:p>
            <a:r>
              <a:rPr lang="en-US" b="1" dirty="0">
                <a:latin typeface="Calibri" panose="020F0502020204030204" pitchFamily="34" charset="0"/>
                <a:ea typeface="Calibri" panose="020F0502020204030204" pitchFamily="34" charset="0"/>
                <a:cs typeface="Calibri" panose="020F0502020204030204" pitchFamily="34" charset="0"/>
              </a:rPr>
              <a:t>Data migration</a:t>
            </a:r>
            <a:r>
              <a:rPr lang="en-US" dirty="0">
                <a:latin typeface="Calibri" panose="020F0502020204030204" pitchFamily="34" charset="0"/>
                <a:ea typeface="Calibri" panose="020F0502020204030204" pitchFamily="34" charset="0"/>
                <a:cs typeface="Calibri" panose="020F0502020204030204" pitchFamily="34" charset="0"/>
              </a:rPr>
              <a:t>: Legacy data quality issues and inconsistencies could delay </a:t>
            </a:r>
            <a:r>
              <a:rPr lang="en-IN" dirty="0">
                <a:latin typeface="Calibri" panose="020F0502020204030204" pitchFamily="34" charset="0"/>
                <a:ea typeface="Calibri" panose="020F0502020204030204" pitchFamily="34" charset="0"/>
                <a:cs typeface="Calibri" panose="020F0502020204030204" pitchFamily="34" charset="0"/>
              </a:rPr>
              <a:t>reconciliation and cutover.</a:t>
            </a:r>
          </a:p>
          <a:p>
            <a:r>
              <a:rPr lang="en-US" b="1" dirty="0">
                <a:latin typeface="Calibri" panose="020F0502020204030204" pitchFamily="34" charset="0"/>
                <a:ea typeface="Calibri" panose="020F0502020204030204" pitchFamily="34" charset="0"/>
                <a:cs typeface="Calibri" panose="020F0502020204030204" pitchFamily="34" charset="0"/>
              </a:rPr>
              <a:t>Regulatory dependencies</a:t>
            </a:r>
            <a:r>
              <a:rPr lang="en-US" dirty="0">
                <a:latin typeface="Calibri" panose="020F0502020204030204" pitchFamily="34" charset="0"/>
                <a:ea typeface="Calibri" panose="020F0502020204030204" pitchFamily="34" charset="0"/>
                <a:cs typeface="Calibri" panose="020F0502020204030204" pitchFamily="34" charset="0"/>
              </a:rPr>
              <a:t>: RBI/NHB policy changes during the project may require design adjustments.</a:t>
            </a:r>
            <a:endParaRPr lang="en-IN"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2978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1A1C5-A709-2F12-13D5-108CC427A2AA}"/>
              </a:ext>
            </a:extLst>
          </p:cNvPr>
          <p:cNvSpPr>
            <a:spLocks noGrp="1"/>
          </p:cNvSpPr>
          <p:nvPr>
            <p:ph type="title"/>
          </p:nvPr>
        </p:nvSpPr>
        <p:spPr/>
        <p:txBody>
          <a:bodyPr>
            <a:norm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To Be Completed by Appropriate Manager</a:t>
            </a:r>
            <a:endParaRPr lang="en-IN" sz="28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E21C4A8-8833-29D9-876C-70C64710B092}"/>
              </a:ext>
            </a:extLst>
          </p:cNvPr>
          <p:cNvSpPr>
            <a:spLocks noGrp="1"/>
          </p:cNvSpPr>
          <p:nvPr>
            <p:ph idx="1"/>
          </p:nvPr>
        </p:nvSpPr>
        <p:spPr/>
        <p:txBody>
          <a:bodyPr>
            <a:normAutofit/>
          </a:bodyPr>
          <a:lstStyle/>
          <a:p>
            <a:pPr marL="0" indent="0">
              <a:buNone/>
            </a:pPr>
            <a:endParaRPr lang="en-IN" dirty="0"/>
          </a:p>
          <a:p>
            <a:pPr marL="0" indent="0">
              <a:buNone/>
            </a:pPr>
            <a:endParaRPr lang="en-IN" dirty="0"/>
          </a:p>
          <a:p>
            <a:pPr marL="0" indent="0">
              <a:buNone/>
            </a:pPr>
            <a:endParaRPr lang="en-IN" dirty="0"/>
          </a:p>
          <a:p>
            <a:pPr marL="0" indent="0">
              <a:buNone/>
            </a:pPr>
            <a:r>
              <a:rPr lang="en-IN" sz="2000" dirty="0">
                <a:latin typeface="Calibri" panose="020F0502020204030204" pitchFamily="34" charset="0"/>
                <a:ea typeface="Calibri" panose="020F0502020204030204" pitchFamily="34" charset="0"/>
                <a:cs typeface="Calibri" panose="020F0502020204030204" pitchFamily="34" charset="0"/>
              </a:rPr>
              <a:t>Project Sponsor                                                    Project Manager</a:t>
            </a:r>
          </a:p>
          <a:p>
            <a:endParaRPr lang="en-IN" dirty="0"/>
          </a:p>
          <a:p>
            <a:endParaRPr lang="en-IN" dirty="0"/>
          </a:p>
          <a:p>
            <a:endParaRPr lang="en-IN" dirty="0"/>
          </a:p>
          <a:p>
            <a:pPr marL="0" indent="0">
              <a:buNone/>
            </a:pPr>
            <a:r>
              <a:rPr lang="en-IN" dirty="0"/>
              <a:t>                                                                                   </a:t>
            </a:r>
          </a:p>
        </p:txBody>
      </p:sp>
    </p:spTree>
    <p:extLst>
      <p:ext uri="{BB962C8B-B14F-4D97-AF65-F5344CB8AC3E}">
        <p14:creationId xmlns:p14="http://schemas.microsoft.com/office/powerpoint/2010/main" val="634683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6C729E-BC82-985D-596E-D9A89D264BEC}"/>
              </a:ext>
            </a:extLst>
          </p:cNvPr>
          <p:cNvSpPr>
            <a:spLocks noGrp="1"/>
          </p:cNvSpPr>
          <p:nvPr>
            <p:ph idx="1"/>
          </p:nvPr>
        </p:nvSpPr>
        <p:spPr/>
        <p:txBody>
          <a:bodyPr>
            <a:normAutofit/>
          </a:bodyPr>
          <a:lstStyle/>
          <a:p>
            <a:pPr marL="0" indent="0" algn="ctr">
              <a:buNone/>
            </a:pPr>
            <a:endParaRPr lang="en-IN" sz="6000" dirty="0"/>
          </a:p>
          <a:p>
            <a:pPr marL="0" indent="0" algn="ctr">
              <a:buNone/>
            </a:pPr>
            <a:r>
              <a:rPr lang="en-IN" sz="6000" dirty="0"/>
              <a:t>THANK YOU</a:t>
            </a:r>
          </a:p>
        </p:txBody>
      </p:sp>
    </p:spTree>
    <p:extLst>
      <p:ext uri="{BB962C8B-B14F-4D97-AF65-F5344CB8AC3E}">
        <p14:creationId xmlns:p14="http://schemas.microsoft.com/office/powerpoint/2010/main" val="2373788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FECFC-99E9-DF16-3541-16AEC6E3DA58}"/>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Content Placeholder 2">
            <a:extLst>
              <a:ext uri="{FF2B5EF4-FFF2-40B4-BE49-F238E27FC236}">
                <a16:creationId xmlns:a16="http://schemas.microsoft.com/office/drawing/2014/main" id="{141DA393-DA77-EAED-4938-C215918BF34E}"/>
              </a:ext>
            </a:extLst>
          </p:cNvPr>
          <p:cNvSpPr>
            <a:spLocks noGrp="1"/>
          </p:cNvSpPr>
          <p:nvPr>
            <p:ph idx="1"/>
          </p:nvPr>
        </p:nvSpPr>
        <p:spPr/>
        <p:txBody>
          <a:bodyPr>
            <a:normAutofit fontScale="92500" lnSpcReduction="20000"/>
          </a:bodyPr>
          <a:lstStyle/>
          <a:p>
            <a:r>
              <a:rPr lang="en-US" sz="2400" dirty="0">
                <a:latin typeface="Calibri" panose="020F0502020204030204" pitchFamily="34" charset="0"/>
                <a:ea typeface="Calibri" panose="020F0502020204030204" pitchFamily="34" charset="0"/>
                <a:cs typeface="Calibri" panose="020F0502020204030204" pitchFamily="34" charset="0"/>
              </a:rPr>
              <a:t>PNB Housing Finance Ltd. currently uses the </a:t>
            </a:r>
            <a:r>
              <a:rPr lang="en-US" sz="2400" i="1" dirty="0">
                <a:latin typeface="Calibri" panose="020F0502020204030204" pitchFamily="34" charset="0"/>
                <a:ea typeface="Calibri" panose="020F0502020204030204" pitchFamily="34" charset="0"/>
                <a:cs typeface="Calibri" panose="020F0502020204030204" pitchFamily="34" charset="0"/>
              </a:rPr>
              <a:t>Kastle</a:t>
            </a:r>
            <a:r>
              <a:rPr lang="en-US" sz="2400" dirty="0">
                <a:latin typeface="Calibri" panose="020F0502020204030204" pitchFamily="34" charset="0"/>
                <a:ea typeface="Calibri" panose="020F0502020204030204" pitchFamily="34" charset="0"/>
                <a:cs typeface="Calibri" panose="020F0502020204030204" pitchFamily="34" charset="0"/>
              </a:rPr>
              <a:t> system for loan origination and management. While Kastle has supported business operations for many years.</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Reliance on an external vendor has introduced challenges in customization, integration, licensing costs, and long-term scalability. </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To address this, the organization has an opportunity to build an internal Loan Operating System (LOS) that replicates Kastle’s existing functionality exactly, while giving PNBHFL full ownership, control, and flexibility for future enhancements.</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40608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A0D0A-82DC-ECAF-D8A7-9B8C2B89774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Purpose Statement (Goals)</a:t>
            </a:r>
          </a:p>
        </p:txBody>
      </p:sp>
      <p:sp>
        <p:nvSpPr>
          <p:cNvPr id="3" name="Content Placeholder 2">
            <a:extLst>
              <a:ext uri="{FF2B5EF4-FFF2-40B4-BE49-F238E27FC236}">
                <a16:creationId xmlns:a16="http://schemas.microsoft.com/office/drawing/2014/main" id="{7A8F0B92-1002-BF4F-53BD-9AAF9CA2263F}"/>
              </a:ext>
            </a:extLst>
          </p:cNvPr>
          <p:cNvSpPr>
            <a:spLocks noGrp="1"/>
          </p:cNvSpPr>
          <p:nvPr>
            <p:ph idx="1"/>
          </p:nvPr>
        </p:nvSpPr>
        <p:spPr/>
        <p:txBody>
          <a:bodyPr>
            <a:normAutofit/>
          </a:bodyPr>
          <a:lstStyle/>
          <a:p>
            <a:r>
              <a:rPr lang="en-US" sz="2400" dirty="0">
                <a:latin typeface="Calibri" panose="020F0502020204030204" pitchFamily="34" charset="0"/>
                <a:ea typeface="Calibri" panose="020F0502020204030204" pitchFamily="34" charset="0"/>
                <a:cs typeface="Calibri" panose="020F0502020204030204" pitchFamily="34" charset="0"/>
              </a:rPr>
              <a:t>The purpose of this project is to design, develop, and implement an internal Loan Operating System (LOS) that is identical to Kastle in terms of functionality, business rules, and workflows. </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r>
              <a:rPr lang="en-US" sz="2400" dirty="0">
                <a:latin typeface="Calibri" panose="020F0502020204030204" pitchFamily="34" charset="0"/>
                <a:ea typeface="Calibri" panose="020F0502020204030204" pitchFamily="34" charset="0"/>
                <a:cs typeface="Calibri" panose="020F0502020204030204" pitchFamily="34" charset="0"/>
              </a:rPr>
              <a:t>Ensuring continuity of operations while reducing dependency on third-party vendors.</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230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1F67E-54A4-6C9A-9AB0-C9669FB7914C}"/>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Project Objectives</a:t>
            </a:r>
          </a:p>
        </p:txBody>
      </p:sp>
      <p:sp>
        <p:nvSpPr>
          <p:cNvPr id="3" name="Content Placeholder 2">
            <a:extLst>
              <a:ext uri="{FF2B5EF4-FFF2-40B4-BE49-F238E27FC236}">
                <a16:creationId xmlns:a16="http://schemas.microsoft.com/office/drawing/2014/main" id="{F7B1490E-F39E-5BDB-D1DA-A5C3C474068A}"/>
              </a:ext>
            </a:extLst>
          </p:cNvPr>
          <p:cNvSpPr>
            <a:spLocks noGrp="1"/>
          </p:cNvSpPr>
          <p:nvPr>
            <p:ph idx="1"/>
          </p:nvPr>
        </p:nvSpPr>
        <p:spPr/>
        <p:txBody>
          <a:bodyPr>
            <a:normAutofit/>
          </a:bodyPr>
          <a:lstStyle/>
          <a:p>
            <a:r>
              <a:rPr lang="en-US" sz="2000" b="1" dirty="0">
                <a:latin typeface="Calibri" panose="020F0502020204030204" pitchFamily="34" charset="0"/>
                <a:ea typeface="Calibri" panose="020F0502020204030204" pitchFamily="34" charset="0"/>
                <a:cs typeface="Calibri" panose="020F0502020204030204" pitchFamily="34" charset="0"/>
              </a:rPr>
              <a:t>Solution selection and design</a:t>
            </a:r>
            <a:r>
              <a:rPr lang="en-US" sz="2000" dirty="0">
                <a:latin typeface="Calibri" panose="020F0502020204030204" pitchFamily="34" charset="0"/>
                <a:ea typeface="Calibri" panose="020F0502020204030204" pitchFamily="34" charset="0"/>
                <a:cs typeface="Calibri" panose="020F0502020204030204" pitchFamily="34" charset="0"/>
              </a:rPr>
              <a:t> aligned with Kastle’s existing workflows, loan lifecycle features, and compliance requirements.</a:t>
            </a: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b="1" dirty="0">
                <a:latin typeface="Calibri" panose="020F0502020204030204" pitchFamily="34" charset="0"/>
                <a:ea typeface="Calibri" panose="020F0502020204030204" pitchFamily="34" charset="0"/>
                <a:cs typeface="Calibri" panose="020F0502020204030204" pitchFamily="34" charset="0"/>
              </a:rPr>
              <a:t>Solution prototyping and testing</a:t>
            </a:r>
            <a:r>
              <a:rPr lang="en-US" sz="2000" dirty="0">
                <a:latin typeface="Calibri" panose="020F0502020204030204" pitchFamily="34" charset="0"/>
                <a:ea typeface="Calibri" panose="020F0502020204030204" pitchFamily="34" charset="0"/>
                <a:cs typeface="Calibri" panose="020F0502020204030204" pitchFamily="34" charset="0"/>
              </a:rPr>
              <a:t> to validate replication of account creation, loan disbursement, EMI scheduling, collections, NPA handling, and closure.</a:t>
            </a:r>
          </a:p>
          <a:p>
            <a:pPr marL="0" indent="0">
              <a:buNone/>
            </a:pPr>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b="1" dirty="0">
                <a:latin typeface="Calibri" panose="020F0502020204030204" pitchFamily="34" charset="0"/>
                <a:ea typeface="Calibri" panose="020F0502020204030204" pitchFamily="34" charset="0"/>
                <a:cs typeface="Calibri" panose="020F0502020204030204" pitchFamily="34" charset="0"/>
              </a:rPr>
              <a:t>Data migration</a:t>
            </a:r>
            <a:r>
              <a:rPr lang="en-US" sz="2000" dirty="0">
                <a:latin typeface="Calibri" panose="020F0502020204030204" pitchFamily="34" charset="0"/>
                <a:ea typeface="Calibri" panose="020F0502020204030204" pitchFamily="34" charset="0"/>
                <a:cs typeface="Calibri" panose="020F0502020204030204" pitchFamily="34" charset="0"/>
              </a:rPr>
              <a:t> from Kastle to the new LOS with complete reconciliation of balances and schedules.</a:t>
            </a:r>
          </a:p>
          <a:p>
            <a:pPr marL="0" indent="0">
              <a:buNone/>
            </a:pPr>
            <a:endParaRPr lang="en-IN" dirty="0"/>
          </a:p>
        </p:txBody>
      </p:sp>
    </p:spTree>
    <p:extLst>
      <p:ext uri="{BB962C8B-B14F-4D97-AF65-F5344CB8AC3E}">
        <p14:creationId xmlns:p14="http://schemas.microsoft.com/office/powerpoint/2010/main" val="3289529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0D01F4-6C1C-BCAA-F729-E7A44E368528}"/>
              </a:ext>
            </a:extLst>
          </p:cNvPr>
          <p:cNvSpPr>
            <a:spLocks noGrp="1"/>
          </p:cNvSpPr>
          <p:nvPr>
            <p:ph idx="1"/>
          </p:nvPr>
        </p:nvSpPr>
        <p:spPr/>
        <p:txBody>
          <a:bodyPr/>
          <a:lstStyle/>
          <a:p>
            <a:r>
              <a:rPr lang="en-US" sz="2000" b="1" dirty="0">
                <a:latin typeface="Calibri" panose="020F0502020204030204" pitchFamily="34" charset="0"/>
                <a:ea typeface="Calibri" panose="020F0502020204030204" pitchFamily="34" charset="0"/>
                <a:cs typeface="Calibri" panose="020F0502020204030204" pitchFamily="34" charset="0"/>
              </a:rPr>
              <a:t>Training, user adoption, and transition</a:t>
            </a:r>
            <a:r>
              <a:rPr lang="en-US" sz="2000" dirty="0">
                <a:latin typeface="Calibri" panose="020F0502020204030204" pitchFamily="34" charset="0"/>
                <a:ea typeface="Calibri" panose="020F0502020204030204" pitchFamily="34" charset="0"/>
                <a:cs typeface="Calibri" panose="020F0502020204030204" pitchFamily="34" charset="0"/>
              </a:rPr>
              <a:t> to ensure smooth migration without disrupting business operations.</a:t>
            </a:r>
          </a:p>
          <a:p>
            <a:endParaRPr lang="en-US" sz="2000" dirty="0">
              <a:latin typeface="Calibri" panose="020F0502020204030204" pitchFamily="34" charset="0"/>
              <a:ea typeface="Calibri" panose="020F0502020204030204" pitchFamily="34" charset="0"/>
              <a:cs typeface="Calibri" panose="020F0502020204030204" pitchFamily="34" charset="0"/>
            </a:endParaRPr>
          </a:p>
          <a:p>
            <a:r>
              <a:rPr lang="en-US" sz="2000" b="1" dirty="0">
                <a:latin typeface="Calibri" panose="020F0502020204030204" pitchFamily="34" charset="0"/>
                <a:ea typeface="Calibri" panose="020F0502020204030204" pitchFamily="34" charset="0"/>
                <a:cs typeface="Calibri" panose="020F0502020204030204" pitchFamily="34" charset="0"/>
              </a:rPr>
              <a:t>Integration</a:t>
            </a:r>
            <a:r>
              <a:rPr lang="en-US" sz="2000" dirty="0">
                <a:latin typeface="Calibri" panose="020F0502020204030204" pitchFamily="34" charset="0"/>
                <a:ea typeface="Calibri" panose="020F0502020204030204" pitchFamily="34" charset="0"/>
                <a:cs typeface="Calibri" panose="020F0502020204030204" pitchFamily="34" charset="0"/>
              </a:rPr>
              <a:t> with Kastle front-end, Payment Gateways, Document Management Systems (DMS), and regulatory reporting tools.</a:t>
            </a:r>
          </a:p>
          <a:p>
            <a:endParaRPr lang="en-IN" dirty="0"/>
          </a:p>
        </p:txBody>
      </p:sp>
    </p:spTree>
    <p:extLst>
      <p:ext uri="{BB962C8B-B14F-4D97-AF65-F5344CB8AC3E}">
        <p14:creationId xmlns:p14="http://schemas.microsoft.com/office/powerpoint/2010/main" val="118115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A247F-9C45-00D7-76ED-0797CDA8E099}"/>
              </a:ext>
            </a:extLst>
          </p:cNvPr>
          <p:cNvSpPr>
            <a:spLocks noGrp="1"/>
          </p:cNvSpPr>
          <p:nvPr>
            <p:ph type="title"/>
          </p:nvPr>
        </p:nvSpPr>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Success Criteria</a:t>
            </a:r>
          </a:p>
        </p:txBody>
      </p:sp>
      <p:sp>
        <p:nvSpPr>
          <p:cNvPr id="3" name="Content Placeholder 2">
            <a:extLst>
              <a:ext uri="{FF2B5EF4-FFF2-40B4-BE49-F238E27FC236}">
                <a16:creationId xmlns:a16="http://schemas.microsoft.com/office/drawing/2014/main" id="{0D4D8DC7-3624-BB53-5380-931CBEB3D836}"/>
              </a:ext>
            </a:extLst>
          </p:cNvPr>
          <p:cNvSpPr>
            <a:spLocks noGrp="1"/>
          </p:cNvSpPr>
          <p:nvPr>
            <p:ph idx="1"/>
          </p:nvPr>
        </p:nvSpPr>
        <p:spPr/>
        <p:txBody>
          <a:bodyPr>
            <a:normAutofit fontScale="92500" lnSpcReduction="10000"/>
          </a:bodyPr>
          <a:lstStyle/>
          <a:p>
            <a:r>
              <a:rPr lang="en-US" sz="2400" b="1" dirty="0">
                <a:latin typeface="Calibri" panose="020F0502020204030204" pitchFamily="34" charset="0"/>
                <a:ea typeface="Calibri" panose="020F0502020204030204" pitchFamily="34" charset="0"/>
                <a:cs typeface="Calibri" panose="020F0502020204030204" pitchFamily="34" charset="0"/>
              </a:rPr>
              <a:t>Exact replication</a:t>
            </a:r>
            <a:r>
              <a:rPr lang="en-US" sz="2400" dirty="0">
                <a:latin typeface="Calibri" panose="020F0502020204030204" pitchFamily="34" charset="0"/>
                <a:ea typeface="Calibri" panose="020F0502020204030204" pitchFamily="34" charset="0"/>
                <a:cs typeface="Calibri" panose="020F0502020204030204" pitchFamily="34" charset="0"/>
              </a:rPr>
              <a:t> of Kastle features and workflows without gaps.</a:t>
            </a:r>
          </a:p>
          <a:p>
            <a:r>
              <a:rPr lang="en-US" sz="2400" b="1" dirty="0">
                <a:latin typeface="Calibri" panose="020F0502020204030204" pitchFamily="34" charset="0"/>
                <a:ea typeface="Calibri" panose="020F0502020204030204" pitchFamily="34" charset="0"/>
                <a:cs typeface="Calibri" panose="020F0502020204030204" pitchFamily="34" charset="0"/>
              </a:rPr>
              <a:t>Improved availability and accessibility</a:t>
            </a:r>
            <a:r>
              <a:rPr lang="en-US" sz="2400" dirty="0">
                <a:latin typeface="Calibri" panose="020F0502020204030204" pitchFamily="34" charset="0"/>
                <a:ea typeface="Calibri" panose="020F0502020204030204" pitchFamily="34" charset="0"/>
                <a:cs typeface="Calibri" panose="020F0502020204030204" pitchFamily="34" charset="0"/>
              </a:rPr>
              <a:t> of loan account information, collateral records, repayment schedules and customer data.</a:t>
            </a:r>
          </a:p>
          <a:p>
            <a:r>
              <a:rPr lang="en-US" sz="2400" b="1" dirty="0">
                <a:latin typeface="Calibri" panose="020F0502020204030204" pitchFamily="34" charset="0"/>
                <a:ea typeface="Calibri" panose="020F0502020204030204" pitchFamily="34" charset="0"/>
                <a:cs typeface="Calibri" panose="020F0502020204030204" pitchFamily="34" charset="0"/>
              </a:rPr>
              <a:t>Reduced system downtime and faster response times</a:t>
            </a:r>
            <a:r>
              <a:rPr lang="en-US" sz="2400" dirty="0">
                <a:latin typeface="Calibri" panose="020F0502020204030204" pitchFamily="34" charset="0"/>
                <a:ea typeface="Calibri" panose="020F0502020204030204" pitchFamily="34" charset="0"/>
                <a:cs typeface="Calibri" panose="020F0502020204030204" pitchFamily="34" charset="0"/>
              </a:rPr>
              <a:t> compared to the current system.</a:t>
            </a:r>
          </a:p>
          <a:p>
            <a:r>
              <a:rPr lang="en-US" sz="2400" b="1" dirty="0">
                <a:latin typeface="Calibri" panose="020F0502020204030204" pitchFamily="34" charset="0"/>
                <a:ea typeface="Calibri" panose="020F0502020204030204" pitchFamily="34" charset="0"/>
                <a:cs typeface="Calibri" panose="020F0502020204030204" pitchFamily="34" charset="0"/>
              </a:rPr>
              <a:t>Regulatory compliance automation</a:t>
            </a:r>
            <a:r>
              <a:rPr lang="en-US" sz="2400" dirty="0">
                <a:latin typeface="Calibri" panose="020F0502020204030204" pitchFamily="34" charset="0"/>
                <a:ea typeface="Calibri" panose="020F0502020204030204" pitchFamily="34" charset="0"/>
                <a:cs typeface="Calibri" panose="020F0502020204030204" pitchFamily="34" charset="0"/>
              </a:rPr>
              <a:t> for RBI/NHB reporting.</a:t>
            </a:r>
          </a:p>
          <a:p>
            <a:r>
              <a:rPr lang="en-US" sz="2400" b="1" dirty="0">
                <a:latin typeface="Calibri" panose="020F0502020204030204" pitchFamily="34" charset="0"/>
                <a:ea typeface="Calibri" panose="020F0502020204030204" pitchFamily="34" charset="0"/>
                <a:cs typeface="Calibri" panose="020F0502020204030204" pitchFamily="34" charset="0"/>
              </a:rPr>
              <a:t>High user </a:t>
            </a:r>
            <a:r>
              <a:rPr lang="en-IN" sz="2400" dirty="0">
                <a:latin typeface="Calibri" panose="020F0502020204030204" pitchFamily="34" charset="0"/>
                <a:ea typeface="Calibri" panose="020F0502020204030204" pitchFamily="34" charset="0"/>
                <a:cs typeface="Calibri" panose="020F0502020204030204" pitchFamily="34" charset="0"/>
              </a:rPr>
              <a:t>acceptance</a:t>
            </a:r>
            <a:r>
              <a:rPr lang="en-US" sz="2400" dirty="0">
                <a:latin typeface="Calibri" panose="020F0502020204030204" pitchFamily="34" charset="0"/>
                <a:ea typeface="Calibri" panose="020F0502020204030204" pitchFamily="34" charset="0"/>
                <a:cs typeface="Calibri" panose="020F0502020204030204" pitchFamily="34" charset="0"/>
              </a:rPr>
              <a:t>, with ≥90% satisfaction score from end users post-go-live.</a:t>
            </a:r>
          </a:p>
          <a:p>
            <a:r>
              <a:rPr lang="en-US" sz="2400" b="1" dirty="0">
                <a:latin typeface="Calibri" panose="020F0502020204030204" pitchFamily="34" charset="0"/>
                <a:ea typeface="Calibri" panose="020F0502020204030204" pitchFamily="34" charset="0"/>
                <a:cs typeface="Calibri" panose="020F0502020204030204" pitchFamily="34" charset="0"/>
              </a:rPr>
              <a:t>Smooth transition from Kastle</a:t>
            </a:r>
            <a:r>
              <a:rPr lang="en-US" sz="2400" dirty="0">
                <a:latin typeface="Calibri" panose="020F0502020204030204" pitchFamily="34" charset="0"/>
                <a:ea typeface="Calibri" panose="020F0502020204030204" pitchFamily="34" charset="0"/>
                <a:cs typeface="Calibri" panose="020F0502020204030204" pitchFamily="34" charset="0"/>
              </a:rPr>
              <a:t> with reconciled balances and minimal business disruption.</a:t>
            </a:r>
            <a:endParaRPr lang="en-IN" sz="24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8289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A6461-BC2F-E0F9-2E19-16F1952360D1}"/>
              </a:ext>
            </a:extLst>
          </p:cNvPr>
          <p:cNvSpPr>
            <a:spLocks noGrp="1"/>
          </p:cNvSpPr>
          <p:nvPr>
            <p:ph type="title"/>
          </p:nvPr>
        </p:nvSpPr>
        <p:spPr>
          <a:xfrm>
            <a:off x="677334" y="609600"/>
            <a:ext cx="8596668" cy="914400"/>
          </a:xfrm>
        </p:spPr>
        <p:txBody>
          <a:bodyPr>
            <a:normAutofit/>
          </a:bodyPr>
          <a:lstStyle/>
          <a:p>
            <a:r>
              <a:rPr lang="en-IN" sz="2800" b="1" dirty="0">
                <a:latin typeface="Calibri" panose="020F0502020204030204" pitchFamily="34" charset="0"/>
                <a:ea typeface="Calibri" panose="020F0502020204030204" pitchFamily="34" charset="0"/>
                <a:cs typeface="Calibri" panose="020F0502020204030204" pitchFamily="34" charset="0"/>
              </a:rPr>
              <a:t>Methods/Approach</a:t>
            </a:r>
          </a:p>
        </p:txBody>
      </p:sp>
      <p:sp>
        <p:nvSpPr>
          <p:cNvPr id="3" name="Content Placeholder 2">
            <a:extLst>
              <a:ext uri="{FF2B5EF4-FFF2-40B4-BE49-F238E27FC236}">
                <a16:creationId xmlns:a16="http://schemas.microsoft.com/office/drawing/2014/main" id="{D6C18BE7-4270-C1C6-9248-1C82EDCB4DBC}"/>
              </a:ext>
            </a:extLst>
          </p:cNvPr>
          <p:cNvSpPr>
            <a:spLocks noGrp="1"/>
          </p:cNvSpPr>
          <p:nvPr>
            <p:ph idx="1"/>
          </p:nvPr>
        </p:nvSpPr>
        <p:spPr>
          <a:xfrm>
            <a:off x="838200" y="1524000"/>
            <a:ext cx="10515600" cy="4652963"/>
          </a:xfrm>
        </p:spPr>
        <p:txBody>
          <a:bodyPr>
            <a:normAutofit fontScale="92500"/>
          </a:bodyPr>
          <a:lstStyle/>
          <a:p>
            <a:r>
              <a:rPr lang="en-US" dirty="0">
                <a:latin typeface="Calibri" panose="020F0502020204030204" pitchFamily="34" charset="0"/>
                <a:ea typeface="Calibri" panose="020F0502020204030204" pitchFamily="34" charset="0"/>
                <a:cs typeface="Calibri" panose="020F0502020204030204" pitchFamily="34" charset="0"/>
              </a:rPr>
              <a:t>Establish a </a:t>
            </a:r>
            <a:r>
              <a:rPr lang="en-US" b="1" dirty="0">
                <a:latin typeface="Calibri" panose="020F0502020204030204" pitchFamily="34" charset="0"/>
                <a:ea typeface="Calibri" panose="020F0502020204030204" pitchFamily="34" charset="0"/>
                <a:cs typeface="Calibri" panose="020F0502020204030204" pitchFamily="34" charset="0"/>
              </a:rPr>
              <a:t>project steering committee </a:t>
            </a:r>
            <a:r>
              <a:rPr lang="en-US" dirty="0">
                <a:latin typeface="Calibri" panose="020F0502020204030204" pitchFamily="34" charset="0"/>
                <a:ea typeface="Calibri" panose="020F0502020204030204" pitchFamily="34" charset="0"/>
                <a:cs typeface="Calibri" panose="020F0502020204030204" pitchFamily="34" charset="0"/>
              </a:rPr>
              <a:t>with representatives from Business, IT, Risk, Finance, and Compliance to define detailed business and system requirements by mapping Kastle functionality.</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And select the elicitation techniques to gather requirements like workshops, interviews,         Document Analysis,</a:t>
            </a:r>
          </a:p>
          <a:p>
            <a:pPr marL="0" indent="0">
              <a:buNone/>
            </a:pPr>
            <a:r>
              <a:rPr lang="en-US" dirty="0">
                <a:latin typeface="Calibri" panose="020F0502020204030204" pitchFamily="34" charset="0"/>
                <a:ea typeface="Calibri" panose="020F0502020204030204" pitchFamily="34" charset="0"/>
                <a:cs typeface="Calibri" panose="020F0502020204030204" pitchFamily="34" charset="0"/>
              </a:rPr>
              <a:t>   Example: Some of the Functional requirements are- </a:t>
            </a:r>
          </a:p>
          <a:p>
            <a:pPr>
              <a:buFont typeface="Wingdings" panose="05000000000000000000" pitchFamily="2" charset="2"/>
              <a:buChar char="v"/>
            </a:pPr>
            <a:r>
              <a:rPr lang="en-US" b="1" dirty="0">
                <a:latin typeface="Calibri" panose="020F0502020204030204" pitchFamily="34" charset="0"/>
                <a:ea typeface="Calibri" panose="020F0502020204030204" pitchFamily="34" charset="0"/>
                <a:cs typeface="Calibri" panose="020F0502020204030204" pitchFamily="34" charset="0"/>
              </a:rPr>
              <a:t>       Product Setup</a:t>
            </a:r>
            <a:r>
              <a:rPr lang="en-US" dirty="0">
                <a:latin typeface="Calibri" panose="020F0502020204030204" pitchFamily="34" charset="0"/>
                <a:ea typeface="Calibri" panose="020F0502020204030204" pitchFamily="34" charset="0"/>
                <a:cs typeface="Calibri" panose="020F0502020204030204" pitchFamily="34" charset="0"/>
              </a:rPr>
              <a:t>: home loan, LAP; ROI = base + spread; reset frequency; risk grade; charges library. </a:t>
            </a:r>
          </a:p>
          <a:p>
            <a:pPr>
              <a:buFont typeface="Wingdings" panose="05000000000000000000" pitchFamily="2" charset="2"/>
              <a:buChar char="v"/>
            </a:pPr>
            <a:r>
              <a:rPr lang="en-US" b="1" dirty="0">
                <a:latin typeface="Calibri" panose="020F0502020204030204" pitchFamily="34" charset="0"/>
                <a:ea typeface="Calibri" panose="020F0502020204030204" pitchFamily="34" charset="0"/>
                <a:cs typeface="Calibri" panose="020F0502020204030204" pitchFamily="34" charset="0"/>
              </a:rPr>
              <a:t>       Interest/Charges</a:t>
            </a:r>
            <a:r>
              <a:rPr lang="en-US" dirty="0">
                <a:latin typeface="Calibri" panose="020F0502020204030204" pitchFamily="34" charset="0"/>
                <a:ea typeface="Calibri" panose="020F0502020204030204" pitchFamily="34" charset="0"/>
                <a:cs typeface="Calibri" panose="020F0502020204030204" pitchFamily="34" charset="0"/>
              </a:rPr>
              <a:t>: penal interest, bounce charges, notice fees; GST computation &amp; rounding.</a:t>
            </a:r>
          </a:p>
          <a:p>
            <a:pPr>
              <a:buFont typeface="Wingdings" panose="05000000000000000000" pitchFamily="2" charset="2"/>
              <a:buChar char="v"/>
            </a:pPr>
            <a:r>
              <a:rPr lang="en-US" b="1" dirty="0">
                <a:latin typeface="Calibri" panose="020F0502020204030204" pitchFamily="34" charset="0"/>
                <a:ea typeface="Calibri" panose="020F0502020204030204" pitchFamily="34" charset="0"/>
                <a:cs typeface="Calibri" panose="020F0502020204030204" pitchFamily="34" charset="0"/>
              </a:rPr>
              <a:t>       Schedule Engine</a:t>
            </a:r>
            <a:r>
              <a:rPr lang="en-US" dirty="0">
                <a:latin typeface="Calibri" panose="020F0502020204030204" pitchFamily="34" charset="0"/>
                <a:ea typeface="Calibri" panose="020F0502020204030204" pitchFamily="34" charset="0"/>
                <a:cs typeface="Calibri" panose="020F0502020204030204" pitchFamily="34" charset="0"/>
              </a:rPr>
              <a:t>: standard EMI, reducing balance; partial prepayment; interest capitalization policy;   day‑count basis.</a:t>
            </a:r>
          </a:p>
          <a:p>
            <a:pPr>
              <a:buFont typeface="Wingdings" panose="05000000000000000000" pitchFamily="2" charset="2"/>
              <a:buChar char="v"/>
            </a:pPr>
            <a:r>
              <a:rPr lang="en-US" dirty="0">
                <a:latin typeface="Calibri" panose="020F0502020204030204" pitchFamily="34" charset="0"/>
                <a:ea typeface="Calibri" panose="020F0502020204030204" pitchFamily="34" charset="0"/>
                <a:cs typeface="Calibri" panose="020F0502020204030204" pitchFamily="34" charset="0"/>
              </a:rPr>
              <a:t>       </a:t>
            </a:r>
            <a:r>
              <a:rPr lang="en-IN" b="1" dirty="0">
                <a:latin typeface="Calibri" panose="020F0502020204030204" pitchFamily="34" charset="0"/>
                <a:ea typeface="Calibri" panose="020F0502020204030204" pitchFamily="34" charset="0"/>
                <a:cs typeface="Calibri" panose="020F0502020204030204" pitchFamily="34" charset="0"/>
              </a:rPr>
              <a:t>Receipting</a:t>
            </a:r>
            <a:r>
              <a:rPr lang="en-IN" dirty="0">
                <a:latin typeface="Calibri" panose="020F0502020204030204" pitchFamily="34" charset="0"/>
                <a:ea typeface="Calibri" panose="020F0502020204030204" pitchFamily="34" charset="0"/>
                <a:cs typeface="Calibri" panose="020F0502020204030204" pitchFamily="34" charset="0"/>
              </a:rPr>
              <a:t>: auto‑apply hierarchy (</a:t>
            </a:r>
            <a:r>
              <a:rPr lang="en-IN" dirty="0" err="1">
                <a:latin typeface="Calibri" panose="020F0502020204030204" pitchFamily="34" charset="0"/>
                <a:ea typeface="Calibri" panose="020F0502020204030204" pitchFamily="34" charset="0"/>
                <a:cs typeface="Calibri" panose="020F0502020204030204" pitchFamily="34" charset="0"/>
              </a:rPr>
              <a:t>penal→charges→interest→principal</a:t>
            </a:r>
            <a:r>
              <a:rPr lang="en-IN" dirty="0">
                <a:latin typeface="Calibri" panose="020F0502020204030204" pitchFamily="34" charset="0"/>
                <a:ea typeface="Calibri" panose="020F0502020204030204" pitchFamily="34" charset="0"/>
                <a:cs typeface="Calibri" panose="020F0502020204030204" pitchFamily="34" charset="0"/>
              </a:rPr>
              <a:t> configurable)</a:t>
            </a:r>
          </a:p>
          <a:p>
            <a:pPr>
              <a:buFont typeface="Wingdings" panose="05000000000000000000" pitchFamily="2" charset="2"/>
              <a:buChar char="v"/>
            </a:pPr>
            <a:r>
              <a:rPr lang="en-IN" b="1" dirty="0">
                <a:latin typeface="Calibri" panose="020F0502020204030204" pitchFamily="34" charset="0"/>
                <a:ea typeface="Calibri" panose="020F0502020204030204" pitchFamily="34" charset="0"/>
                <a:cs typeface="Calibri" panose="020F0502020204030204" pitchFamily="34" charset="0"/>
              </a:rPr>
              <a:t>       </a:t>
            </a:r>
            <a:r>
              <a:rPr lang="en-US" b="1" dirty="0">
                <a:latin typeface="Calibri" panose="020F0502020204030204" pitchFamily="34" charset="0"/>
                <a:ea typeface="Calibri" panose="020F0502020204030204" pitchFamily="34" charset="0"/>
                <a:cs typeface="Calibri" panose="020F0502020204030204" pitchFamily="34" charset="0"/>
              </a:rPr>
              <a:t>Delinquency</a:t>
            </a:r>
            <a:r>
              <a:rPr lang="en-US" dirty="0">
                <a:latin typeface="Calibri" panose="020F0502020204030204" pitchFamily="34" charset="0"/>
                <a:ea typeface="Calibri" panose="020F0502020204030204" pitchFamily="34" charset="0"/>
                <a:cs typeface="Calibri" panose="020F0502020204030204" pitchFamily="34" charset="0"/>
              </a:rPr>
              <a:t>: bucket 0–X with DPD calculation; legal case stages.</a:t>
            </a:r>
          </a:p>
          <a:p>
            <a:pPr>
              <a:buFont typeface="Wingdings" panose="05000000000000000000" pitchFamily="2" charset="2"/>
              <a:buChar char="v"/>
            </a:pPr>
            <a:r>
              <a:rPr lang="en-US" dirty="0">
                <a:latin typeface="Calibri" panose="020F0502020204030204" pitchFamily="34" charset="0"/>
                <a:ea typeface="Calibri" panose="020F0502020204030204" pitchFamily="34" charset="0"/>
                <a:cs typeface="Calibri" panose="020F0502020204030204" pitchFamily="34" charset="0"/>
              </a:rPr>
              <a:t>       </a:t>
            </a:r>
            <a:r>
              <a:rPr lang="en-US" b="1" dirty="0">
                <a:latin typeface="Calibri" panose="020F0502020204030204" pitchFamily="34" charset="0"/>
                <a:ea typeface="Calibri" panose="020F0502020204030204" pitchFamily="34" charset="0"/>
                <a:cs typeface="Calibri" panose="020F0502020204030204" pitchFamily="34" charset="0"/>
              </a:rPr>
              <a:t>Foreclosure</a:t>
            </a:r>
            <a:r>
              <a:rPr lang="en-US" dirty="0">
                <a:latin typeface="Calibri" panose="020F0502020204030204" pitchFamily="34" charset="0"/>
                <a:ea typeface="Calibri" panose="020F0502020204030204" pitchFamily="34" charset="0"/>
                <a:cs typeface="Calibri" panose="020F0502020204030204" pitchFamily="34" charset="0"/>
              </a:rPr>
              <a:t>: statement generation; waiver approval; NOC; lien release trigger.</a:t>
            </a:r>
          </a:p>
          <a:p>
            <a:pPr>
              <a:buFont typeface="Wingdings" panose="05000000000000000000" pitchFamily="2" charset="2"/>
              <a:buChar char="v"/>
            </a:pPr>
            <a:r>
              <a:rPr lang="en-US" dirty="0">
                <a:latin typeface="Calibri" panose="020F0502020204030204" pitchFamily="34" charset="0"/>
                <a:ea typeface="Calibri" panose="020F0502020204030204" pitchFamily="34" charset="0"/>
                <a:cs typeface="Calibri" panose="020F0502020204030204" pitchFamily="34" charset="0"/>
              </a:rPr>
              <a:t>       </a:t>
            </a:r>
            <a:r>
              <a:rPr lang="en-US" b="1" dirty="0">
                <a:latin typeface="Calibri" panose="020F0502020204030204" pitchFamily="34" charset="0"/>
                <a:ea typeface="Calibri" panose="020F0502020204030204" pitchFamily="34" charset="0"/>
                <a:cs typeface="Calibri" panose="020F0502020204030204" pitchFamily="34" charset="0"/>
              </a:rPr>
              <a:t>Reports: </a:t>
            </a:r>
            <a:r>
              <a:rPr lang="en-US" dirty="0">
                <a:latin typeface="Calibri" panose="020F0502020204030204" pitchFamily="34" charset="0"/>
                <a:ea typeface="Calibri" panose="020F0502020204030204" pitchFamily="34" charset="0"/>
                <a:cs typeface="Calibri" panose="020F0502020204030204" pitchFamily="34" charset="0"/>
              </a:rPr>
              <a:t>Generating Loan Account Statements, Schedules, </a:t>
            </a:r>
            <a:r>
              <a:rPr lang="en-IN" dirty="0" err="1">
                <a:latin typeface="Calibri" panose="020F0502020204030204" pitchFamily="34" charset="0"/>
                <a:ea typeface="Calibri" panose="020F0502020204030204" pitchFamily="34" charset="0"/>
                <a:cs typeface="Calibri" panose="020F0502020204030204" pitchFamily="34" charset="0"/>
              </a:rPr>
              <a:t>aging,NPA</a:t>
            </a:r>
            <a:r>
              <a:rPr lang="en-IN" dirty="0">
                <a:latin typeface="Calibri" panose="020F0502020204030204" pitchFamily="34" charset="0"/>
                <a:ea typeface="Calibri" panose="020F0502020204030204" pitchFamily="34" charset="0"/>
                <a:cs typeface="Calibri" panose="020F0502020204030204" pitchFamily="34" charset="0"/>
              </a:rPr>
              <a:t> reports, collection efficiency, Regulatory and Audit reports</a:t>
            </a:r>
            <a:endParaRPr lang="en-US"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v"/>
            </a:pPr>
            <a:endParaRPr lang="en-US" dirty="0"/>
          </a:p>
          <a:p>
            <a:endParaRPr lang="en-US" dirty="0"/>
          </a:p>
          <a:p>
            <a:endParaRPr lang="en-US" dirty="0"/>
          </a:p>
          <a:p>
            <a:endParaRPr lang="en-US" dirty="0"/>
          </a:p>
          <a:p>
            <a:endParaRPr lang="en-US" dirty="0"/>
          </a:p>
          <a:p>
            <a:endParaRPr lang="en-US" dirty="0"/>
          </a:p>
          <a:p>
            <a:endParaRPr lang="en-IN" dirty="0"/>
          </a:p>
        </p:txBody>
      </p:sp>
    </p:spTree>
    <p:extLst>
      <p:ext uri="{BB962C8B-B14F-4D97-AF65-F5344CB8AC3E}">
        <p14:creationId xmlns:p14="http://schemas.microsoft.com/office/powerpoint/2010/main" val="220590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FF4450-759B-A5B6-5003-445AB183D740}"/>
              </a:ext>
            </a:extLst>
          </p:cNvPr>
          <p:cNvSpPr>
            <a:spLocks noGrp="1"/>
          </p:cNvSpPr>
          <p:nvPr>
            <p:ph idx="1"/>
          </p:nvPr>
        </p:nvSpPr>
        <p:spPr>
          <a:xfrm>
            <a:off x="838200" y="707571"/>
            <a:ext cx="10515600" cy="5469392"/>
          </a:xfrm>
        </p:spPr>
        <p:txBody>
          <a:bodyPr>
            <a:normAutofit fontScale="92500" lnSpcReduction="20000"/>
          </a:bodyPr>
          <a:lstStyle/>
          <a:p>
            <a:pPr marL="0" indent="0">
              <a:buNone/>
            </a:pPr>
            <a:r>
              <a:rPr lang="en-US" dirty="0"/>
              <a:t>   </a:t>
            </a:r>
            <a:r>
              <a:rPr lang="en-US" sz="2600" dirty="0">
                <a:latin typeface="Calibri" panose="020F0502020204030204" pitchFamily="34" charset="0"/>
                <a:ea typeface="Calibri" panose="020F0502020204030204" pitchFamily="34" charset="0"/>
                <a:cs typeface="Calibri" panose="020F0502020204030204" pitchFamily="34" charset="0"/>
              </a:rPr>
              <a:t>Some of the Non-Functional requirements-</a:t>
            </a:r>
          </a:p>
          <a:p>
            <a:pPr>
              <a:buFont typeface="Wingdings" panose="05000000000000000000" pitchFamily="2" charset="2"/>
              <a:buChar char="v"/>
            </a:pP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latin typeface="Calibri" panose="020F0502020204030204" pitchFamily="34" charset="0"/>
                <a:ea typeface="Calibri" panose="020F0502020204030204" pitchFamily="34" charset="0"/>
                <a:cs typeface="Calibri" panose="020F0502020204030204" pitchFamily="34" charset="0"/>
              </a:rPr>
              <a:t>Performance</a:t>
            </a:r>
            <a:r>
              <a:rPr lang="en-US" sz="2600" dirty="0">
                <a:latin typeface="Calibri" panose="020F0502020204030204" pitchFamily="34" charset="0"/>
                <a:ea typeface="Calibri" panose="020F0502020204030204" pitchFamily="34" charset="0"/>
                <a:cs typeface="Calibri" panose="020F0502020204030204" pitchFamily="34" charset="0"/>
              </a:rPr>
              <a:t>: 99.9% business hours; planned maintenance windows pre‑defined</a:t>
            </a:r>
          </a:p>
          <a:p>
            <a:pPr>
              <a:buFont typeface="Wingdings" panose="05000000000000000000" pitchFamily="2" charset="2"/>
              <a:buChar char="v"/>
            </a:pP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latin typeface="Calibri" panose="020F0502020204030204" pitchFamily="34" charset="0"/>
                <a:ea typeface="Calibri" panose="020F0502020204030204" pitchFamily="34" charset="0"/>
                <a:cs typeface="Calibri" panose="020F0502020204030204" pitchFamily="34" charset="0"/>
              </a:rPr>
              <a:t>Connectivity: </a:t>
            </a:r>
            <a:r>
              <a:rPr lang="en-US" sz="2600" dirty="0">
                <a:latin typeface="Calibri" panose="020F0502020204030204" pitchFamily="34" charset="0"/>
                <a:ea typeface="Calibri" panose="020F0502020204030204" pitchFamily="34" charset="0"/>
                <a:cs typeface="Calibri" panose="020F0502020204030204" pitchFamily="34" charset="0"/>
              </a:rPr>
              <a:t>Proper System connectivity </a:t>
            </a:r>
          </a:p>
          <a:p>
            <a:pPr>
              <a:buFont typeface="Wingdings" panose="05000000000000000000" pitchFamily="2" charset="2"/>
              <a:buChar char="v"/>
            </a:pP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latin typeface="Calibri" panose="020F0502020204030204" pitchFamily="34" charset="0"/>
                <a:ea typeface="Calibri" panose="020F0502020204030204" pitchFamily="34" charset="0"/>
                <a:cs typeface="Calibri" panose="020F0502020204030204" pitchFamily="34" charset="0"/>
              </a:rPr>
              <a:t>Compliance</a:t>
            </a:r>
            <a:r>
              <a:rPr lang="en-US" sz="2600" dirty="0">
                <a:latin typeface="Calibri" panose="020F0502020204030204" pitchFamily="34" charset="0"/>
                <a:ea typeface="Calibri" panose="020F0502020204030204" pitchFamily="34" charset="0"/>
                <a:cs typeface="Calibri" panose="020F0502020204030204" pitchFamily="34" charset="0"/>
              </a:rPr>
              <a:t>: data retention &amp; Maintaining policy standards; configurable disclosures and reports, Audit Trails.</a:t>
            </a:r>
          </a:p>
          <a:p>
            <a:pPr>
              <a:buFont typeface="Wingdings" panose="05000000000000000000" pitchFamily="2" charset="2"/>
              <a:buChar char="v"/>
            </a:pP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latin typeface="Calibri" panose="020F0502020204030204" pitchFamily="34" charset="0"/>
                <a:ea typeface="Calibri" panose="020F0502020204030204" pitchFamily="34" charset="0"/>
                <a:cs typeface="Calibri" panose="020F0502020204030204" pitchFamily="34" charset="0"/>
              </a:rPr>
              <a:t>Security : </a:t>
            </a:r>
            <a:r>
              <a:rPr lang="en-US" sz="2600" dirty="0">
                <a:latin typeface="Calibri" panose="020F0502020204030204" pitchFamily="34" charset="0"/>
                <a:ea typeface="Calibri" panose="020F0502020204030204" pitchFamily="34" charset="0"/>
                <a:cs typeface="Calibri" panose="020F0502020204030204" pitchFamily="34" charset="0"/>
              </a:rPr>
              <a:t>Maintain Data Security, </a:t>
            </a:r>
            <a:r>
              <a:rPr lang="en-US" sz="2600" b="1" dirty="0">
                <a:latin typeface="Calibri" panose="020F0502020204030204" pitchFamily="34" charset="0"/>
                <a:ea typeface="Calibri" panose="020F0502020204030204" pitchFamily="34" charset="0"/>
                <a:cs typeface="Calibri" panose="020F0502020204030204" pitchFamily="34" charset="0"/>
              </a:rPr>
              <a:t>s</a:t>
            </a:r>
            <a:r>
              <a:rPr lang="en-US" sz="2600" dirty="0">
                <a:latin typeface="Calibri" panose="020F0502020204030204" pitchFamily="34" charset="0"/>
                <a:ea typeface="Calibri" panose="020F0502020204030204" pitchFamily="34" charset="0"/>
                <a:cs typeface="Calibri" panose="020F0502020204030204" pitchFamily="34" charset="0"/>
              </a:rPr>
              <a:t>trong password/rotation; encryption in transit &amp; at rest; field‑level masking</a:t>
            </a:r>
            <a:endParaRPr lang="en-US" sz="2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v"/>
            </a:pPr>
            <a:endParaRPr lang="en-US" sz="2600" b="1" dirty="0">
              <a:latin typeface="Calibri" panose="020F0502020204030204" pitchFamily="34" charset="0"/>
              <a:ea typeface="Calibri" panose="020F0502020204030204" pitchFamily="34" charset="0"/>
              <a:cs typeface="Calibri" panose="020F0502020204030204" pitchFamily="34" charset="0"/>
            </a:endParaRPr>
          </a:p>
          <a:p>
            <a:r>
              <a:rPr lang="en-US" sz="2600" b="1" dirty="0">
                <a:latin typeface="Calibri" panose="020F0502020204030204" pitchFamily="34" charset="0"/>
                <a:ea typeface="Calibri" panose="020F0502020204030204" pitchFamily="34" charset="0"/>
                <a:cs typeface="Calibri" panose="020F0502020204030204" pitchFamily="34" charset="0"/>
              </a:rPr>
              <a:t>Select development approach</a:t>
            </a:r>
            <a:r>
              <a:rPr lang="en-US" sz="2600" dirty="0">
                <a:latin typeface="Calibri" panose="020F0502020204030204" pitchFamily="34" charset="0"/>
                <a:ea typeface="Calibri" panose="020F0502020204030204" pitchFamily="34" charset="0"/>
                <a:cs typeface="Calibri" panose="020F0502020204030204" pitchFamily="34" charset="0"/>
              </a:rPr>
              <a:t> (in-house development or vendor-assisted build) to replicate Kastle functionality, </a:t>
            </a:r>
            <a:r>
              <a:rPr lang="en-IN" sz="2600" dirty="0">
                <a:latin typeface="Calibri" panose="020F0502020204030204" pitchFamily="34" charset="0"/>
                <a:ea typeface="Calibri" panose="020F0502020204030204" pitchFamily="34" charset="0"/>
                <a:cs typeface="Calibri" panose="020F0502020204030204" pitchFamily="34" charset="0"/>
              </a:rPr>
              <a:t>architecture and workflows. </a:t>
            </a:r>
          </a:p>
          <a:p>
            <a:endParaRPr lang="en-IN" sz="2600" dirty="0">
              <a:latin typeface="Calibri" panose="020F0502020204030204" pitchFamily="34" charset="0"/>
              <a:ea typeface="Calibri" panose="020F0502020204030204" pitchFamily="34" charset="0"/>
              <a:cs typeface="Calibri" panose="020F0502020204030204" pitchFamily="34" charset="0"/>
            </a:endParaRPr>
          </a:p>
          <a:p>
            <a:r>
              <a:rPr lang="en-US" sz="2600" dirty="0">
                <a:latin typeface="Calibri" panose="020F0502020204030204" pitchFamily="34" charset="0"/>
                <a:ea typeface="Calibri" panose="020F0502020204030204" pitchFamily="34" charset="0"/>
                <a:cs typeface="Calibri" panose="020F0502020204030204" pitchFamily="34" charset="0"/>
              </a:rPr>
              <a:t>Conduct detailed </a:t>
            </a:r>
            <a:r>
              <a:rPr lang="en-US" sz="2600" b="1" dirty="0">
                <a:latin typeface="Calibri" panose="020F0502020204030204" pitchFamily="34" charset="0"/>
                <a:ea typeface="Calibri" panose="020F0502020204030204" pitchFamily="34" charset="0"/>
                <a:cs typeface="Calibri" panose="020F0502020204030204" pitchFamily="34" charset="0"/>
              </a:rPr>
              <a:t>requirement gathering workshops , Interviews</a:t>
            </a:r>
            <a:r>
              <a:rPr lang="en-US" sz="2600" dirty="0">
                <a:latin typeface="Calibri" panose="020F0502020204030204" pitchFamily="34" charset="0"/>
                <a:ea typeface="Calibri" panose="020F0502020204030204" pitchFamily="34" charset="0"/>
                <a:cs typeface="Calibri" panose="020F0502020204030204" pitchFamily="34" charset="0"/>
              </a:rPr>
              <a:t> to capture Kastle’s existing workflows and enhancements if needed.</a:t>
            </a:r>
          </a:p>
          <a:p>
            <a:endParaRPr lang="en-US" dirty="0"/>
          </a:p>
          <a:p>
            <a:pPr marL="0" indent="0">
              <a:buNone/>
            </a:pPr>
            <a:endParaRPr lang="en-US" b="1" dirty="0"/>
          </a:p>
        </p:txBody>
      </p:sp>
    </p:spTree>
    <p:extLst>
      <p:ext uri="{BB962C8B-B14F-4D97-AF65-F5344CB8AC3E}">
        <p14:creationId xmlns:p14="http://schemas.microsoft.com/office/powerpoint/2010/main" val="1405292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FB3FAD-B6E6-5D6F-66D6-E5D8129BCFC8}"/>
              </a:ext>
            </a:extLst>
          </p:cNvPr>
          <p:cNvSpPr>
            <a:spLocks noGrp="1"/>
          </p:cNvSpPr>
          <p:nvPr>
            <p:ph idx="1"/>
          </p:nvPr>
        </p:nvSpPr>
        <p:spPr>
          <a:xfrm>
            <a:off x="838200" y="674914"/>
            <a:ext cx="10515600" cy="5502049"/>
          </a:xfrm>
        </p:spPr>
        <p:txBody>
          <a:bodyPr>
            <a:normAutofit fontScale="85000" lnSpcReduction="10000"/>
          </a:bodyPr>
          <a:lstStyle/>
          <a:p>
            <a:r>
              <a:rPr lang="en-US" sz="2600" dirty="0">
                <a:latin typeface="Calibri" panose="020F0502020204030204" pitchFamily="34" charset="0"/>
                <a:ea typeface="Calibri" panose="020F0502020204030204" pitchFamily="34" charset="0"/>
                <a:cs typeface="Calibri" panose="020F0502020204030204" pitchFamily="34" charset="0"/>
              </a:rPr>
              <a:t>Plan, Design and implement the new operating System using waterfall Phases- </a:t>
            </a:r>
          </a:p>
          <a:p>
            <a:endParaRPr lang="en-US" sz="2600" b="1"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IN" sz="2600" b="1" i="1" dirty="0">
                <a:latin typeface="Calibri" panose="020F0502020204030204" pitchFamily="34" charset="0"/>
                <a:ea typeface="Calibri" panose="020F0502020204030204" pitchFamily="34" charset="0"/>
                <a:cs typeface="Calibri" panose="020F0502020204030204" pitchFamily="34" charset="0"/>
              </a:rPr>
              <a:t>Requirements Gathering &amp; Analysis: </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Conduct workshops with Operations, Risk, Finance, IT, and Compliance to capture business     workflows from Kastle. </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a:t>
            </a:r>
            <a:r>
              <a:rPr lang="en-IN" sz="2400" dirty="0">
                <a:latin typeface="Calibri" panose="020F0502020204030204" pitchFamily="34" charset="0"/>
                <a:ea typeface="Calibri" panose="020F0502020204030204" pitchFamily="34" charset="0"/>
                <a:cs typeface="Calibri" panose="020F0502020204030204" pitchFamily="34" charset="0"/>
              </a:rPr>
              <a:t>Document functional requirements (loan creation, disbursement, EMI, NPA, foreclosure, closure)</a:t>
            </a:r>
          </a:p>
          <a:p>
            <a:pPr marL="0" indent="0">
              <a:buNone/>
            </a:pPr>
            <a:r>
              <a:rPr lang="en-IN" sz="2600" dirty="0">
                <a:latin typeface="Calibri" panose="020F0502020204030204" pitchFamily="34" charset="0"/>
                <a:ea typeface="Calibri" panose="020F0502020204030204" pitchFamily="34" charset="0"/>
                <a:cs typeface="Calibri" panose="020F0502020204030204" pitchFamily="34" charset="0"/>
              </a:rPr>
              <a:t> - </a:t>
            </a:r>
            <a:r>
              <a:rPr lang="en-US" sz="2400" dirty="0">
                <a:latin typeface="Calibri" panose="020F0502020204030204" pitchFamily="34" charset="0"/>
                <a:ea typeface="Calibri" panose="020F0502020204030204" pitchFamily="34" charset="0"/>
                <a:cs typeface="Calibri" panose="020F0502020204030204" pitchFamily="34" charset="0"/>
              </a:rPr>
              <a:t>Capture non-functional requirements (performance, security, audit, regulatory)</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a:t>
            </a:r>
            <a:r>
              <a:rPr lang="en-IN" sz="2400" dirty="0">
                <a:latin typeface="Calibri" panose="020F0502020204030204" pitchFamily="34" charset="0"/>
                <a:ea typeface="Calibri" panose="020F0502020204030204" pitchFamily="34" charset="0"/>
                <a:cs typeface="Calibri" panose="020F0502020204030204" pitchFamily="34" charset="0"/>
              </a:rPr>
              <a:t>Approve Business Requirement Document (BRD) </a:t>
            </a:r>
          </a:p>
          <a:p>
            <a:pPr marL="0" indent="0">
              <a:buNone/>
            </a:pPr>
            <a:endParaRPr lang="en-IN" sz="2600" dirty="0">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en-US" sz="2600" b="1" i="1" dirty="0">
                <a:latin typeface="Calibri" panose="020F0502020204030204" pitchFamily="34" charset="0"/>
                <a:ea typeface="Calibri" panose="020F0502020204030204" pitchFamily="34" charset="0"/>
                <a:cs typeface="Calibri" panose="020F0502020204030204" pitchFamily="34" charset="0"/>
              </a:rPr>
              <a:t>Design: </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Create High-Level Design (HLD) for overall architecture and integrations and Create Low-Level Design (LLD) for modules: Disbursement, EMI Engine, Collections, NPA, Reporting.</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Define interfaces for LOS, GL, Payment Gateway, DMS, and Regulatory Reporting</a:t>
            </a: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 </a:t>
            </a:r>
            <a:r>
              <a:rPr lang="en-IN" sz="2400" dirty="0">
                <a:latin typeface="Calibri" panose="020F0502020204030204" pitchFamily="34" charset="0"/>
                <a:ea typeface="Calibri" panose="020F0502020204030204" pitchFamily="34" charset="0"/>
                <a:cs typeface="Calibri" panose="020F0502020204030204" pitchFamily="34" charset="0"/>
              </a:rPr>
              <a:t>Infrastructure and security design.</a:t>
            </a:r>
            <a:endParaRPr lang="en-US" sz="2400" dirty="0">
              <a:latin typeface="Calibri" panose="020F0502020204030204" pitchFamily="34" charset="0"/>
              <a:ea typeface="Calibri" panose="020F0502020204030204" pitchFamily="34" charset="0"/>
              <a:cs typeface="Calibri" panose="020F0502020204030204" pitchFamily="34" charset="0"/>
            </a:endParaRPr>
          </a:p>
          <a:p>
            <a:pPr>
              <a:buFontTx/>
              <a:buChar char="-"/>
            </a:pPr>
            <a:endParaRPr lang="en-US" sz="2600" dirty="0"/>
          </a:p>
          <a:p>
            <a:endParaRPr lang="en-IN" dirty="0"/>
          </a:p>
        </p:txBody>
      </p:sp>
    </p:spTree>
    <p:extLst>
      <p:ext uri="{BB962C8B-B14F-4D97-AF65-F5344CB8AC3E}">
        <p14:creationId xmlns:p14="http://schemas.microsoft.com/office/powerpoint/2010/main" val="30791002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1619</TotalTime>
  <Words>1160</Words>
  <Application>Microsoft Office PowerPoint</Application>
  <PresentationFormat>Widescreen</PresentationFormat>
  <Paragraphs>114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Trebuchet MS</vt:lpstr>
      <vt:lpstr>Wingdings</vt:lpstr>
      <vt:lpstr>Wingdings 3</vt:lpstr>
      <vt:lpstr>Facet</vt:lpstr>
      <vt:lpstr>Internal Loan Operating System (Replication of Kastle)</vt:lpstr>
      <vt:lpstr>Situation/Problem/Opportunity</vt:lpstr>
      <vt:lpstr>Purpose Statement (Goals)</vt:lpstr>
      <vt:lpstr>Project Objectives</vt:lpstr>
      <vt:lpstr>PowerPoint Presentation</vt:lpstr>
      <vt:lpstr>Success Criteria</vt:lpstr>
      <vt:lpstr>Methods/Approach</vt:lpstr>
      <vt:lpstr>PowerPoint Presentation</vt:lpstr>
      <vt:lpstr>PowerPoint Presentation</vt:lpstr>
      <vt:lpstr>PowerPoint Presentation</vt:lpstr>
      <vt:lpstr>PowerPoint Presentation</vt:lpstr>
      <vt:lpstr>Resources</vt:lpstr>
      <vt:lpstr>Risks and Dependencies</vt:lpstr>
      <vt:lpstr>To Be Completed by Appropriate Manager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Jai Ojha</dc:creator>
  <cp:lastModifiedBy>Jai Ojha</cp:lastModifiedBy>
  <cp:revision>1</cp:revision>
  <dcterms:created xsi:type="dcterms:W3CDTF">2025-09-02T07:33:37Z</dcterms:created>
  <dcterms:modified xsi:type="dcterms:W3CDTF">2025-09-04T05:30:33Z</dcterms:modified>
</cp:coreProperties>
</file>