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64" r:id="rId7"/>
    <p:sldId id="261" r:id="rId8"/>
    <p:sldId id="260" r:id="rId9"/>
    <p:sldId id="268" r:id="rId10"/>
    <p:sldId id="259" r:id="rId11"/>
    <p:sldId id="258" r:id="rId12"/>
    <p:sldId id="267" r:id="rId13"/>
    <p:sldId id="269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8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753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5583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526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842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388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826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673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023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186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384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544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CCF3F-3D82-4814-834C-71259DBE3B01}" type="datetimeFigureOut">
              <a:rPr lang="en-IN" smtClean="0"/>
              <a:t>11-10-2025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EAD93-524D-4186-BC67-BA699254FB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4277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048" y="620688"/>
            <a:ext cx="5755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Project Title : Enhancement of </a:t>
            </a:r>
            <a:r>
              <a:rPr lang="en-US" sz="1200" dirty="0" err="1" smtClean="0"/>
              <a:t>Saksham</a:t>
            </a:r>
            <a:r>
              <a:rPr lang="en-US" sz="1200" dirty="0" smtClean="0"/>
              <a:t> Application – Automated Loan Eligibility Checker </a:t>
            </a:r>
          </a:p>
          <a:p>
            <a:r>
              <a:rPr lang="en-US" sz="1200" dirty="0" smtClean="0"/>
              <a:t>Prepared By : </a:t>
            </a:r>
            <a:r>
              <a:rPr lang="en-US" sz="1200" dirty="0" err="1" smtClean="0"/>
              <a:t>Mayur</a:t>
            </a:r>
            <a:r>
              <a:rPr lang="en-US" sz="1200" dirty="0" smtClean="0"/>
              <a:t> Mange</a:t>
            </a:r>
          </a:p>
          <a:p>
            <a:r>
              <a:rPr lang="en-US" sz="1200" dirty="0" smtClean="0"/>
              <a:t>Date : 01/10/2025</a:t>
            </a:r>
          </a:p>
          <a:p>
            <a:r>
              <a:rPr lang="en-US" sz="1200" dirty="0" smtClean="0"/>
              <a:t>Axis Bank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50363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9" y="1124744"/>
            <a:ext cx="8568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Resources</a:t>
            </a:r>
          </a:p>
          <a:p>
            <a:r>
              <a:rPr lang="en-US" sz="1200" b="1" dirty="0" smtClean="0"/>
              <a:t>People:</a:t>
            </a:r>
            <a:endParaRPr lang="en-US" sz="1200" dirty="0" smtClean="0"/>
          </a:p>
          <a:p>
            <a:r>
              <a:rPr lang="en-US" sz="1200" dirty="0" smtClean="0"/>
              <a:t>Project Manager, Business Analyst, Developers, Testers, Loan Department SMEs, IT Security Team.</a:t>
            </a:r>
          </a:p>
          <a:p>
            <a:r>
              <a:rPr lang="en-US" sz="1200" b="1" dirty="0" smtClean="0"/>
              <a:t>Time:</a:t>
            </a:r>
            <a:r>
              <a:rPr lang="en-US" sz="1200" dirty="0" smtClean="0"/>
              <a:t> 4 months for design, development, and deployment.</a:t>
            </a:r>
          </a:p>
          <a:p>
            <a:r>
              <a:rPr lang="en-US" sz="1200" b="1" dirty="0" smtClean="0"/>
              <a:t>Budget:</a:t>
            </a:r>
            <a:r>
              <a:rPr lang="en-US" sz="1200" dirty="0" smtClean="0"/>
              <a:t> Approx. ₹18–20 lakhs for development, testing, API integration, and training.</a:t>
            </a:r>
          </a:p>
          <a:p>
            <a:r>
              <a:rPr lang="en-US" sz="1200" b="1" dirty="0" smtClean="0"/>
              <a:t>Other:</a:t>
            </a:r>
            <a:r>
              <a:rPr lang="en-US" sz="1200" dirty="0" smtClean="0"/>
              <a:t> Hardware servers, third-party API costs (credit bureau checks).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55132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692696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Risks and Dependencies</a:t>
            </a:r>
          </a:p>
          <a:p>
            <a:endParaRPr lang="en-US" sz="1200" dirty="0"/>
          </a:p>
          <a:p>
            <a:r>
              <a:rPr lang="en-US" sz="1200" b="1" dirty="0" smtClean="0"/>
              <a:t>Dependencies:</a:t>
            </a:r>
            <a:endParaRPr lang="en-US" sz="1200" dirty="0" smtClean="0"/>
          </a:p>
          <a:p>
            <a:r>
              <a:rPr lang="en-US" sz="1200" dirty="0" smtClean="0"/>
              <a:t>Access to reliable customer data (salary, credit history).</a:t>
            </a:r>
          </a:p>
          <a:p>
            <a:r>
              <a:rPr lang="en-US" sz="1200" dirty="0" smtClean="0"/>
              <a:t>API availability from credit bureaus.</a:t>
            </a:r>
          </a:p>
          <a:p>
            <a:r>
              <a:rPr lang="en-US" sz="1200" b="1" dirty="0" smtClean="0"/>
              <a:t>Risks:</a:t>
            </a:r>
            <a:endParaRPr lang="en-US" sz="1200" dirty="0" smtClean="0"/>
          </a:p>
          <a:p>
            <a:r>
              <a:rPr lang="en-US" sz="1200" dirty="0" smtClean="0"/>
              <a:t>Resistance from staff due to change in process.</a:t>
            </a:r>
          </a:p>
          <a:p>
            <a:r>
              <a:rPr lang="en-US" sz="1200" dirty="0" smtClean="0"/>
              <a:t>Incorrect eligibility logic could lead to financial risks.</a:t>
            </a:r>
          </a:p>
          <a:p>
            <a:r>
              <a:rPr lang="en-US" sz="1200" dirty="0" smtClean="0"/>
              <a:t>Data security and compliance concerns.</a:t>
            </a:r>
          </a:p>
          <a:p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4069719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620688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Benefits</a:t>
            </a:r>
          </a:p>
          <a:p>
            <a:endParaRPr lang="en-US" sz="12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/>
              <a:t>Faster loan </a:t>
            </a:r>
            <a:r>
              <a:rPr lang="en-US" sz="1200" dirty="0" smtClean="0"/>
              <a:t>processing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Error-free </a:t>
            </a:r>
            <a:r>
              <a:rPr lang="en-US" sz="1200" dirty="0"/>
              <a:t>eligibility </a:t>
            </a:r>
            <a:r>
              <a:rPr lang="en-US" sz="1200" dirty="0" smtClean="0"/>
              <a:t>checks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Consistent </a:t>
            </a:r>
            <a:r>
              <a:rPr lang="en-US" sz="1200" dirty="0"/>
              <a:t>results across </a:t>
            </a:r>
            <a:r>
              <a:rPr lang="en-US" sz="1200" dirty="0" smtClean="0"/>
              <a:t>branches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Better </a:t>
            </a:r>
            <a:r>
              <a:rPr lang="en-US" sz="1200" dirty="0"/>
              <a:t>customer </a:t>
            </a:r>
            <a:r>
              <a:rPr lang="en-US" sz="1200" dirty="0" smtClean="0"/>
              <a:t>satisfaction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Supports </a:t>
            </a:r>
            <a:r>
              <a:rPr lang="en-US" sz="1200" dirty="0"/>
              <a:t>digital transformation goals</a:t>
            </a:r>
          </a:p>
          <a:p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2874557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20688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Conclusion</a:t>
            </a:r>
          </a:p>
          <a:p>
            <a:r>
              <a:rPr lang="en-US" sz="1200" dirty="0" smtClean="0"/>
              <a:t>By implementing the </a:t>
            </a:r>
            <a:r>
              <a:rPr lang="en-US" sz="1200" b="1" dirty="0" smtClean="0"/>
              <a:t>Automated Loan Eligibility Checker</a:t>
            </a:r>
            <a:r>
              <a:rPr lang="en-US" sz="1200" dirty="0" smtClean="0"/>
              <a:t>, </a:t>
            </a:r>
            <a:r>
              <a:rPr lang="en-US" sz="1200" dirty="0" err="1" smtClean="0"/>
              <a:t>Saksham</a:t>
            </a:r>
            <a:r>
              <a:rPr lang="en-US" sz="1200" dirty="0" smtClean="0"/>
              <a:t> will streamline the loan processing workflow, reduce manual errors, and significantly enhance customer satisfaction. This aligns with the bank’s goal of </a:t>
            </a:r>
            <a:r>
              <a:rPr lang="en-US" sz="1200" b="1" dirty="0" smtClean="0"/>
              <a:t>digital transformation and faster service delivery.</a:t>
            </a:r>
            <a:endParaRPr lang="en-US" sz="1200" dirty="0" smtClean="0"/>
          </a:p>
          <a:p>
            <a:r>
              <a:rPr lang="en-US" sz="1200" dirty="0" smtClean="0"/>
              <a:t>Approval of this proposal will allow the project team to initiate planning, budgeting, and development activities.</a:t>
            </a:r>
          </a:p>
          <a:p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3661232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95372"/>
            <a:ext cx="28042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To be Completed by </a:t>
            </a:r>
            <a:r>
              <a:rPr lang="en-US" sz="1200" dirty="0"/>
              <a:t>A</a:t>
            </a:r>
            <a:r>
              <a:rPr lang="en-US" sz="1200" dirty="0" smtClean="0"/>
              <a:t>ppropriate Manager</a:t>
            </a:r>
          </a:p>
          <a:p>
            <a:r>
              <a:rPr lang="en-US" sz="1200" dirty="0" smtClean="0"/>
              <a:t>Project Sponsor</a:t>
            </a:r>
            <a:endParaRPr lang="en-US" sz="1200" dirty="0"/>
          </a:p>
          <a:p>
            <a:r>
              <a:rPr lang="en-US" sz="1200" dirty="0" smtClean="0"/>
              <a:t>Project Manager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3378940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546330"/>
            <a:ext cx="80650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Executive Summary</a:t>
            </a:r>
          </a:p>
          <a:p>
            <a:r>
              <a:rPr lang="en-US" sz="1200" dirty="0" smtClean="0"/>
              <a:t>Quick Over View of </a:t>
            </a:r>
            <a:r>
              <a:rPr lang="en-US" sz="1200" dirty="0" err="1" smtClean="0"/>
              <a:t>Saksham</a:t>
            </a:r>
            <a:r>
              <a:rPr lang="en-US" sz="1200" dirty="0" smtClean="0"/>
              <a:t> Application</a:t>
            </a:r>
          </a:p>
          <a:p>
            <a:r>
              <a:rPr lang="en-US" sz="1200" dirty="0" smtClean="0"/>
              <a:t>Currently, in the </a:t>
            </a:r>
            <a:r>
              <a:rPr lang="en-US" sz="1200" dirty="0" err="1" smtClean="0"/>
              <a:t>Saksham</a:t>
            </a:r>
            <a:r>
              <a:rPr lang="en-US" sz="1200" dirty="0" smtClean="0"/>
              <a:t> application, Staff members manually check customer loan eligibility by collecting data such as salary, credit score, liabilities, and repayment history. This manual process:</a:t>
            </a:r>
          </a:p>
          <a:p>
            <a:r>
              <a:rPr lang="en-US" sz="1200" dirty="0" smtClean="0"/>
              <a:t>It Is time-consuming.</a:t>
            </a:r>
          </a:p>
          <a:p>
            <a:r>
              <a:rPr lang="en-US" sz="1200" dirty="0" smtClean="0"/>
              <a:t>Increases the chances of calculation errors.</a:t>
            </a:r>
          </a:p>
          <a:p>
            <a:r>
              <a:rPr lang="en-US" sz="1200" dirty="0" smtClean="0"/>
              <a:t>Leads to inconsistent decisions across branches.</a:t>
            </a:r>
          </a:p>
          <a:p>
            <a:r>
              <a:rPr lang="en-US" sz="1200" dirty="0" smtClean="0"/>
              <a:t>Proposed : Automated Loan Eligibility Checker</a:t>
            </a:r>
          </a:p>
          <a:p>
            <a:r>
              <a:rPr lang="en-US" sz="1200" dirty="0" smtClean="0"/>
              <a:t>Outcome : Faster, more accurate, consistent decisions.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2081169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92696"/>
            <a:ext cx="30262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Problem Statement</a:t>
            </a:r>
          </a:p>
          <a:p>
            <a:endParaRPr lang="en-US" sz="1200" b="1" dirty="0" smtClean="0"/>
          </a:p>
          <a:p>
            <a:r>
              <a:rPr lang="en-US" sz="1200" dirty="0" smtClean="0"/>
              <a:t>Manual eligibility checks take lot of time</a:t>
            </a:r>
          </a:p>
          <a:p>
            <a:r>
              <a:rPr lang="en-US" sz="1200" dirty="0" smtClean="0"/>
              <a:t>Dependency on others</a:t>
            </a:r>
          </a:p>
          <a:p>
            <a:r>
              <a:rPr lang="en-US" sz="1200" dirty="0" smtClean="0"/>
              <a:t>High chances of calculation errors</a:t>
            </a:r>
          </a:p>
          <a:p>
            <a:r>
              <a:rPr lang="en-US" sz="1200" dirty="0" smtClean="0"/>
              <a:t>Inconsistent decision-making across branches</a:t>
            </a:r>
          </a:p>
          <a:p>
            <a:r>
              <a:rPr lang="en-US" sz="1200" dirty="0" smtClean="0"/>
              <a:t>Customer dissatisfaction due to delays</a:t>
            </a:r>
          </a:p>
          <a:p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3755879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849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Purpose and Opportunity</a:t>
            </a:r>
          </a:p>
          <a:p>
            <a:endParaRPr lang="en-US" sz="1200" dirty="0"/>
          </a:p>
          <a:p>
            <a:r>
              <a:rPr lang="en-US" sz="1200" dirty="0" smtClean="0"/>
              <a:t>Automate loan eligibility inside </a:t>
            </a:r>
            <a:r>
              <a:rPr lang="en-US" sz="1200" dirty="0" err="1" smtClean="0"/>
              <a:t>Saksham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Opportunity: By introducing an Automated Loan Eligibility Checker, </a:t>
            </a:r>
            <a:r>
              <a:rPr lang="en-US" sz="1200" dirty="0" err="1" smtClean="0"/>
              <a:t>Saksham</a:t>
            </a:r>
            <a:r>
              <a:rPr lang="en-US" sz="1200" dirty="0" smtClean="0"/>
              <a:t> can instantly calculate and display customer eligibility, ensuring faster service, higher accuracy, and improved customer satisfaction.</a:t>
            </a:r>
          </a:p>
          <a:p>
            <a:endParaRPr lang="en-US" sz="1200" dirty="0"/>
          </a:p>
          <a:p>
            <a:r>
              <a:rPr lang="en-US" sz="1200" dirty="0" smtClean="0"/>
              <a:t>Objectives:</a:t>
            </a:r>
          </a:p>
          <a:p>
            <a:r>
              <a:rPr lang="en-US" sz="1200" dirty="0" smtClean="0"/>
              <a:t>Build loan eligibility algorithm</a:t>
            </a:r>
          </a:p>
          <a:p>
            <a:r>
              <a:rPr lang="en-US" sz="1200" dirty="0" smtClean="0"/>
              <a:t>Reduce processing time by 70%</a:t>
            </a:r>
          </a:p>
          <a:p>
            <a:r>
              <a:rPr lang="en-US" sz="1200" dirty="0" smtClean="0"/>
              <a:t>Ensure compliance with RBI &amp; bank policies</a:t>
            </a:r>
          </a:p>
          <a:p>
            <a:r>
              <a:rPr lang="en-US" sz="1200" dirty="0" smtClean="0"/>
              <a:t>Provide transparent results to staff &amp; customers</a:t>
            </a:r>
          </a:p>
          <a:p>
            <a:endParaRPr lang="en-US" sz="1200" dirty="0" smtClean="0"/>
          </a:p>
          <a:p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1703358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692696"/>
            <a:ext cx="8496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Purpose Statement (Goals): </a:t>
            </a:r>
          </a:p>
          <a:p>
            <a:r>
              <a:rPr lang="en-US" sz="1200" dirty="0" smtClean="0"/>
              <a:t>The purpose of this project is to design, develop, and implement an Automated Loan Eligibility Checker within the </a:t>
            </a:r>
            <a:r>
              <a:rPr lang="en-US" sz="1200" dirty="0" err="1" smtClean="0"/>
              <a:t>Saksham</a:t>
            </a:r>
            <a:r>
              <a:rPr lang="en-US" sz="1200" dirty="0" smtClean="0"/>
              <a:t> application to streamline loan processing, reduce manual work, and improve efficiency for staff.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321337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3" y="620688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Project Objectives</a:t>
            </a:r>
          </a:p>
          <a:p>
            <a:endParaRPr lang="en-US" sz="12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To integrate a </a:t>
            </a:r>
            <a:r>
              <a:rPr lang="en-US" sz="1200" b="1" dirty="0" smtClean="0"/>
              <a:t>loan eligibility algorithm</a:t>
            </a:r>
            <a:r>
              <a:rPr lang="en-US" sz="1200" dirty="0" smtClean="0"/>
              <a:t> into </a:t>
            </a:r>
            <a:r>
              <a:rPr lang="en-US" sz="1200" dirty="0" err="1" smtClean="0"/>
              <a:t>Saksham</a:t>
            </a:r>
            <a:r>
              <a:rPr lang="en-US" sz="1200" dirty="0" smtClean="0"/>
              <a:t> based on parameters such as income, obligations, credit score, and banking history.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To </a:t>
            </a:r>
            <a:r>
              <a:rPr lang="en-US" sz="1200" b="1" dirty="0" smtClean="0"/>
              <a:t>reduce processing time</a:t>
            </a:r>
            <a:r>
              <a:rPr lang="en-US" sz="1200" dirty="0" smtClean="0"/>
              <a:t> per loan application by at least 70%.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To ensure </a:t>
            </a:r>
            <a:r>
              <a:rPr lang="en-US" sz="1200" b="1" dirty="0" smtClean="0"/>
              <a:t>compliance with RBI regulations</a:t>
            </a:r>
            <a:r>
              <a:rPr lang="en-US" sz="1200" dirty="0" smtClean="0"/>
              <a:t> and bank’s internal lending policies.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To provide </a:t>
            </a:r>
            <a:r>
              <a:rPr lang="en-US" sz="1200" b="1" dirty="0" smtClean="0"/>
              <a:t>clear, transparent results</a:t>
            </a:r>
            <a:r>
              <a:rPr lang="en-US" sz="1200" dirty="0" smtClean="0"/>
              <a:t> for staff and customers.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To improve staff productivity and overall customer experience.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Rule Based Eligibility Engine Integrated in </a:t>
            </a:r>
            <a:r>
              <a:rPr lang="en-US" sz="1200" dirty="0" err="1" smtClean="0"/>
              <a:t>Saksham</a:t>
            </a:r>
            <a:endParaRPr lang="en-US" sz="12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Real Time Calculation Using – Income, Liabilities, Credit Score, Account History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Simple UI for Staff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dirty="0" smtClean="0"/>
              <a:t>API integration with credit bureau.</a:t>
            </a:r>
          </a:p>
        </p:txBody>
      </p:sp>
    </p:spTree>
    <p:extLst>
      <p:ext uri="{BB962C8B-B14F-4D97-AF65-F5344CB8AC3E}">
        <p14:creationId xmlns:p14="http://schemas.microsoft.com/office/powerpoint/2010/main" val="3088429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20688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Success Criteria</a:t>
            </a:r>
          </a:p>
          <a:p>
            <a:endParaRPr lang="en-US" sz="1200" b="1" dirty="0" smtClean="0"/>
          </a:p>
          <a:p>
            <a:r>
              <a:rPr lang="en-US" sz="1200" b="1" dirty="0" smtClean="0"/>
              <a:t>Specific:</a:t>
            </a:r>
            <a:r>
              <a:rPr lang="en-US" sz="1200" dirty="0" smtClean="0"/>
              <a:t> Loan eligibility calculation automated inside </a:t>
            </a:r>
            <a:r>
              <a:rPr lang="en-US" sz="1200" dirty="0" err="1" smtClean="0"/>
              <a:t>Saksham</a:t>
            </a:r>
            <a:r>
              <a:rPr lang="en-US" sz="1200" dirty="0" smtClean="0"/>
              <a:t>.</a:t>
            </a:r>
          </a:p>
          <a:p>
            <a:r>
              <a:rPr lang="en-US" sz="1200" b="1" dirty="0" smtClean="0"/>
              <a:t>Measurable:</a:t>
            </a:r>
            <a:r>
              <a:rPr lang="en-US" sz="1200" dirty="0" smtClean="0"/>
              <a:t> Time to check eligibility reduced from Hours and dependency on others to under 3 minutes.</a:t>
            </a:r>
          </a:p>
          <a:p>
            <a:r>
              <a:rPr lang="en-US" sz="1200" b="1" dirty="0" smtClean="0"/>
              <a:t>Achievable:</a:t>
            </a:r>
            <a:r>
              <a:rPr lang="en-US" sz="1200" dirty="0" smtClean="0"/>
              <a:t> Uses existing </a:t>
            </a:r>
            <a:r>
              <a:rPr lang="en-US" sz="1200" dirty="0" err="1" smtClean="0"/>
              <a:t>Saksham</a:t>
            </a:r>
            <a:r>
              <a:rPr lang="en-US" sz="1200" dirty="0" smtClean="0"/>
              <a:t> database and credit bureau integration.</a:t>
            </a:r>
          </a:p>
          <a:p>
            <a:r>
              <a:rPr lang="en-US" sz="1200" b="1" dirty="0" smtClean="0"/>
              <a:t>Realistic:</a:t>
            </a:r>
            <a:r>
              <a:rPr lang="en-US" sz="1200" dirty="0" smtClean="0"/>
              <a:t> Aligns with banking needs and does not require new system migration.</a:t>
            </a:r>
          </a:p>
          <a:p>
            <a:r>
              <a:rPr lang="en-US" sz="1200" b="1" dirty="0" smtClean="0"/>
              <a:t>Time-Bound:</a:t>
            </a:r>
            <a:r>
              <a:rPr lang="en-US" sz="1200" dirty="0" smtClean="0"/>
              <a:t> Implementation to be completed in 4 months.</a:t>
            </a:r>
          </a:p>
          <a:p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4523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836712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Deliverables:</a:t>
            </a:r>
          </a:p>
          <a:p>
            <a:endParaRPr lang="en-US" sz="1200" dirty="0"/>
          </a:p>
          <a:p>
            <a:r>
              <a:rPr lang="en-US" sz="1200" dirty="0"/>
              <a:t>Automated loan eligibility module</a:t>
            </a:r>
          </a:p>
          <a:p>
            <a:r>
              <a:rPr lang="en-US" sz="1200" dirty="0"/>
              <a:t>Staff training materials &amp; user manuals</a:t>
            </a:r>
          </a:p>
          <a:p>
            <a:r>
              <a:rPr lang="en-US" sz="1200" dirty="0"/>
              <a:t>Integration with existing credit bureau APIs</a:t>
            </a:r>
          </a:p>
          <a:p>
            <a:r>
              <a:rPr lang="en-US" sz="1200" dirty="0"/>
              <a:t>Pilot rollout in selected branches</a:t>
            </a:r>
          </a:p>
          <a:p>
            <a:r>
              <a:rPr lang="en-US" sz="1200" dirty="0"/>
              <a:t>User training guides</a:t>
            </a:r>
          </a:p>
          <a:p>
            <a:r>
              <a:rPr lang="en-US" sz="1200" dirty="0"/>
              <a:t>Later full rollout</a:t>
            </a:r>
          </a:p>
        </p:txBody>
      </p:sp>
    </p:spTree>
    <p:extLst>
      <p:ext uri="{BB962C8B-B14F-4D97-AF65-F5344CB8AC3E}">
        <p14:creationId xmlns:p14="http://schemas.microsoft.com/office/powerpoint/2010/main" val="1159865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836712"/>
            <a:ext cx="8064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Methods/Approach</a:t>
            </a:r>
            <a:r>
              <a:rPr lang="en-US" sz="1200" dirty="0" smtClean="0"/>
              <a:t>:</a:t>
            </a:r>
          </a:p>
          <a:p>
            <a:endParaRPr lang="en-US" sz="1200" dirty="0" smtClean="0"/>
          </a:p>
          <a:p>
            <a:r>
              <a:rPr lang="en-IN" sz="1200" b="1" dirty="0" smtClean="0"/>
              <a:t>Requirement Gathering:</a:t>
            </a:r>
            <a:r>
              <a:rPr lang="en-IN" sz="1200" dirty="0" smtClean="0"/>
              <a:t> Define loan eligibility criteria with stakeholders (HR, Risk, Loans Department).</a:t>
            </a:r>
          </a:p>
          <a:p>
            <a:r>
              <a:rPr lang="en-IN" sz="1200" b="1" dirty="0" smtClean="0"/>
              <a:t>System Design:</a:t>
            </a:r>
            <a:r>
              <a:rPr lang="en-IN" sz="1200" dirty="0" smtClean="0"/>
              <a:t> Develop rule-based algorithm for loan eligibility.</a:t>
            </a:r>
          </a:p>
          <a:p>
            <a:r>
              <a:rPr lang="en-IN" sz="1200" b="1" dirty="0" smtClean="0"/>
              <a:t>Development &amp; Integration:</a:t>
            </a:r>
            <a:r>
              <a:rPr lang="en-IN" sz="1200" dirty="0" smtClean="0"/>
              <a:t> Enhance </a:t>
            </a:r>
            <a:r>
              <a:rPr lang="en-IN" sz="1200" dirty="0" err="1" smtClean="0"/>
              <a:t>Saksham</a:t>
            </a:r>
            <a:r>
              <a:rPr lang="en-IN" sz="1200" dirty="0" smtClean="0"/>
              <a:t> backend and create frontend interface.</a:t>
            </a:r>
          </a:p>
          <a:p>
            <a:r>
              <a:rPr lang="en-IN" sz="1200" b="1" dirty="0" smtClean="0"/>
              <a:t>Testing:</a:t>
            </a:r>
            <a:r>
              <a:rPr lang="en-IN" sz="1200" dirty="0" smtClean="0"/>
              <a:t> Unit, integration, and UAT (User Acceptance Testing).</a:t>
            </a:r>
          </a:p>
          <a:p>
            <a:r>
              <a:rPr lang="en-IN" sz="1200" b="1" dirty="0" smtClean="0"/>
              <a:t>Training:</a:t>
            </a:r>
            <a:r>
              <a:rPr lang="en-IN" sz="1200" dirty="0" smtClean="0"/>
              <a:t> Train staff on new functionality.</a:t>
            </a:r>
          </a:p>
          <a:p>
            <a:r>
              <a:rPr lang="en-IN" sz="1200" b="1" dirty="0" smtClean="0"/>
              <a:t>Go Live:</a:t>
            </a:r>
            <a:r>
              <a:rPr lang="en-IN" sz="1200" dirty="0" smtClean="0"/>
              <a:t> Rollout across all branches.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29093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695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12</cp:revision>
  <dcterms:created xsi:type="dcterms:W3CDTF">2025-10-01T07:20:44Z</dcterms:created>
  <dcterms:modified xsi:type="dcterms:W3CDTF">2025-10-11T11:31:17Z</dcterms:modified>
</cp:coreProperties>
</file>