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92931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713374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7455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5293248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5350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4694324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1809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66270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1235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43883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5DD469-D53D-41E1-BE3D-A47BC7F2FDDB}" type="datetimeFigureOut">
              <a:rPr lang="en-IN" smtClean="0"/>
              <a:t>27-08-2025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22103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5DD469-D53D-41E1-BE3D-A47BC7F2FDDB}" type="datetimeFigureOut">
              <a:rPr lang="en-IN" smtClean="0"/>
              <a:t>27-08-2025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686769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5DD469-D53D-41E1-BE3D-A47BC7F2FDDB}" type="datetimeFigureOut">
              <a:rPr lang="en-IN" smtClean="0"/>
              <a:t>27-08-2025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320399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DD469-D53D-41E1-BE3D-A47BC7F2FDDB}" type="datetimeFigureOut">
              <a:rPr lang="en-IN" smtClean="0"/>
              <a:t>27-08-2025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544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5DD469-D53D-41E1-BE3D-A47BC7F2FDDB}" type="datetimeFigureOut">
              <a:rPr lang="en-IN" smtClean="0"/>
              <a:t>27-08-2025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46910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5DD469-D53D-41E1-BE3D-A47BC7F2FDDB}" type="datetimeFigureOut">
              <a:rPr lang="en-IN" smtClean="0"/>
              <a:t>27-08-2025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699513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5DD469-D53D-41E1-BE3D-A47BC7F2FDDB}" type="datetimeFigureOut">
              <a:rPr lang="en-IN" smtClean="0"/>
              <a:t>27-08-2025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A2A99F-8D55-4764-8712-F73E171AE374}" type="slidenum">
              <a:rPr lang="en-IN" smtClean="0"/>
              <a:t>‹#›</a:t>
            </a:fld>
            <a:endParaRPr lang="en-IN"/>
          </a:p>
        </p:txBody>
      </p:sp>
    </p:spTree>
    <p:extLst>
      <p:ext uri="{BB962C8B-B14F-4D97-AF65-F5344CB8AC3E}">
        <p14:creationId xmlns:p14="http://schemas.microsoft.com/office/powerpoint/2010/main" val="62834282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52A650D-B96F-3C3D-5C4B-F8549295CFD8}"/>
              </a:ext>
            </a:extLst>
          </p:cNvPr>
          <p:cNvSpPr>
            <a:spLocks noGrp="1"/>
          </p:cNvSpPr>
          <p:nvPr>
            <p:ph type="subTitle" idx="1"/>
          </p:nvPr>
        </p:nvSpPr>
        <p:spPr>
          <a:xfrm>
            <a:off x="1524000" y="884903"/>
            <a:ext cx="9144000" cy="5122358"/>
          </a:xfrm>
        </p:spPr>
        <p:txBody>
          <a:bodyPr>
            <a:normAutofit/>
          </a:bodyPr>
          <a:lstStyle/>
          <a:p>
            <a:endParaRPr lang="en-US" dirty="0"/>
          </a:p>
          <a:p>
            <a:pPr algn="l"/>
            <a:endParaRPr lang="en-IN" sz="1600" b="1" dirty="0">
              <a:solidFill>
                <a:schemeClr val="tx1">
                  <a:lumMod val="95000"/>
                  <a:lumOff val="5000"/>
                </a:schemeClr>
              </a:solidFill>
            </a:endParaRPr>
          </a:p>
          <a:p>
            <a:pPr algn="l"/>
            <a:r>
              <a:rPr lang="en-IN" sz="1200" b="1" dirty="0">
                <a:solidFill>
                  <a:schemeClr val="tx1">
                    <a:lumMod val="95000"/>
                    <a:lumOff val="5000"/>
                  </a:schemeClr>
                </a:solidFill>
              </a:rPr>
              <a:t>Project title: </a:t>
            </a:r>
            <a:r>
              <a:rPr lang="en-IN" sz="1200" dirty="0" err="1">
                <a:solidFill>
                  <a:schemeClr val="tx1">
                    <a:lumMod val="95000"/>
                    <a:lumOff val="5000"/>
                  </a:schemeClr>
                </a:solidFill>
              </a:rPr>
              <a:t>Jifflenow</a:t>
            </a:r>
            <a:endParaRPr lang="en-IN" sz="1200" dirty="0">
              <a:solidFill>
                <a:schemeClr val="tx1">
                  <a:lumMod val="95000"/>
                  <a:lumOff val="5000"/>
                </a:schemeClr>
              </a:solidFill>
            </a:endParaRPr>
          </a:p>
          <a:p>
            <a:pPr algn="l"/>
            <a:endParaRPr lang="en-IN" sz="1200" dirty="0">
              <a:solidFill>
                <a:schemeClr val="tx1">
                  <a:lumMod val="95000"/>
                  <a:lumOff val="5000"/>
                </a:schemeClr>
              </a:solidFill>
            </a:endParaRPr>
          </a:p>
          <a:p>
            <a:pPr algn="l"/>
            <a:r>
              <a:rPr lang="en-IN" sz="1200" b="1" dirty="0">
                <a:solidFill>
                  <a:schemeClr val="tx1">
                    <a:lumMod val="95000"/>
                    <a:lumOff val="5000"/>
                  </a:schemeClr>
                </a:solidFill>
              </a:rPr>
              <a:t>Prepared By: </a:t>
            </a:r>
            <a:r>
              <a:rPr lang="en-IN" sz="1200" dirty="0">
                <a:solidFill>
                  <a:schemeClr val="tx1">
                    <a:lumMod val="95000"/>
                    <a:lumOff val="5000"/>
                  </a:schemeClr>
                </a:solidFill>
              </a:rPr>
              <a:t>Rohith menon                                                          </a:t>
            </a:r>
            <a:r>
              <a:rPr lang="en-IN" sz="1200" b="1" dirty="0">
                <a:solidFill>
                  <a:schemeClr val="tx1">
                    <a:lumMod val="95000"/>
                    <a:lumOff val="5000"/>
                  </a:schemeClr>
                </a:solidFill>
              </a:rPr>
              <a:t>Date: </a:t>
            </a:r>
          </a:p>
          <a:p>
            <a:pPr algn="l"/>
            <a:endParaRPr lang="en-IN" sz="1200" dirty="0"/>
          </a:p>
          <a:p>
            <a:pPr algn="l"/>
            <a:r>
              <a:rPr lang="en-IN" sz="1200" b="1" dirty="0">
                <a:solidFill>
                  <a:schemeClr val="tx1">
                    <a:lumMod val="95000"/>
                    <a:lumOff val="5000"/>
                  </a:schemeClr>
                </a:solidFill>
              </a:rPr>
              <a:t>Situation/Problem/Opportunity</a:t>
            </a:r>
            <a:r>
              <a:rPr lang="en-IN" sz="1200" dirty="0">
                <a:solidFill>
                  <a:schemeClr val="tx1">
                    <a:lumMod val="95000"/>
                    <a:lumOff val="5000"/>
                  </a:schemeClr>
                </a:solidFill>
              </a:rPr>
              <a:t>: Currently the users are not able to join the meeting directly from the calendar as they don’t see a Join button on the meeting slot. The users have to manually open the email link and join the meeting through the link provided in the meeting email which they find it very tedious.</a:t>
            </a:r>
          </a:p>
          <a:p>
            <a:pPr algn="l"/>
            <a:endParaRPr lang="en-IN" sz="1200" dirty="0">
              <a:solidFill>
                <a:schemeClr val="tx1">
                  <a:lumMod val="95000"/>
                  <a:lumOff val="5000"/>
                </a:schemeClr>
              </a:solidFill>
            </a:endParaRPr>
          </a:p>
          <a:p>
            <a:pPr algn="l"/>
            <a:r>
              <a:rPr lang="en-IN" sz="1200" b="1" dirty="0">
                <a:solidFill>
                  <a:schemeClr val="tx1">
                    <a:lumMod val="95000"/>
                    <a:lumOff val="5000"/>
                  </a:schemeClr>
                </a:solidFill>
              </a:rPr>
              <a:t>Situation/Problem/Opportunity</a:t>
            </a:r>
            <a:r>
              <a:rPr lang="en-IN" sz="1200" dirty="0">
                <a:solidFill>
                  <a:schemeClr val="tx1">
                    <a:lumMod val="95000"/>
                    <a:lumOff val="5000"/>
                  </a:schemeClr>
                </a:solidFill>
              </a:rPr>
              <a:t>: Currently the users should be able to create instant, current and future meetings. Where the users should be able to book a slot with the time frame.</a:t>
            </a:r>
            <a:endParaRPr lang="en-IN" sz="1200" dirty="0"/>
          </a:p>
          <a:p>
            <a:pPr algn="l"/>
            <a:r>
              <a:rPr lang="en-IN" dirty="0"/>
              <a:t>                                                                                </a:t>
            </a:r>
          </a:p>
        </p:txBody>
      </p:sp>
    </p:spTree>
    <p:extLst>
      <p:ext uri="{BB962C8B-B14F-4D97-AF65-F5344CB8AC3E}">
        <p14:creationId xmlns:p14="http://schemas.microsoft.com/office/powerpoint/2010/main" val="429101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021EC4-2AAC-3846-2E0A-92FB5D16CB9F}"/>
              </a:ext>
            </a:extLst>
          </p:cNvPr>
          <p:cNvSpPr>
            <a:spLocks noGrp="1"/>
          </p:cNvSpPr>
          <p:nvPr>
            <p:ph idx="1"/>
          </p:nvPr>
        </p:nvSpPr>
        <p:spPr>
          <a:xfrm>
            <a:off x="481584" y="283464"/>
            <a:ext cx="11378184" cy="6291072"/>
          </a:xfrm>
        </p:spPr>
        <p:txBody>
          <a:bodyPr>
            <a:normAutofit/>
          </a:bodyPr>
          <a:lstStyle/>
          <a:p>
            <a:pPr marL="0" indent="0">
              <a:buNone/>
            </a:pPr>
            <a:r>
              <a:rPr lang="en-US" sz="1400" b="1" dirty="0">
                <a:solidFill>
                  <a:schemeClr val="tx1">
                    <a:lumMod val="95000"/>
                    <a:lumOff val="5000"/>
                  </a:schemeClr>
                </a:solidFill>
              </a:rPr>
              <a:t>Project Goals: </a:t>
            </a:r>
            <a:r>
              <a:rPr lang="en-US" sz="1200" dirty="0"/>
              <a:t>The goal of the project is to</a:t>
            </a:r>
          </a:p>
          <a:p>
            <a:pPr marL="0" indent="0">
              <a:buNone/>
            </a:pPr>
            <a:r>
              <a:rPr lang="en-US" sz="1200" dirty="0"/>
              <a:t> </a:t>
            </a:r>
            <a:r>
              <a:rPr lang="en-US" sz="1200" b="1" dirty="0"/>
              <a:t>Join meeting:</a:t>
            </a:r>
          </a:p>
          <a:p>
            <a:pPr>
              <a:buFont typeface="Wingdings" panose="05000000000000000000" pitchFamily="2" charset="2"/>
              <a:buChar char="§"/>
            </a:pPr>
            <a:r>
              <a:rPr lang="en-US" sz="1200" dirty="0"/>
              <a:t>Improve the overall user experience of the meeting calendar.</a:t>
            </a:r>
          </a:p>
          <a:p>
            <a:pPr>
              <a:buFont typeface="Wingdings" panose="05000000000000000000" pitchFamily="2" charset="2"/>
              <a:buChar char="§"/>
            </a:pPr>
            <a:r>
              <a:rPr lang="en-US" sz="1200" dirty="0"/>
              <a:t>Achieve a 10% reduction in help desk tickets related to calendar usage</a:t>
            </a:r>
          </a:p>
          <a:p>
            <a:pPr>
              <a:buFont typeface="Wingdings" panose="05000000000000000000" pitchFamily="2" charset="2"/>
              <a:buChar char="§"/>
            </a:pPr>
            <a:r>
              <a:rPr lang="en-US" sz="1200" dirty="0"/>
              <a:t>Increase User Engagement: Encourage more users to actively utilize the meeting calendar.</a:t>
            </a:r>
          </a:p>
          <a:p>
            <a:pPr>
              <a:buFont typeface="Wingdings" panose="05000000000000000000" pitchFamily="2" charset="2"/>
              <a:buChar char="§"/>
            </a:pPr>
            <a:r>
              <a:rPr lang="en-US" sz="1200" dirty="0"/>
              <a:t>Reduce the average time to join a meeting by 20% within the first quarter</a:t>
            </a:r>
          </a:p>
          <a:p>
            <a:pPr>
              <a:buFont typeface="Wingdings" panose="05000000000000000000" pitchFamily="2" charset="2"/>
              <a:buChar char="§"/>
            </a:pPr>
            <a:r>
              <a:rPr lang="en-IN" sz="1200" dirty="0"/>
              <a:t>Increase Meeting Participation</a:t>
            </a:r>
          </a:p>
          <a:p>
            <a:pPr>
              <a:buFont typeface="Wingdings" panose="05000000000000000000" pitchFamily="2" charset="2"/>
              <a:buChar char="§"/>
            </a:pPr>
            <a:r>
              <a:rPr lang="en-US" sz="1200" dirty="0"/>
              <a:t>Streamline the "Join Meeting" process so users can join with minimal clicks. </a:t>
            </a:r>
          </a:p>
          <a:p>
            <a:pPr marL="0" indent="0">
              <a:buNone/>
            </a:pPr>
            <a:r>
              <a:rPr lang="en-US" sz="1200" b="1" dirty="0"/>
              <a:t>Meeting Creation:</a:t>
            </a:r>
          </a:p>
          <a:p>
            <a:pPr marL="0" indent="0">
              <a:buNone/>
            </a:pPr>
            <a:r>
              <a:rPr lang="en-US" sz="1200" b="1" dirty="0"/>
              <a:t>Efficiency &amp; Productivity : "</a:t>
            </a:r>
            <a:r>
              <a:rPr lang="en-US" sz="1200" dirty="0"/>
              <a:t>Reduce the average time for a user to create a new meeting from initiation to confirmation by 15% within the first quarter</a:t>
            </a:r>
          </a:p>
          <a:p>
            <a:pPr marL="0" indent="0" fontAlgn="ctr">
              <a:buNone/>
            </a:pPr>
            <a:r>
              <a:rPr lang="en-US" sz="1200" b="1" dirty="0"/>
              <a:t>Accuracy &amp; Reliability : "</a:t>
            </a:r>
            <a:r>
              <a:rPr lang="en-US" sz="1200" dirty="0"/>
              <a:t>Decrease the number of incorrectly scheduled meetings caused by user errors in the 'create meeting' option</a:t>
            </a:r>
          </a:p>
          <a:p>
            <a:pPr marL="0" indent="0">
              <a:buNone/>
            </a:pPr>
            <a:r>
              <a:rPr lang="en-US" sz="1200" b="1" dirty="0"/>
              <a:t>Process improvement : </a:t>
            </a:r>
            <a:r>
              <a:rPr lang="en-US" sz="1200" dirty="0"/>
              <a:t>Providing various options to users in terms of meeting creation. Where the user can schedule meeting instantly and also for the current and future date</a:t>
            </a:r>
          </a:p>
          <a:p>
            <a:pPr marL="0" indent="0">
              <a:buNone/>
            </a:pPr>
            <a:endParaRPr lang="en-US" sz="1200" dirty="0"/>
          </a:p>
          <a:p>
            <a:pPr marL="0" indent="0">
              <a:buNone/>
            </a:pPr>
            <a:r>
              <a:rPr lang="en-US" sz="1400" b="1" dirty="0">
                <a:solidFill>
                  <a:schemeClr val="tx1">
                    <a:lumMod val="95000"/>
                    <a:lumOff val="5000"/>
                  </a:schemeClr>
                </a:solidFill>
              </a:rPr>
              <a:t>Project objectives: </a:t>
            </a:r>
          </a:p>
          <a:p>
            <a:pPr>
              <a:buFont typeface="Wingdings" panose="05000000000000000000" pitchFamily="2" charset="2"/>
              <a:buChar char="§"/>
            </a:pPr>
            <a:r>
              <a:rPr lang="en-US" sz="1200" b="1" dirty="0">
                <a:solidFill>
                  <a:schemeClr val="tx1">
                    <a:lumMod val="95000"/>
                    <a:lumOff val="5000"/>
                  </a:schemeClr>
                </a:solidFill>
              </a:rPr>
              <a:t> Implement a 'Join Meeting' button: </a:t>
            </a:r>
            <a:r>
              <a:rPr lang="en-US" sz="1200" dirty="0"/>
              <a:t>This should be clearly visible and accessible within the calendar event details.</a:t>
            </a:r>
          </a:p>
          <a:p>
            <a:pPr>
              <a:buFont typeface="Wingdings" panose="05000000000000000000" pitchFamily="2" charset="2"/>
              <a:buChar char="§"/>
            </a:pPr>
            <a:r>
              <a:rPr lang="en-US" sz="1200" b="1" dirty="0">
                <a:solidFill>
                  <a:schemeClr val="tx1">
                    <a:lumMod val="95000"/>
                    <a:lumOff val="5000"/>
                  </a:schemeClr>
                </a:solidFill>
              </a:rPr>
              <a:t>Seamless integration with video conferencing platforms: </a:t>
            </a:r>
            <a:r>
              <a:rPr lang="en-US" sz="1200" dirty="0"/>
              <a:t>The button should automatically launch the appropriate meeting platform (e.g., Zoom, Google Meet, Microsoft Teams) when clicked.</a:t>
            </a:r>
          </a:p>
          <a:p>
            <a:pPr>
              <a:buFont typeface="Wingdings" panose="05000000000000000000" pitchFamily="2" charset="2"/>
              <a:buChar char="§"/>
            </a:pPr>
            <a:r>
              <a:rPr lang="en-US" sz="1200" b="1" dirty="0">
                <a:solidFill>
                  <a:schemeClr val="tx1">
                    <a:lumMod val="95000"/>
                    <a:lumOff val="5000"/>
                  </a:schemeClr>
                </a:solidFill>
              </a:rPr>
              <a:t>Support for various meeting types: </a:t>
            </a:r>
            <a:r>
              <a:rPr lang="en-US" sz="1200" dirty="0"/>
              <a:t>The functionality should work for recurring meetings, one-time meetings, and meetings with different join methods (e.g., direct link, meeting ID).</a:t>
            </a:r>
          </a:p>
          <a:p>
            <a:pPr>
              <a:buFont typeface="Wingdings" panose="05000000000000000000" pitchFamily="2" charset="2"/>
              <a:buChar char="§"/>
            </a:pPr>
            <a:r>
              <a:rPr lang="en-US" sz="1200" b="1" dirty="0">
                <a:solidFill>
                  <a:schemeClr val="tx1">
                    <a:lumMod val="95000"/>
                    <a:lumOff val="5000"/>
                  </a:schemeClr>
                </a:solidFill>
              </a:rPr>
              <a:t>User-friendly interface: </a:t>
            </a:r>
            <a:r>
              <a:rPr lang="en-US" sz="1200" dirty="0"/>
              <a:t>The button should be intuitive and easy for users to find and use.</a:t>
            </a:r>
          </a:p>
          <a:p>
            <a:endParaRPr lang="en-US" sz="1600" dirty="0"/>
          </a:p>
          <a:p>
            <a:endParaRPr lang="en-US" sz="4900" dirty="0"/>
          </a:p>
        </p:txBody>
      </p:sp>
    </p:spTree>
    <p:extLst>
      <p:ext uri="{BB962C8B-B14F-4D97-AF65-F5344CB8AC3E}">
        <p14:creationId xmlns:p14="http://schemas.microsoft.com/office/powerpoint/2010/main" val="4042664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04B040-2DC8-87F2-3CAF-F65F700C9738}"/>
              </a:ext>
            </a:extLst>
          </p:cNvPr>
          <p:cNvSpPr>
            <a:spLocks noGrp="1"/>
          </p:cNvSpPr>
          <p:nvPr>
            <p:ph idx="1"/>
          </p:nvPr>
        </p:nvSpPr>
        <p:spPr>
          <a:xfrm>
            <a:off x="682906" y="312516"/>
            <a:ext cx="11240870" cy="6319778"/>
          </a:xfrm>
        </p:spPr>
        <p:txBody>
          <a:bodyPr>
            <a:normAutofit fontScale="25000" lnSpcReduction="20000"/>
          </a:bodyPr>
          <a:lstStyle/>
          <a:p>
            <a:pPr marL="0" indent="0">
              <a:buNone/>
            </a:pPr>
            <a:r>
              <a:rPr lang="en-US" sz="4800" b="1" dirty="0">
                <a:solidFill>
                  <a:schemeClr val="tx1">
                    <a:lumMod val="95000"/>
                    <a:lumOff val="5000"/>
                  </a:schemeClr>
                </a:solidFill>
              </a:rPr>
              <a:t>Accessibility: </a:t>
            </a:r>
            <a:r>
              <a:rPr lang="en-US" sz="4800" dirty="0"/>
              <a:t>Ensure the "Join Meeting" button and functionality are accessible to users with disabilities</a:t>
            </a:r>
            <a:endParaRPr lang="en-US" sz="4800" b="1" dirty="0"/>
          </a:p>
          <a:p>
            <a:pPr marL="0" indent="0">
              <a:buNone/>
            </a:pPr>
            <a:r>
              <a:rPr lang="en-US" sz="4800" b="1" dirty="0"/>
              <a:t>Meeting Creation :</a:t>
            </a:r>
          </a:p>
          <a:p>
            <a:pPr fontAlgn="ctr">
              <a:buFont typeface="Wingdings" panose="05000000000000000000" pitchFamily="2" charset="2"/>
              <a:buChar char="§"/>
            </a:pPr>
            <a:r>
              <a:rPr lang="en-US" sz="4800" b="1" dirty="0"/>
              <a:t>Simplify the creation process:</a:t>
            </a:r>
            <a:r>
              <a:rPr lang="en-US" sz="4800" dirty="0"/>
              <a:t> "Enable users to create a new meeting with mandatory details (attendees, time, topic) in under 10 seconds, through a streamlined, multi-step form or a quick-create modal". </a:t>
            </a:r>
          </a:p>
          <a:p>
            <a:pPr>
              <a:buFont typeface="Wingdings" panose="05000000000000000000" pitchFamily="2" charset="2"/>
              <a:buChar char="§"/>
            </a:pPr>
            <a:r>
              <a:rPr lang="en-US" sz="4800" b="1" dirty="0"/>
              <a:t>Reduce clicks:</a:t>
            </a:r>
            <a:r>
              <a:rPr lang="en-US" sz="4800" dirty="0"/>
              <a:t> "Reduce the number of clicks required to schedule a basic meeting by 50% compared to the previous process by the end of the sprint“</a:t>
            </a:r>
          </a:p>
          <a:p>
            <a:pPr>
              <a:buFont typeface="Wingdings" panose="05000000000000000000" pitchFamily="2" charset="2"/>
              <a:buChar char="§"/>
            </a:pPr>
            <a:r>
              <a:rPr lang="en-US" sz="4800" b="1" dirty="0"/>
              <a:t>Integrate key features:</a:t>
            </a:r>
            <a:r>
              <a:rPr lang="en-US" sz="4800" dirty="0"/>
              <a:t> "Develop and launch the 'Create Meeting' feature with integration for adding external guests via email and attaching relevant documents by the end of the fiscal quarter". </a:t>
            </a:r>
          </a:p>
          <a:p>
            <a:pPr>
              <a:buFont typeface="Wingdings" panose="05000000000000000000" pitchFamily="2" charset="2"/>
              <a:buChar char="§"/>
            </a:pPr>
            <a:r>
              <a:rPr lang="en-US" sz="4800" b="1" dirty="0"/>
              <a:t>Increase adoption:</a:t>
            </a:r>
            <a:r>
              <a:rPr lang="en-US" sz="4800" dirty="0"/>
              <a:t> "Increase the number of meetings created using the 'Create Meeting' option by 30% within three months of its launch". </a:t>
            </a:r>
          </a:p>
          <a:p>
            <a:pPr marL="0" indent="0">
              <a:buNone/>
            </a:pPr>
            <a:endParaRPr lang="en-US" sz="4800" b="1" dirty="0"/>
          </a:p>
          <a:p>
            <a:pPr marL="0" indent="0">
              <a:buNone/>
            </a:pPr>
            <a:r>
              <a:rPr lang="en-US" sz="5600" b="1" dirty="0">
                <a:solidFill>
                  <a:schemeClr val="tx1">
                    <a:lumMod val="95000"/>
                    <a:lumOff val="5000"/>
                  </a:schemeClr>
                </a:solidFill>
              </a:rPr>
              <a:t>Success Criteria : </a:t>
            </a:r>
          </a:p>
          <a:p>
            <a:pPr>
              <a:lnSpc>
                <a:spcPct val="120000"/>
              </a:lnSpc>
              <a:buFont typeface="Wingdings" panose="05000000000000000000" pitchFamily="2" charset="2"/>
              <a:buChar char="§"/>
            </a:pPr>
            <a:r>
              <a:rPr lang="en-US" sz="4800" b="1" dirty="0">
                <a:solidFill>
                  <a:schemeClr val="tx1">
                    <a:lumMod val="95000"/>
                    <a:lumOff val="5000"/>
                  </a:schemeClr>
                </a:solidFill>
              </a:rPr>
              <a:t>Low Average Join Time: </a:t>
            </a:r>
            <a:r>
              <a:rPr lang="en-US" sz="4800" dirty="0"/>
              <a:t>The time it takes to join a meeting after clicking the "join" button should be minimal. A target might be an average join time of under 5 seconds. </a:t>
            </a:r>
          </a:p>
          <a:p>
            <a:pPr>
              <a:lnSpc>
                <a:spcPct val="120000"/>
              </a:lnSpc>
              <a:buFont typeface="Wingdings" panose="05000000000000000000" pitchFamily="2" charset="2"/>
              <a:buChar char="§"/>
            </a:pPr>
            <a:r>
              <a:rPr lang="en-US" sz="4800" b="1" dirty="0">
                <a:solidFill>
                  <a:schemeClr val="tx1">
                    <a:lumMod val="95000"/>
                    <a:lumOff val="5000"/>
                  </a:schemeClr>
                </a:solidFill>
              </a:rPr>
              <a:t>No Critical Errors: </a:t>
            </a:r>
            <a:r>
              <a:rPr lang="en-US" sz="4800" dirty="0"/>
              <a:t>The system should not experience any critical errors that prevent users from joining, such as crashes or unexpected behavior. </a:t>
            </a:r>
          </a:p>
          <a:p>
            <a:pPr>
              <a:lnSpc>
                <a:spcPct val="120000"/>
              </a:lnSpc>
              <a:buFont typeface="Wingdings" panose="05000000000000000000" pitchFamily="2" charset="2"/>
              <a:buChar char="§"/>
            </a:pPr>
            <a:r>
              <a:rPr lang="en-US" sz="4800" b="1" dirty="0">
                <a:solidFill>
                  <a:schemeClr val="tx1">
                    <a:lumMod val="95000"/>
                    <a:lumOff val="5000"/>
                  </a:schemeClr>
                </a:solidFill>
              </a:rPr>
              <a:t>Cross-Platform Compatibility: </a:t>
            </a:r>
            <a:r>
              <a:rPr lang="en-US" sz="4800" dirty="0"/>
              <a:t>The "join meeting" functionality should work seamlessly across different devices and operating systems (Windows, macOS, iOS, Android, etc.). </a:t>
            </a:r>
          </a:p>
          <a:p>
            <a:pPr marL="0" indent="0">
              <a:lnSpc>
                <a:spcPct val="120000"/>
              </a:lnSpc>
              <a:buNone/>
            </a:pPr>
            <a:r>
              <a:rPr lang="en-US" sz="4800" b="1" dirty="0"/>
              <a:t>Meeting creation</a:t>
            </a:r>
          </a:p>
          <a:p>
            <a:pPr>
              <a:buFont typeface="Wingdings" panose="05000000000000000000" pitchFamily="2" charset="2"/>
              <a:buChar char="§"/>
            </a:pPr>
            <a:r>
              <a:rPr lang="en-US" sz="4800" b="1" dirty="0"/>
              <a:t>Minimal Training Required: </a:t>
            </a:r>
            <a:r>
              <a:rPr lang="en-US" sz="4800" dirty="0"/>
              <a:t>New users can understand and use the feature without needing extensive training or documentation. </a:t>
            </a:r>
          </a:p>
          <a:p>
            <a:pPr>
              <a:buFont typeface="Wingdings" panose="05000000000000000000" pitchFamily="2" charset="2"/>
              <a:buChar char="§"/>
            </a:pPr>
            <a:r>
              <a:rPr lang="en-US" sz="4800" b="1" dirty="0"/>
              <a:t>Speed: </a:t>
            </a:r>
            <a:r>
              <a:rPr lang="en-US" sz="4800" dirty="0"/>
              <a:t>The meeting creation process takes less than 5 seconds to complete after submitting the form</a:t>
            </a:r>
          </a:p>
          <a:p>
            <a:pPr>
              <a:buFont typeface="Wingdings" panose="05000000000000000000" pitchFamily="2" charset="2"/>
              <a:buChar char="§"/>
            </a:pPr>
            <a:r>
              <a:rPr lang="en-US" sz="4800" b="1" dirty="0"/>
              <a:t>Successful Meeting Creation: </a:t>
            </a:r>
            <a:r>
              <a:rPr lang="en-US" sz="4800" dirty="0"/>
              <a:t>At least 95% of users are able to successfully create a meeting with all required fields (title, time, location) completed without errors. </a:t>
            </a:r>
          </a:p>
          <a:p>
            <a:pPr marL="0" indent="0">
              <a:buNone/>
            </a:pPr>
            <a:endParaRPr lang="en-US" dirty="0"/>
          </a:p>
          <a:p>
            <a:pPr>
              <a:buFont typeface="Arial" panose="020B0604020202020204" pitchFamily="34" charset="0"/>
              <a:buChar char="•"/>
            </a:pPr>
            <a:endParaRPr lang="en-US" sz="4800" b="1" dirty="0"/>
          </a:p>
          <a:p>
            <a:pPr marL="0" indent="0">
              <a:buNone/>
            </a:pPr>
            <a:endParaRPr lang="en-US" sz="6400" dirty="0"/>
          </a:p>
          <a:p>
            <a:pPr fontAlgn="ctr"/>
            <a:endParaRPr lang="en-US" sz="4900" dirty="0"/>
          </a:p>
          <a:p>
            <a:pPr fontAlgn="ctr"/>
            <a:endParaRPr lang="en-US" dirty="0"/>
          </a:p>
          <a:p>
            <a:pPr fontAlgn="ctr"/>
            <a:endParaRPr lang="en-US" dirty="0"/>
          </a:p>
          <a:p>
            <a:pPr fontAlgn="ctr"/>
            <a:endParaRPr lang="en-US" dirty="0"/>
          </a:p>
          <a:p>
            <a:pPr fontAlgn="ctr"/>
            <a:endParaRPr lang="en-US" dirty="0"/>
          </a:p>
          <a:p>
            <a:pPr marL="0" indent="0">
              <a:buNone/>
            </a:pPr>
            <a:endParaRPr lang="en-US" sz="1600" b="1" dirty="0"/>
          </a:p>
          <a:p>
            <a:pPr marL="0" indent="0">
              <a:buNone/>
            </a:pPr>
            <a:r>
              <a:rPr lang="en-US" sz="1600" b="1" dirty="0"/>
              <a:t> </a:t>
            </a:r>
          </a:p>
        </p:txBody>
      </p:sp>
    </p:spTree>
    <p:extLst>
      <p:ext uri="{BB962C8B-B14F-4D97-AF65-F5344CB8AC3E}">
        <p14:creationId xmlns:p14="http://schemas.microsoft.com/office/powerpoint/2010/main" val="3725461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5F5AA5-31A1-646C-3511-49681087EC0C}"/>
              </a:ext>
            </a:extLst>
          </p:cNvPr>
          <p:cNvSpPr>
            <a:spLocks noGrp="1"/>
          </p:cNvSpPr>
          <p:nvPr>
            <p:ph idx="1"/>
          </p:nvPr>
        </p:nvSpPr>
        <p:spPr>
          <a:xfrm>
            <a:off x="416689" y="358815"/>
            <a:ext cx="10937111" cy="5818148"/>
          </a:xfrm>
        </p:spPr>
        <p:txBody>
          <a:bodyPr>
            <a:normAutofit/>
          </a:bodyPr>
          <a:lstStyle/>
          <a:p>
            <a:pPr marL="0" indent="0">
              <a:buNone/>
            </a:pPr>
            <a:r>
              <a:rPr lang="en-US" sz="1300" b="1" dirty="0">
                <a:solidFill>
                  <a:schemeClr val="tx1">
                    <a:lumMod val="95000"/>
                    <a:lumOff val="5000"/>
                  </a:schemeClr>
                </a:solidFill>
              </a:rPr>
              <a:t>Methods/Approaches:</a:t>
            </a:r>
          </a:p>
          <a:p>
            <a:pPr marL="0" indent="0" fontAlgn="ctr">
              <a:buNone/>
            </a:pPr>
            <a:r>
              <a:rPr lang="en-US" sz="1200" b="1" dirty="0" err="1">
                <a:solidFill>
                  <a:schemeClr val="tx1">
                    <a:lumMod val="95000"/>
                    <a:lumOff val="5000"/>
                  </a:schemeClr>
                </a:solidFill>
              </a:rPr>
              <a:t>i</a:t>
            </a:r>
            <a:r>
              <a:rPr lang="en-US" sz="1200" b="1" dirty="0">
                <a:solidFill>
                  <a:schemeClr val="tx1">
                    <a:lumMod val="95000"/>
                    <a:lumOff val="5000"/>
                  </a:schemeClr>
                </a:solidFill>
              </a:rPr>
              <a:t>). Unique Meeting Links:</a:t>
            </a:r>
          </a:p>
          <a:p>
            <a:pPr marL="0" indent="0">
              <a:lnSpc>
                <a:spcPct val="120000"/>
              </a:lnSpc>
              <a:buNone/>
            </a:pPr>
            <a:r>
              <a:rPr lang="en-US" sz="1200" b="1" dirty="0">
                <a:solidFill>
                  <a:schemeClr val="tx1">
                    <a:lumMod val="95000"/>
                    <a:lumOff val="5000"/>
                  </a:schemeClr>
                </a:solidFill>
              </a:rPr>
              <a:t>Functionality: </a:t>
            </a:r>
            <a:r>
              <a:rPr lang="en-US" sz="1200" dirty="0"/>
              <a:t>Each meeting instance should have a unique, persistent URL that allows users to join. This link should be generated when the meeting is created and embedded within the calendar event details.</a:t>
            </a:r>
          </a:p>
          <a:p>
            <a:pPr marL="0" indent="0">
              <a:buNone/>
            </a:pPr>
            <a:r>
              <a:rPr lang="en-US" sz="1200" b="1" dirty="0">
                <a:solidFill>
                  <a:schemeClr val="tx1">
                    <a:lumMod val="95000"/>
                    <a:lumOff val="5000"/>
                  </a:schemeClr>
                </a:solidFill>
              </a:rPr>
              <a:t>Implementation: </a:t>
            </a:r>
            <a:r>
              <a:rPr lang="en-US" sz="1200" dirty="0"/>
              <a:t>Use a meeting service API (</a:t>
            </a:r>
            <a:r>
              <a:rPr lang="en-US" sz="1200" dirty="0" err="1"/>
              <a:t>e.g</a:t>
            </a:r>
            <a:r>
              <a:rPr lang="en-US" sz="1200" dirty="0"/>
              <a:t> zoom, teams) to generate and retrieve these links. The calendar application should store and display this link alongside the meeting details.</a:t>
            </a:r>
          </a:p>
          <a:p>
            <a:pPr marL="0" indent="0">
              <a:buNone/>
            </a:pPr>
            <a:r>
              <a:rPr lang="en-US" sz="1200" b="1" dirty="0">
                <a:solidFill>
                  <a:schemeClr val="tx1">
                    <a:lumMod val="95000"/>
                    <a:lumOff val="5000"/>
                  </a:schemeClr>
                </a:solidFill>
              </a:rPr>
              <a:t>Example: </a:t>
            </a:r>
            <a:r>
              <a:rPr lang="en-US" sz="1200" dirty="0"/>
              <a:t>A user clicks on a meeting in their calendar, and the system redirects them to the meeting platform with the correct meeting ID and password</a:t>
            </a:r>
          </a:p>
          <a:p>
            <a:pPr marL="0" indent="0" fontAlgn="ctr">
              <a:buNone/>
            </a:pPr>
            <a:r>
              <a:rPr lang="en-US" sz="1600" b="1" dirty="0">
                <a:solidFill>
                  <a:schemeClr val="tx1">
                    <a:lumMod val="95000"/>
                    <a:lumOff val="5000"/>
                  </a:schemeClr>
                </a:solidFill>
              </a:rPr>
              <a:t>ii</a:t>
            </a:r>
            <a:r>
              <a:rPr lang="en-US" sz="1200" b="1" dirty="0">
                <a:solidFill>
                  <a:schemeClr val="tx1">
                    <a:lumMod val="95000"/>
                    <a:lumOff val="5000"/>
                  </a:schemeClr>
                </a:solidFill>
              </a:rPr>
              <a:t>). Lobby Functionality:</a:t>
            </a:r>
          </a:p>
          <a:p>
            <a:pPr marL="0" indent="0">
              <a:buNone/>
            </a:pPr>
            <a:r>
              <a:rPr lang="en-US" sz="1200" b="1" dirty="0">
                <a:solidFill>
                  <a:schemeClr val="tx1">
                    <a:lumMod val="95000"/>
                    <a:lumOff val="5000"/>
                  </a:schemeClr>
                </a:solidFill>
              </a:rPr>
              <a:t>Functionality: </a:t>
            </a:r>
            <a:r>
              <a:rPr lang="en-US" sz="1200" dirty="0"/>
              <a:t>For enhanced security and control, implement a lobby system. When a user clicks "Join Meeting," they are placed in a waiting area (lobby) until admitted by the meeting host or an authorized participant.</a:t>
            </a:r>
          </a:p>
          <a:p>
            <a:pPr marL="0" indent="0">
              <a:buNone/>
            </a:pPr>
            <a:r>
              <a:rPr lang="en-US" sz="1200" b="1" dirty="0">
                <a:solidFill>
                  <a:schemeClr val="tx1">
                    <a:lumMod val="95000"/>
                    <a:lumOff val="5000"/>
                  </a:schemeClr>
                </a:solidFill>
              </a:rPr>
              <a:t>Implementation: </a:t>
            </a:r>
            <a:r>
              <a:rPr lang="en-US" sz="1200" dirty="0"/>
              <a:t>Integrate with the meeting service's lobby features or build a custom lobby system within the calendar application.</a:t>
            </a:r>
          </a:p>
          <a:p>
            <a:pPr marL="0" indent="0">
              <a:buNone/>
            </a:pPr>
            <a:r>
              <a:rPr lang="en-US" sz="1200" b="1" dirty="0">
                <a:solidFill>
                  <a:schemeClr val="tx1">
                    <a:lumMod val="95000"/>
                    <a:lumOff val="5000"/>
                  </a:schemeClr>
                </a:solidFill>
              </a:rPr>
              <a:t>Example: </a:t>
            </a:r>
            <a:r>
              <a:rPr lang="en-US" sz="1200" dirty="0"/>
              <a:t>A user clicks "Join Meeting" but needs to wait for the host to allow them entry. The calendar application might display a message like "Waiting for host to admit you.“</a:t>
            </a:r>
          </a:p>
          <a:p>
            <a:pPr marL="0" indent="0" fontAlgn="ctr">
              <a:buNone/>
            </a:pPr>
            <a:r>
              <a:rPr lang="en-US" sz="1200" b="1" dirty="0">
                <a:solidFill>
                  <a:schemeClr val="tx1">
                    <a:lumMod val="95000"/>
                    <a:lumOff val="5000"/>
                  </a:schemeClr>
                </a:solidFill>
              </a:rPr>
              <a:t>iii). Calendar Integration:</a:t>
            </a:r>
          </a:p>
          <a:p>
            <a:pPr marL="0" indent="0">
              <a:buNone/>
            </a:pPr>
            <a:r>
              <a:rPr lang="en-US" sz="1200" b="1" dirty="0">
                <a:solidFill>
                  <a:schemeClr val="tx1">
                    <a:lumMod val="95000"/>
                    <a:lumOff val="5000"/>
                  </a:schemeClr>
                </a:solidFill>
              </a:rPr>
              <a:t>Functionality: </a:t>
            </a:r>
            <a:r>
              <a:rPr lang="en-US" sz="1200" dirty="0"/>
              <a:t>Seamlessly integrate the "Join Meeting" functionality with the calendar application's existing interface.</a:t>
            </a:r>
          </a:p>
          <a:p>
            <a:pPr marL="0" indent="0">
              <a:buNone/>
            </a:pPr>
            <a:r>
              <a:rPr lang="en-US" sz="1200" b="1" dirty="0">
                <a:solidFill>
                  <a:schemeClr val="tx1">
                    <a:lumMod val="95000"/>
                    <a:lumOff val="5000"/>
                  </a:schemeClr>
                </a:solidFill>
              </a:rPr>
              <a:t>Implementation: </a:t>
            </a:r>
            <a:r>
              <a:rPr lang="en-US" sz="1200" dirty="0"/>
              <a:t>Make the "Join Meeting" option easily accessible from the meeting details view. It should be clear where and how to join the meeting from the calendar.</a:t>
            </a:r>
          </a:p>
          <a:p>
            <a:pPr marL="0" indent="0">
              <a:buNone/>
            </a:pPr>
            <a:r>
              <a:rPr lang="en-US" sz="1200" b="1" dirty="0">
                <a:solidFill>
                  <a:schemeClr val="tx1">
                    <a:lumMod val="95000"/>
                    <a:lumOff val="5000"/>
                  </a:schemeClr>
                </a:solidFill>
              </a:rPr>
              <a:t>Example: </a:t>
            </a:r>
            <a:r>
              <a:rPr lang="en-US" sz="1200" dirty="0"/>
              <a:t>When a user views a meeting in their calendar, the "Join Meeting" button is prominently displayed, and clicking it initiates the joining process</a:t>
            </a:r>
          </a:p>
          <a:p>
            <a:pPr marL="0" indent="0">
              <a:buNone/>
            </a:pPr>
            <a:endParaRPr lang="en-US" sz="1600" b="1" dirty="0"/>
          </a:p>
          <a:p>
            <a:endParaRPr lang="en-IN" dirty="0"/>
          </a:p>
        </p:txBody>
      </p:sp>
    </p:spTree>
    <p:extLst>
      <p:ext uri="{BB962C8B-B14F-4D97-AF65-F5344CB8AC3E}">
        <p14:creationId xmlns:p14="http://schemas.microsoft.com/office/powerpoint/2010/main" val="532502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A660579-1E88-B935-27DA-25893F97D639}"/>
              </a:ext>
            </a:extLst>
          </p:cNvPr>
          <p:cNvSpPr>
            <a:spLocks noGrp="1"/>
          </p:cNvSpPr>
          <p:nvPr>
            <p:ph idx="1"/>
          </p:nvPr>
        </p:nvSpPr>
        <p:spPr>
          <a:xfrm>
            <a:off x="369888" y="266700"/>
            <a:ext cx="11574462" cy="6296025"/>
          </a:xfrm>
        </p:spPr>
        <p:txBody>
          <a:bodyPr>
            <a:normAutofit/>
          </a:bodyPr>
          <a:lstStyle/>
          <a:p>
            <a:pPr marL="0" indent="0">
              <a:buNone/>
            </a:pPr>
            <a:endParaRPr lang="en-US" sz="1200" dirty="0"/>
          </a:p>
          <a:p>
            <a:pPr marL="0" indent="0" fontAlgn="ctr">
              <a:buNone/>
            </a:pPr>
            <a:r>
              <a:rPr lang="en-US" sz="1200" b="1" dirty="0">
                <a:solidFill>
                  <a:schemeClr val="tx1">
                    <a:lumMod val="95000"/>
                    <a:lumOff val="5000"/>
                  </a:schemeClr>
                </a:solidFill>
              </a:rPr>
              <a:t>iv). Meeting Type Awareness:</a:t>
            </a:r>
          </a:p>
          <a:p>
            <a:pPr marL="0" indent="0">
              <a:buNone/>
            </a:pPr>
            <a:r>
              <a:rPr lang="en-US" sz="1200" b="1" dirty="0">
                <a:solidFill>
                  <a:schemeClr val="tx1">
                    <a:lumMod val="95000"/>
                    <a:lumOff val="5000"/>
                  </a:schemeClr>
                </a:solidFill>
              </a:rPr>
              <a:t>Functionality: </a:t>
            </a:r>
            <a:r>
              <a:rPr lang="en-US" sz="1200" dirty="0"/>
              <a:t>Ensure the system can handle different meeting types (e.g., video conference, audio conference, screen sharing).</a:t>
            </a:r>
          </a:p>
          <a:p>
            <a:pPr marL="0" indent="0">
              <a:buNone/>
            </a:pPr>
            <a:r>
              <a:rPr lang="en-US" sz="1200" b="1" dirty="0">
                <a:solidFill>
                  <a:schemeClr val="tx1">
                    <a:lumMod val="95000"/>
                    <a:lumOff val="5000"/>
                  </a:schemeClr>
                </a:solidFill>
              </a:rPr>
              <a:t>Implementation: </a:t>
            </a:r>
            <a:r>
              <a:rPr lang="en-US" sz="1200" dirty="0"/>
              <a:t>The "Join Meeting" option should adapt to the specific meeting type, providing the appropriate join method.</a:t>
            </a:r>
          </a:p>
          <a:p>
            <a:pPr marL="0" indent="0">
              <a:buNone/>
            </a:pPr>
            <a:r>
              <a:rPr lang="en-US" sz="1200" b="1" dirty="0">
                <a:solidFill>
                  <a:schemeClr val="tx1">
                    <a:lumMod val="95000"/>
                    <a:lumOff val="5000"/>
                  </a:schemeClr>
                </a:solidFill>
              </a:rPr>
              <a:t>Example: </a:t>
            </a:r>
            <a:r>
              <a:rPr lang="en-US" sz="1200" dirty="0"/>
              <a:t>For a video conference, the "Join Meeting" button might launch the video conferencing application. For a screen-sharing session, it might direct the user to a specific screen-sharing interface</a:t>
            </a:r>
          </a:p>
          <a:p>
            <a:pPr marL="0" indent="0">
              <a:buNone/>
            </a:pPr>
            <a:endParaRPr lang="en-US" sz="1200" dirty="0"/>
          </a:p>
          <a:p>
            <a:pPr marL="0" indent="0">
              <a:buNone/>
            </a:pPr>
            <a:r>
              <a:rPr lang="en-US" sz="1200" b="1" dirty="0"/>
              <a:t>Meeting creation:</a:t>
            </a:r>
          </a:p>
          <a:p>
            <a:pPr marL="0" indent="0">
              <a:buNone/>
            </a:pPr>
            <a:r>
              <a:rPr lang="en-US" sz="1200" b="1" dirty="0"/>
              <a:t>1. UI/User Experience (UX) Approach:</a:t>
            </a:r>
            <a:endParaRPr lang="en-US" sz="1200" dirty="0"/>
          </a:p>
          <a:p>
            <a:pPr>
              <a:buFont typeface="Wingdings" panose="05000000000000000000" pitchFamily="2" charset="2"/>
              <a:buChar char="§"/>
            </a:pPr>
            <a:r>
              <a:rPr lang="en-US" sz="1200" b="1" dirty="0"/>
              <a:t>Button Placement:</a:t>
            </a:r>
            <a:r>
              <a:rPr lang="en-US" sz="1200" dirty="0"/>
              <a:t> A prominent, clearly labeled "Create Meeting" or "+" button is essential for initiating the process. </a:t>
            </a:r>
          </a:p>
          <a:p>
            <a:pPr>
              <a:buFont typeface="Wingdings" panose="05000000000000000000" pitchFamily="2" charset="2"/>
              <a:buChar char="§"/>
            </a:pPr>
            <a:r>
              <a:rPr lang="en-US" sz="1200" b="1" dirty="0"/>
              <a:t>Drag-and create:</a:t>
            </a:r>
            <a:r>
              <a:rPr lang="en-US" sz="1200" dirty="0"/>
              <a:t> For desktop applications, users can click on a date and drag to select a time slot, then add details, similar to Google Calendar. </a:t>
            </a:r>
          </a:p>
          <a:p>
            <a:pPr marL="0" indent="0">
              <a:buNone/>
            </a:pPr>
            <a:endParaRPr lang="en-US" sz="1200" b="1" dirty="0"/>
          </a:p>
          <a:p>
            <a:pPr marL="0" indent="0">
              <a:buNone/>
            </a:pPr>
            <a:r>
              <a:rPr lang="en-US" sz="1200" b="1" dirty="0"/>
              <a:t>2. Backend Logic Approach:</a:t>
            </a:r>
            <a:endParaRPr lang="en-US" sz="1200" dirty="0"/>
          </a:p>
          <a:p>
            <a:pPr fontAlgn="ctr">
              <a:buFont typeface="Wingdings" panose="05000000000000000000" pitchFamily="2" charset="2"/>
              <a:buChar char="§"/>
            </a:pPr>
            <a:r>
              <a:rPr lang="en-US" sz="1200" b="1" dirty="0"/>
              <a:t>Data Storage:</a:t>
            </a:r>
            <a:r>
              <a:rPr lang="en-US" sz="1200" dirty="0"/>
              <a:t> When a meeting is created, its details (title, attendees, time, description) are stored in a database. </a:t>
            </a:r>
          </a:p>
          <a:p>
            <a:pPr>
              <a:buFont typeface="Wingdings" panose="05000000000000000000" pitchFamily="2" charset="2"/>
              <a:buChar char="§"/>
            </a:pPr>
            <a:r>
              <a:rPr lang="en-US" sz="1200" b="1" dirty="0"/>
              <a:t>Validation:</a:t>
            </a:r>
            <a:r>
              <a:rPr lang="en-US" sz="1200" dirty="0"/>
              <a:t> The system should validate input (e.g., ensuring a valid date format is entered) before saving the event. </a:t>
            </a:r>
          </a:p>
          <a:p>
            <a:pPr marL="0" indent="0">
              <a:buNone/>
            </a:pPr>
            <a:endParaRPr lang="en-US" sz="1200" dirty="0"/>
          </a:p>
          <a:p>
            <a:pPr>
              <a:buFont typeface="Wingdings" panose="05000000000000000000" pitchFamily="2" charset="2"/>
              <a:buChar char="Ø"/>
            </a:pPr>
            <a:r>
              <a:rPr lang="en-US" sz="1200" b="1" dirty="0"/>
              <a:t>Resources :</a:t>
            </a:r>
          </a:p>
          <a:p>
            <a:pPr>
              <a:buFont typeface="Wingdings" panose="05000000000000000000" pitchFamily="2" charset="2"/>
              <a:buChar char="§"/>
            </a:pPr>
            <a:r>
              <a:rPr lang="en-US" sz="1200" b="1" dirty="0"/>
              <a:t>People</a:t>
            </a:r>
            <a:r>
              <a:rPr lang="en-US" sz="1200" dirty="0"/>
              <a:t> – project team members from client community and ITS. </a:t>
            </a:r>
          </a:p>
          <a:p>
            <a:pPr>
              <a:buFont typeface="Wingdings" panose="05000000000000000000" pitchFamily="2" charset="2"/>
              <a:buChar char="§"/>
            </a:pPr>
            <a:r>
              <a:rPr lang="en-US" sz="1200" b="1" dirty="0"/>
              <a:t>Time</a:t>
            </a:r>
            <a:r>
              <a:rPr lang="en-US" sz="1200" dirty="0"/>
              <a:t> – implementation within </a:t>
            </a:r>
            <a:r>
              <a:rPr lang="en-US" sz="1200" b="1" dirty="0"/>
              <a:t>&lt;30&gt; months. </a:t>
            </a:r>
          </a:p>
          <a:p>
            <a:pPr>
              <a:buFont typeface="Wingdings" panose="05000000000000000000" pitchFamily="2" charset="2"/>
              <a:buChar char="§"/>
            </a:pPr>
            <a:r>
              <a:rPr lang="en-US" sz="1200" b="1" dirty="0"/>
              <a:t>Budget</a:t>
            </a:r>
            <a:r>
              <a:rPr lang="en-US" sz="1200" dirty="0"/>
              <a:t> – hardware, software, training and services not to exceed Rs. 200000.00 </a:t>
            </a:r>
          </a:p>
          <a:p>
            <a:pPr marL="0" indent="0">
              <a:buNone/>
            </a:pPr>
            <a:endParaRPr lang="en-US" sz="1200" dirty="0"/>
          </a:p>
          <a:p>
            <a:endParaRPr lang="en-US" sz="1200" dirty="0"/>
          </a:p>
          <a:p>
            <a:endParaRPr lang="en-US" sz="1200" dirty="0"/>
          </a:p>
          <a:p>
            <a:endParaRPr lang="en-US" sz="1200" dirty="0"/>
          </a:p>
          <a:p>
            <a:pPr marL="0" indent="0">
              <a:buNone/>
            </a:pPr>
            <a:endParaRPr lang="en-IN" sz="1200" dirty="0"/>
          </a:p>
        </p:txBody>
      </p:sp>
    </p:spTree>
    <p:extLst>
      <p:ext uri="{BB962C8B-B14F-4D97-AF65-F5344CB8AC3E}">
        <p14:creationId xmlns:p14="http://schemas.microsoft.com/office/powerpoint/2010/main" val="2137498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452EC1-E7E6-BECA-3F5B-DC9228EEE904}"/>
              </a:ext>
            </a:extLst>
          </p:cNvPr>
          <p:cNvSpPr>
            <a:spLocks noGrp="1"/>
          </p:cNvSpPr>
          <p:nvPr>
            <p:ph idx="1"/>
          </p:nvPr>
        </p:nvSpPr>
        <p:spPr>
          <a:xfrm>
            <a:off x="838200" y="294968"/>
            <a:ext cx="10515600" cy="6361864"/>
          </a:xfrm>
        </p:spPr>
        <p:txBody>
          <a:bodyPr>
            <a:normAutofit fontScale="85000" lnSpcReduction="10000"/>
          </a:bodyPr>
          <a:lstStyle/>
          <a:p>
            <a:pPr marL="0" indent="0">
              <a:buNone/>
            </a:pPr>
            <a:endParaRPr lang="en-US" sz="1600" dirty="0"/>
          </a:p>
          <a:p>
            <a:pPr>
              <a:buFont typeface="Wingdings" panose="05000000000000000000" pitchFamily="2" charset="2"/>
              <a:buChar char="Ø"/>
            </a:pPr>
            <a:r>
              <a:rPr lang="en-US" sz="1300" b="1" dirty="0"/>
              <a:t>Risks and dependencies:</a:t>
            </a:r>
          </a:p>
          <a:p>
            <a:pPr>
              <a:buFont typeface="Wingdings" panose="05000000000000000000" pitchFamily="2" charset="2"/>
              <a:buChar char="§"/>
            </a:pPr>
            <a:r>
              <a:rPr lang="en-US" sz="1300" b="1" dirty="0"/>
              <a:t>User Adoption: </a:t>
            </a:r>
            <a:r>
              <a:rPr lang="en-US" sz="1300" dirty="0"/>
              <a:t>Current systems is in place for almost 5 years and its intuitive to all the users whoever is using it</a:t>
            </a:r>
          </a:p>
          <a:p>
            <a:pPr fontAlgn="ctr">
              <a:buFont typeface="Wingdings" panose="05000000000000000000" pitchFamily="2" charset="2"/>
              <a:buChar char="§"/>
            </a:pPr>
            <a:r>
              <a:rPr lang="en-US" sz="1300" b="1" dirty="0"/>
              <a:t>Lack of Awareness:</a:t>
            </a:r>
            <a:r>
              <a:rPr lang="en-US" sz="1300" dirty="0"/>
              <a:t> Users might not know about the new join meeting feature, leading to under utilization and missed opportunities for collaboration. </a:t>
            </a:r>
          </a:p>
          <a:p>
            <a:pPr>
              <a:buFont typeface="Wingdings" panose="05000000000000000000" pitchFamily="2" charset="2"/>
              <a:buChar char="§"/>
            </a:pPr>
            <a:r>
              <a:rPr lang="en-US" sz="1300" b="1" dirty="0"/>
              <a:t>Complexity:</a:t>
            </a:r>
            <a:r>
              <a:rPr lang="en-US" sz="1300" dirty="0"/>
              <a:t> If the feature is difficult to use, users may avoid it, preferring older methods of joining meetings. </a:t>
            </a:r>
          </a:p>
          <a:p>
            <a:pPr fontAlgn="ctr">
              <a:buFont typeface="Wingdings" panose="05000000000000000000" pitchFamily="2" charset="2"/>
              <a:buChar char="§"/>
            </a:pPr>
            <a:r>
              <a:rPr lang="en-US" sz="1300" b="1" dirty="0"/>
              <a:t>Platform Compatibility:</a:t>
            </a:r>
            <a:r>
              <a:rPr lang="en-US" sz="1300" dirty="0"/>
              <a:t> The join meeting feature might not work seamlessly across all devices, operating systems, or web browsers, potentially excluding some users. </a:t>
            </a:r>
          </a:p>
          <a:p>
            <a:pPr fontAlgn="ctr">
              <a:buFont typeface="Wingdings" panose="05000000000000000000" pitchFamily="2" charset="2"/>
              <a:buChar char="§"/>
            </a:pPr>
            <a:r>
              <a:rPr lang="en-US" sz="1300" b="1" dirty="0"/>
              <a:t>Network Connectivity:</a:t>
            </a:r>
            <a:r>
              <a:rPr lang="en-US" sz="1300" dirty="0"/>
              <a:t> Poor internet connections could prevent users from joining or disrupt the meeting, leading to frustration and missed information. </a:t>
            </a:r>
          </a:p>
          <a:p>
            <a:pPr fontAlgn="ctr">
              <a:buFont typeface="Wingdings" panose="05000000000000000000" pitchFamily="2" charset="2"/>
              <a:buChar char="§"/>
            </a:pPr>
            <a:r>
              <a:rPr lang="en-US" sz="1300" b="1" dirty="0"/>
              <a:t>Audio/Video Issues:</a:t>
            </a:r>
            <a:r>
              <a:rPr lang="en-US" sz="1300" dirty="0"/>
              <a:t> Problems with microphone, camera, or speakers could hinder participation, especially for users with accessibility needs</a:t>
            </a:r>
          </a:p>
          <a:p>
            <a:pPr fontAlgn="ctr">
              <a:buFont typeface="Wingdings" panose="05000000000000000000" pitchFamily="2" charset="2"/>
              <a:buChar char="§"/>
            </a:pPr>
            <a:endParaRPr lang="en-US" sz="1300" dirty="0"/>
          </a:p>
          <a:p>
            <a:pPr marL="0" indent="0" fontAlgn="ctr">
              <a:buNone/>
            </a:pPr>
            <a:r>
              <a:rPr lang="en-US" sz="1300" b="1" dirty="0"/>
              <a:t>Create Meeting Risk:</a:t>
            </a:r>
          </a:p>
          <a:p>
            <a:pPr>
              <a:buFont typeface="Wingdings" panose="05000000000000000000" pitchFamily="2" charset="2"/>
              <a:buChar char="§"/>
            </a:pPr>
            <a:r>
              <a:rPr lang="en-US" sz="1300" b="1" dirty="0"/>
              <a:t>System Failures: </a:t>
            </a:r>
            <a:r>
              <a:rPr lang="en-US" sz="1300" dirty="0"/>
              <a:t>The "Create Meeting" function could crash, freeze, or experience downtime, preventing users from scheduling meetings altogether.</a:t>
            </a:r>
          </a:p>
          <a:p>
            <a:pPr>
              <a:buFont typeface="Wingdings" panose="05000000000000000000" pitchFamily="2" charset="2"/>
              <a:buChar char="§"/>
            </a:pPr>
            <a:r>
              <a:rPr lang="en-US" sz="1300" b="1" dirty="0"/>
              <a:t>Data Breaches: </a:t>
            </a:r>
            <a:r>
              <a:rPr lang="en-US" sz="1300" dirty="0"/>
              <a:t>Sensitive meeting information, such as participant lists, meeting topics, or locations, could be compromised through vulnerabilities in the system</a:t>
            </a:r>
          </a:p>
          <a:p>
            <a:pPr>
              <a:buFont typeface="Wingdings" panose="05000000000000000000" pitchFamily="2" charset="2"/>
              <a:buChar char="§"/>
            </a:pPr>
            <a:r>
              <a:rPr lang="en-US" sz="1300" b="1" dirty="0" err="1"/>
              <a:t>Miscommunication:</a:t>
            </a:r>
            <a:r>
              <a:rPr lang="en-US" sz="1300" dirty="0" err="1"/>
              <a:t>If</a:t>
            </a:r>
            <a:r>
              <a:rPr lang="en-US" sz="1300" dirty="0"/>
              <a:t> instructions or tutorials are unclear, users may not understand how to use the feature correctly, leading to errors or underutilization. </a:t>
            </a:r>
          </a:p>
          <a:p>
            <a:pPr>
              <a:buFont typeface="Wingdings" panose="05000000000000000000" pitchFamily="2" charset="2"/>
              <a:buChar char="§"/>
            </a:pPr>
            <a:r>
              <a:rPr lang="en-US" sz="1300" b="1" dirty="0"/>
              <a:t>Unauthorized </a:t>
            </a:r>
            <a:r>
              <a:rPr lang="en-US" sz="1300" b="1" dirty="0" err="1"/>
              <a:t>Access:</a:t>
            </a:r>
            <a:r>
              <a:rPr lang="en-US" sz="1300" dirty="0" err="1"/>
              <a:t>Malicious</a:t>
            </a:r>
            <a:r>
              <a:rPr lang="en-US" sz="1300" dirty="0"/>
              <a:t> actors could gain unauthorized access to create or modify meetings, disrupting the organization's schedule.</a:t>
            </a:r>
          </a:p>
          <a:p>
            <a:pPr marL="0" indent="0" fontAlgn="ctr">
              <a:buNone/>
            </a:pPr>
            <a:endParaRPr lang="en-US" sz="1200" dirty="0"/>
          </a:p>
          <a:p>
            <a:r>
              <a:rPr lang="en-US" sz="1400" b="1" dirty="0"/>
              <a:t>Dependencies:</a:t>
            </a:r>
          </a:p>
          <a:p>
            <a:pPr>
              <a:buFont typeface="Wingdings" panose="05000000000000000000" pitchFamily="2" charset="2"/>
              <a:buChar char="§"/>
            </a:pPr>
            <a:r>
              <a:rPr lang="en-US" sz="1400" b="1" dirty="0"/>
              <a:t>User Training: </a:t>
            </a:r>
            <a:r>
              <a:rPr lang="en-US" sz="1400" dirty="0"/>
              <a:t>Successful adoption of the feature requires adequate user training and documentation to guide users on how to effectively use it.</a:t>
            </a:r>
          </a:p>
          <a:p>
            <a:pPr>
              <a:buFont typeface="Wingdings" panose="05000000000000000000" pitchFamily="2" charset="2"/>
              <a:buChar char="§"/>
            </a:pPr>
            <a:r>
              <a:rPr lang="en-US" sz="1400" b="1" dirty="0"/>
              <a:t>Integration with other system: </a:t>
            </a:r>
            <a:r>
              <a:rPr lang="en-US" sz="1400" dirty="0"/>
              <a:t>If the calendar is integrated with other systems (e.g., email clients, CRM), the join meeting feature needs to work seamlessly with these integrations</a:t>
            </a:r>
          </a:p>
          <a:p>
            <a:pPr>
              <a:buFont typeface="Wingdings" panose="05000000000000000000" pitchFamily="2" charset="2"/>
              <a:buChar char="§"/>
            </a:pPr>
            <a:r>
              <a:rPr lang="en-US" sz="1400" b="1" dirty="0"/>
              <a:t>Time Zones: </a:t>
            </a:r>
            <a:r>
              <a:rPr lang="en-US" sz="1400" dirty="0"/>
              <a:t>Handling time zones correctly is essential for users in different locations to join meetings at the appropriate time.</a:t>
            </a:r>
          </a:p>
          <a:p>
            <a:pPr>
              <a:buFont typeface="Wingdings" panose="05000000000000000000" pitchFamily="2" charset="2"/>
              <a:buChar char="§"/>
            </a:pPr>
            <a:r>
              <a:rPr lang="en-US" sz="1400" b="1" dirty="0"/>
              <a:t>Device Compatibility: </a:t>
            </a:r>
            <a:r>
              <a:rPr lang="en-US" sz="1400" dirty="0"/>
              <a:t>The join meeting feature needs to be compatible with a wide range of devices, including computers, tablets, and smartphones</a:t>
            </a:r>
          </a:p>
          <a:p>
            <a:pPr fontAlgn="ctr">
              <a:buFont typeface="Wingdings" panose="05000000000000000000" pitchFamily="2" charset="2"/>
              <a:buChar char="§"/>
            </a:pPr>
            <a:endParaRPr lang="en-US" sz="1200" dirty="0"/>
          </a:p>
        </p:txBody>
      </p:sp>
    </p:spTree>
    <p:extLst>
      <p:ext uri="{BB962C8B-B14F-4D97-AF65-F5344CB8AC3E}">
        <p14:creationId xmlns:p14="http://schemas.microsoft.com/office/powerpoint/2010/main" val="1875747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E0303-C866-1A8D-8495-3932B432ED25}"/>
              </a:ext>
            </a:extLst>
          </p:cNvPr>
          <p:cNvSpPr>
            <a:spLocks noGrp="1"/>
          </p:cNvSpPr>
          <p:nvPr>
            <p:ph idx="1"/>
          </p:nvPr>
        </p:nvSpPr>
        <p:spPr>
          <a:xfrm>
            <a:off x="838200" y="196645"/>
            <a:ext cx="10515600" cy="5980318"/>
          </a:xfrm>
        </p:spPr>
        <p:txBody>
          <a:bodyPr>
            <a:normAutofit/>
          </a:bodyPr>
          <a:lstStyle/>
          <a:p>
            <a:pPr marL="0" indent="0">
              <a:buNone/>
            </a:pPr>
            <a:r>
              <a:rPr lang="en-US" sz="1200" b="1" dirty="0"/>
              <a:t>Create meeting Dependency:</a:t>
            </a:r>
          </a:p>
          <a:p>
            <a:r>
              <a:rPr lang="en-US" sz="1200" b="1" dirty="0"/>
              <a:t>Resource &amp; External Risks</a:t>
            </a:r>
            <a:r>
              <a:rPr lang="en-US" sz="1200" dirty="0"/>
              <a:t>:</a:t>
            </a:r>
          </a:p>
          <a:p>
            <a:pPr marL="0" indent="0">
              <a:buNone/>
            </a:pPr>
            <a:r>
              <a:rPr lang="en-US" sz="1200" b="1" dirty="0"/>
              <a:t>Resource constraints</a:t>
            </a:r>
            <a:r>
              <a:rPr lang="en-US" sz="1200" dirty="0"/>
              <a:t>: </a:t>
            </a:r>
            <a:r>
              <a:rPr lang="en-US" sz="1200" dirty="0">
                <a:solidFill>
                  <a:schemeClr val="tx1">
                    <a:lumMod val="65000"/>
                    <a:lumOff val="35000"/>
                  </a:schemeClr>
                </a:solidFill>
              </a:rPr>
              <a:t>Lack of developers, designers, or testers with the specific skills needed can delay the project.</a:t>
            </a:r>
          </a:p>
          <a:p>
            <a:pPr marL="0" indent="0">
              <a:buNone/>
            </a:pPr>
            <a:r>
              <a:rPr lang="en-US" sz="1200" b="1" dirty="0"/>
              <a:t>Changing technology</a:t>
            </a:r>
            <a:r>
              <a:rPr lang="en-US" sz="1200" dirty="0"/>
              <a:t>: The chosen technologies might become outdated or unsupported before the feature is fully developed</a:t>
            </a:r>
          </a:p>
          <a:p>
            <a:pPr marL="0" indent="0">
              <a:buNone/>
            </a:pPr>
            <a:r>
              <a:rPr lang="en-US" sz="1200" b="1" dirty="0"/>
              <a:t>User authentication and authorization</a:t>
            </a:r>
            <a:r>
              <a:rPr lang="en-US" sz="1200" dirty="0"/>
              <a:t>: Before a user can create a meeting, they must be successfully logged in and authorized to perform the action.</a:t>
            </a:r>
          </a:p>
          <a:p>
            <a:pPr marL="0" indent="0">
              <a:buNone/>
            </a:pPr>
            <a:endParaRPr lang="en-US" sz="1200" dirty="0"/>
          </a:p>
          <a:p>
            <a:pPr marL="0" indent="0">
              <a:buNone/>
            </a:pPr>
            <a:endParaRPr lang="en-US" sz="1200" dirty="0"/>
          </a:p>
          <a:p>
            <a:pPr marL="0" indent="0">
              <a:buNone/>
            </a:pPr>
            <a:endParaRPr lang="en-US" sz="1200" b="1" dirty="0"/>
          </a:p>
        </p:txBody>
      </p:sp>
    </p:spTree>
    <p:extLst>
      <p:ext uri="{BB962C8B-B14F-4D97-AF65-F5344CB8AC3E}">
        <p14:creationId xmlns:p14="http://schemas.microsoft.com/office/powerpoint/2010/main" val="35903313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mplate>
  <TotalTime>686</TotalTime>
  <Words>1666</Words>
  <Application>Microsoft Office PowerPoint</Application>
  <PresentationFormat>Widescreen</PresentationFormat>
  <Paragraphs>114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rohith menon</dc:creator>
  <cp:lastModifiedBy>rohith menon</cp:lastModifiedBy>
  <cp:revision>27</cp:revision>
  <dcterms:created xsi:type="dcterms:W3CDTF">2025-08-19T08:13:44Z</dcterms:created>
  <dcterms:modified xsi:type="dcterms:W3CDTF">2025-08-27T15:37:50Z</dcterms:modified>
</cp:coreProperties>
</file>