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68" d="100"/>
          <a:sy n="68" d="100"/>
        </p:scale>
        <p:origin x="616"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96E1014-86C2-4752-853B-E64ECBF02438}" type="datetimeFigureOut">
              <a:rPr lang="en-US" smtClean="0"/>
              <a:t>7/28/2025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EEFB53-7B03-4821-B3F7-482E9891C7C0}" type="slidenum">
              <a:rPr lang="en-US" smtClean="0"/>
              <a:t>‹#›</a:t>
            </a:fld>
            <a:endParaRPr lang="en-US"/>
          </a:p>
        </p:txBody>
      </p:sp>
    </p:spTree>
    <p:extLst>
      <p:ext uri="{BB962C8B-B14F-4D97-AF65-F5344CB8AC3E}">
        <p14:creationId xmlns:p14="http://schemas.microsoft.com/office/powerpoint/2010/main" val="14558407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96E1014-86C2-4752-853B-E64ECBF02438}" type="datetimeFigureOut">
              <a:rPr lang="en-US" smtClean="0"/>
              <a:t>7/28/2025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EEFB53-7B03-4821-B3F7-482E9891C7C0}" type="slidenum">
              <a:rPr lang="en-US" smtClean="0"/>
              <a:t>‹#›</a:t>
            </a:fld>
            <a:endParaRPr lang="en-US"/>
          </a:p>
        </p:txBody>
      </p:sp>
    </p:spTree>
    <p:extLst>
      <p:ext uri="{BB962C8B-B14F-4D97-AF65-F5344CB8AC3E}">
        <p14:creationId xmlns:p14="http://schemas.microsoft.com/office/powerpoint/2010/main" val="22041234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96E1014-86C2-4752-853B-E64ECBF02438}" type="datetimeFigureOut">
              <a:rPr lang="en-US" smtClean="0"/>
              <a:t>7/28/2025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EEFB53-7B03-4821-B3F7-482E9891C7C0}" type="slidenum">
              <a:rPr lang="en-US" smtClean="0"/>
              <a:t>‹#›</a:t>
            </a:fld>
            <a:endParaRPr lang="en-US"/>
          </a:p>
        </p:txBody>
      </p:sp>
    </p:spTree>
    <p:extLst>
      <p:ext uri="{BB962C8B-B14F-4D97-AF65-F5344CB8AC3E}">
        <p14:creationId xmlns:p14="http://schemas.microsoft.com/office/powerpoint/2010/main" val="27224127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96E1014-86C2-4752-853B-E64ECBF02438}" type="datetimeFigureOut">
              <a:rPr lang="en-US" smtClean="0"/>
              <a:t>7/28/2025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EEFB53-7B03-4821-B3F7-482E9891C7C0}" type="slidenum">
              <a:rPr lang="en-US" smtClean="0"/>
              <a:t>‹#›</a:t>
            </a:fld>
            <a:endParaRPr lang="en-US"/>
          </a:p>
        </p:txBody>
      </p:sp>
    </p:spTree>
    <p:extLst>
      <p:ext uri="{BB962C8B-B14F-4D97-AF65-F5344CB8AC3E}">
        <p14:creationId xmlns:p14="http://schemas.microsoft.com/office/powerpoint/2010/main" val="320513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96E1014-86C2-4752-853B-E64ECBF02438}" type="datetimeFigureOut">
              <a:rPr lang="en-US" smtClean="0"/>
              <a:t>7/28/2025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EEFB53-7B03-4821-B3F7-482E9891C7C0}" type="slidenum">
              <a:rPr lang="en-US" smtClean="0"/>
              <a:t>‹#›</a:t>
            </a:fld>
            <a:endParaRPr lang="en-US"/>
          </a:p>
        </p:txBody>
      </p:sp>
    </p:spTree>
    <p:extLst>
      <p:ext uri="{BB962C8B-B14F-4D97-AF65-F5344CB8AC3E}">
        <p14:creationId xmlns:p14="http://schemas.microsoft.com/office/powerpoint/2010/main" val="26780407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96E1014-86C2-4752-853B-E64ECBF02438}" type="datetimeFigureOut">
              <a:rPr lang="en-US" smtClean="0"/>
              <a:t>7/28/2025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EEFB53-7B03-4821-B3F7-482E9891C7C0}" type="slidenum">
              <a:rPr lang="en-US" smtClean="0"/>
              <a:t>‹#›</a:t>
            </a:fld>
            <a:endParaRPr lang="en-US"/>
          </a:p>
        </p:txBody>
      </p:sp>
    </p:spTree>
    <p:extLst>
      <p:ext uri="{BB962C8B-B14F-4D97-AF65-F5344CB8AC3E}">
        <p14:creationId xmlns:p14="http://schemas.microsoft.com/office/powerpoint/2010/main" val="10957378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96E1014-86C2-4752-853B-E64ECBF02438}" type="datetimeFigureOut">
              <a:rPr lang="en-US" smtClean="0"/>
              <a:t>7/28/2025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AEEFB53-7B03-4821-B3F7-482E9891C7C0}" type="slidenum">
              <a:rPr lang="en-US" smtClean="0"/>
              <a:t>‹#›</a:t>
            </a:fld>
            <a:endParaRPr lang="en-US"/>
          </a:p>
        </p:txBody>
      </p:sp>
    </p:spTree>
    <p:extLst>
      <p:ext uri="{BB962C8B-B14F-4D97-AF65-F5344CB8AC3E}">
        <p14:creationId xmlns:p14="http://schemas.microsoft.com/office/powerpoint/2010/main" val="27597055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96E1014-86C2-4752-853B-E64ECBF02438}" type="datetimeFigureOut">
              <a:rPr lang="en-US" smtClean="0"/>
              <a:t>7/28/2025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AEEFB53-7B03-4821-B3F7-482E9891C7C0}" type="slidenum">
              <a:rPr lang="en-US" smtClean="0"/>
              <a:t>‹#›</a:t>
            </a:fld>
            <a:endParaRPr lang="en-US"/>
          </a:p>
        </p:txBody>
      </p:sp>
    </p:spTree>
    <p:extLst>
      <p:ext uri="{BB962C8B-B14F-4D97-AF65-F5344CB8AC3E}">
        <p14:creationId xmlns:p14="http://schemas.microsoft.com/office/powerpoint/2010/main" val="26138698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96E1014-86C2-4752-853B-E64ECBF02438}" type="datetimeFigureOut">
              <a:rPr lang="en-US" smtClean="0"/>
              <a:t>7/28/2025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AEEFB53-7B03-4821-B3F7-482E9891C7C0}" type="slidenum">
              <a:rPr lang="en-US" smtClean="0"/>
              <a:t>‹#›</a:t>
            </a:fld>
            <a:endParaRPr lang="en-US"/>
          </a:p>
        </p:txBody>
      </p:sp>
    </p:spTree>
    <p:extLst>
      <p:ext uri="{BB962C8B-B14F-4D97-AF65-F5344CB8AC3E}">
        <p14:creationId xmlns:p14="http://schemas.microsoft.com/office/powerpoint/2010/main" val="42605146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96E1014-86C2-4752-853B-E64ECBF02438}" type="datetimeFigureOut">
              <a:rPr lang="en-US" smtClean="0"/>
              <a:t>7/28/2025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EEFB53-7B03-4821-B3F7-482E9891C7C0}" type="slidenum">
              <a:rPr lang="en-US" smtClean="0"/>
              <a:t>‹#›</a:t>
            </a:fld>
            <a:endParaRPr lang="en-US"/>
          </a:p>
        </p:txBody>
      </p:sp>
    </p:spTree>
    <p:extLst>
      <p:ext uri="{BB962C8B-B14F-4D97-AF65-F5344CB8AC3E}">
        <p14:creationId xmlns:p14="http://schemas.microsoft.com/office/powerpoint/2010/main" val="4306159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96E1014-86C2-4752-853B-E64ECBF02438}" type="datetimeFigureOut">
              <a:rPr lang="en-US" smtClean="0"/>
              <a:t>7/28/2025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EEFB53-7B03-4821-B3F7-482E9891C7C0}" type="slidenum">
              <a:rPr lang="en-US" smtClean="0"/>
              <a:t>‹#›</a:t>
            </a:fld>
            <a:endParaRPr lang="en-US"/>
          </a:p>
        </p:txBody>
      </p:sp>
    </p:spTree>
    <p:extLst>
      <p:ext uri="{BB962C8B-B14F-4D97-AF65-F5344CB8AC3E}">
        <p14:creationId xmlns:p14="http://schemas.microsoft.com/office/powerpoint/2010/main" val="17934803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6E1014-86C2-4752-853B-E64ECBF02438}" type="datetimeFigureOut">
              <a:rPr lang="en-US" smtClean="0"/>
              <a:t>7/28/2025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AEEFB53-7B03-4821-B3F7-482E9891C7C0}" type="slidenum">
              <a:rPr lang="en-US" smtClean="0"/>
              <a:t>‹#›</a:t>
            </a:fld>
            <a:endParaRPr lang="en-US"/>
          </a:p>
        </p:txBody>
      </p:sp>
    </p:spTree>
    <p:extLst>
      <p:ext uri="{BB962C8B-B14F-4D97-AF65-F5344CB8AC3E}">
        <p14:creationId xmlns:p14="http://schemas.microsoft.com/office/powerpoint/2010/main" val="25898840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67439" y="716437"/>
            <a:ext cx="9144000" cy="2387600"/>
          </a:xfrm>
        </p:spPr>
        <p:txBody>
          <a:bodyPr/>
          <a:lstStyle/>
          <a:p>
            <a:r>
              <a:rPr lang="en-US" dirty="0" smtClean="0"/>
              <a:t>CRM Salesforce for Banking</a:t>
            </a:r>
            <a:endParaRPr lang="en-US" dirty="0"/>
          </a:p>
        </p:txBody>
      </p:sp>
      <p:sp>
        <p:nvSpPr>
          <p:cNvPr id="3" name="Subtitle 2"/>
          <p:cNvSpPr>
            <a:spLocks noGrp="1"/>
          </p:cNvSpPr>
          <p:nvPr>
            <p:ph type="subTitle" idx="1"/>
          </p:nvPr>
        </p:nvSpPr>
        <p:spPr>
          <a:xfrm>
            <a:off x="6598763" y="4752108"/>
            <a:ext cx="5740924" cy="1655762"/>
          </a:xfrm>
        </p:spPr>
        <p:txBody>
          <a:bodyPr>
            <a:normAutofit/>
          </a:bodyPr>
          <a:lstStyle/>
          <a:p>
            <a:pPr algn="l"/>
            <a:r>
              <a:rPr lang="en-US" dirty="0" smtClean="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Prepared by :</a:t>
            </a:r>
            <a:r>
              <a:rPr lang="en-US" dirty="0" err="1" smtClean="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Lolabhattu</a:t>
            </a:r>
            <a:r>
              <a:rPr lang="en-US" dirty="0" smtClean="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 Surya Likhitha</a:t>
            </a:r>
          </a:p>
          <a:p>
            <a:pPr algn="l"/>
            <a:r>
              <a:rPr lang="en-US" dirty="0" smtClean="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     Date        : 25/07/2025 </a:t>
            </a:r>
          </a:p>
        </p:txBody>
      </p:sp>
    </p:spTree>
    <p:extLst>
      <p:ext uri="{BB962C8B-B14F-4D97-AF65-F5344CB8AC3E}">
        <p14:creationId xmlns:p14="http://schemas.microsoft.com/office/powerpoint/2010/main" val="33245748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Timeline (Agile Release Plan)</a:t>
            </a:r>
          </a:p>
        </p:txBody>
      </p:sp>
      <p:sp>
        <p:nvSpPr>
          <p:cNvPr id="3" name="Content Placeholder 2"/>
          <p:cNvSpPr>
            <a:spLocks noGrp="1"/>
          </p:cNvSpPr>
          <p:nvPr>
            <p:ph idx="1"/>
          </p:nvPr>
        </p:nvSpPr>
        <p:spPr/>
        <p:txBody>
          <a:bodyPr/>
          <a:lstStyle/>
          <a:p>
            <a:pPr marL="0" indent="0">
              <a:lnSpc>
                <a:spcPct val="150000"/>
              </a:lnSpc>
              <a:buNone/>
            </a:pPr>
            <a:r>
              <a:rPr lang="en-US" dirty="0"/>
              <a:t>• Sprint 1–2: Setup, CRM configuration, Portfolio view</a:t>
            </a:r>
          </a:p>
          <a:p>
            <a:pPr marL="0" indent="0">
              <a:lnSpc>
                <a:spcPct val="150000"/>
              </a:lnSpc>
              <a:buNone/>
            </a:pPr>
            <a:r>
              <a:rPr lang="en-US" dirty="0"/>
              <a:t>• Sprint 3–4: Call logging features and remark input</a:t>
            </a:r>
          </a:p>
          <a:p>
            <a:pPr marL="0" indent="0">
              <a:lnSpc>
                <a:spcPct val="150000"/>
              </a:lnSpc>
              <a:buNone/>
            </a:pPr>
            <a:r>
              <a:rPr lang="en-US" dirty="0"/>
              <a:t>• Sprint 5–6: Reference module and dashboard setup</a:t>
            </a:r>
          </a:p>
          <a:p>
            <a:pPr marL="0" indent="0">
              <a:lnSpc>
                <a:spcPct val="150000"/>
              </a:lnSpc>
              <a:buNone/>
            </a:pPr>
            <a:r>
              <a:rPr lang="en-US" dirty="0"/>
              <a:t>• Sprint 7: UAT, Training, Go-Live</a:t>
            </a:r>
          </a:p>
        </p:txBody>
      </p:sp>
    </p:spTree>
    <p:extLst>
      <p:ext uri="{BB962C8B-B14F-4D97-AF65-F5344CB8AC3E}">
        <p14:creationId xmlns:p14="http://schemas.microsoft.com/office/powerpoint/2010/main" val="27901209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Risks &amp; Dependencies</a:t>
            </a:r>
          </a:p>
        </p:txBody>
      </p:sp>
      <p:sp>
        <p:nvSpPr>
          <p:cNvPr id="3" name="Content Placeholder 2"/>
          <p:cNvSpPr>
            <a:spLocks noGrp="1"/>
          </p:cNvSpPr>
          <p:nvPr>
            <p:ph idx="1"/>
          </p:nvPr>
        </p:nvSpPr>
        <p:spPr/>
        <p:txBody>
          <a:bodyPr/>
          <a:lstStyle/>
          <a:p>
            <a:pPr marL="0" indent="0">
              <a:lnSpc>
                <a:spcPct val="150000"/>
              </a:lnSpc>
              <a:buNone/>
            </a:pPr>
            <a:r>
              <a:rPr lang="en-US" dirty="0"/>
              <a:t>• Legacy data integration challenges</a:t>
            </a:r>
          </a:p>
          <a:p>
            <a:pPr marL="0" indent="0">
              <a:lnSpc>
                <a:spcPct val="150000"/>
              </a:lnSpc>
              <a:buNone/>
            </a:pPr>
            <a:r>
              <a:rPr lang="en-US" dirty="0"/>
              <a:t>• Change resistance from RMs</a:t>
            </a:r>
          </a:p>
          <a:p>
            <a:pPr marL="0" indent="0">
              <a:lnSpc>
                <a:spcPct val="150000"/>
              </a:lnSpc>
              <a:buNone/>
            </a:pPr>
            <a:r>
              <a:rPr lang="en-US" dirty="0"/>
              <a:t>• Downtime risk during CRM rollout</a:t>
            </a:r>
          </a:p>
          <a:p>
            <a:pPr marL="0" indent="0">
              <a:lnSpc>
                <a:spcPct val="150000"/>
              </a:lnSpc>
              <a:buNone/>
            </a:pPr>
            <a:r>
              <a:rPr lang="en-US" dirty="0"/>
              <a:t>• Dependence on core banking system APIs</a:t>
            </a:r>
          </a:p>
        </p:txBody>
      </p:sp>
    </p:spTree>
    <p:extLst>
      <p:ext uri="{BB962C8B-B14F-4D97-AF65-F5344CB8AC3E}">
        <p14:creationId xmlns:p14="http://schemas.microsoft.com/office/powerpoint/2010/main" val="31698330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Resources</a:t>
            </a:r>
          </a:p>
        </p:txBody>
      </p:sp>
      <p:sp>
        <p:nvSpPr>
          <p:cNvPr id="3" name="Content Placeholder 2"/>
          <p:cNvSpPr>
            <a:spLocks noGrp="1"/>
          </p:cNvSpPr>
          <p:nvPr>
            <p:ph idx="1"/>
          </p:nvPr>
        </p:nvSpPr>
        <p:spPr/>
        <p:txBody>
          <a:bodyPr/>
          <a:lstStyle/>
          <a:p>
            <a:pPr marL="0" indent="0">
              <a:lnSpc>
                <a:spcPct val="150000"/>
              </a:lnSpc>
              <a:buNone/>
            </a:pPr>
            <a:r>
              <a:rPr lang="en-US" dirty="0" smtClean="0"/>
              <a:t>• </a:t>
            </a:r>
            <a:r>
              <a:rPr lang="en-US" dirty="0"/>
              <a:t>People: BA, CRM Developer, Tester, Product Owner, Trainer</a:t>
            </a:r>
          </a:p>
          <a:p>
            <a:pPr marL="0" indent="0">
              <a:lnSpc>
                <a:spcPct val="150000"/>
              </a:lnSpc>
              <a:buNone/>
            </a:pPr>
            <a:r>
              <a:rPr lang="en-US" dirty="0"/>
              <a:t>• Time: 3 Months (6 Agile Sprints)</a:t>
            </a:r>
          </a:p>
          <a:p>
            <a:pPr marL="0" indent="0">
              <a:lnSpc>
                <a:spcPct val="150000"/>
              </a:lnSpc>
              <a:buNone/>
            </a:pPr>
            <a:r>
              <a:rPr lang="en-US" dirty="0"/>
              <a:t>• Tools: Salesforce CRM, Jira, Postman (for API Testing)</a:t>
            </a:r>
          </a:p>
          <a:p>
            <a:pPr marL="0" indent="0">
              <a:lnSpc>
                <a:spcPct val="150000"/>
              </a:lnSpc>
              <a:buNone/>
            </a:pPr>
            <a:r>
              <a:rPr lang="en-US" dirty="0"/>
              <a:t>• Budget: </a:t>
            </a:r>
            <a:r>
              <a:rPr lang="en-US" dirty="0" smtClean="0"/>
              <a:t>10L</a:t>
            </a:r>
            <a:endParaRPr lang="en-US" dirty="0"/>
          </a:p>
        </p:txBody>
      </p:sp>
    </p:spTree>
    <p:extLst>
      <p:ext uri="{BB962C8B-B14F-4D97-AF65-F5344CB8AC3E}">
        <p14:creationId xmlns:p14="http://schemas.microsoft.com/office/powerpoint/2010/main" val="42509582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Conclusion / Next Steps</a:t>
            </a:r>
          </a:p>
        </p:txBody>
      </p:sp>
      <p:sp>
        <p:nvSpPr>
          <p:cNvPr id="3" name="Content Placeholder 2"/>
          <p:cNvSpPr>
            <a:spLocks noGrp="1"/>
          </p:cNvSpPr>
          <p:nvPr>
            <p:ph idx="1"/>
          </p:nvPr>
        </p:nvSpPr>
        <p:spPr/>
        <p:txBody>
          <a:bodyPr/>
          <a:lstStyle/>
          <a:p>
            <a:pPr marL="0" indent="0">
              <a:lnSpc>
                <a:spcPct val="150000"/>
              </a:lnSpc>
              <a:buNone/>
            </a:pPr>
            <a:r>
              <a:rPr lang="en-US" dirty="0"/>
              <a:t>• Finalize backlog and priority items</a:t>
            </a:r>
          </a:p>
          <a:p>
            <a:pPr marL="0" indent="0">
              <a:lnSpc>
                <a:spcPct val="150000"/>
              </a:lnSpc>
              <a:buNone/>
            </a:pPr>
            <a:r>
              <a:rPr lang="en-US" dirty="0"/>
              <a:t>• Confirm user access levels and training plan</a:t>
            </a:r>
          </a:p>
          <a:p>
            <a:pPr marL="0" indent="0">
              <a:lnSpc>
                <a:spcPct val="150000"/>
              </a:lnSpc>
              <a:buNone/>
            </a:pPr>
            <a:r>
              <a:rPr lang="en-US" dirty="0"/>
              <a:t>• Start Sprint 0: Environment setup, access control, and team onboarding</a:t>
            </a:r>
          </a:p>
        </p:txBody>
      </p:sp>
    </p:spTree>
    <p:extLst>
      <p:ext uri="{BB962C8B-B14F-4D97-AF65-F5344CB8AC3E}">
        <p14:creationId xmlns:p14="http://schemas.microsoft.com/office/powerpoint/2010/main" val="6639470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Situation</a:t>
            </a:r>
            <a:endParaRPr lang="en-US" dirty="0"/>
          </a:p>
        </p:txBody>
      </p:sp>
      <p:sp>
        <p:nvSpPr>
          <p:cNvPr id="3" name="Content Placeholder 2"/>
          <p:cNvSpPr>
            <a:spLocks noGrp="1"/>
          </p:cNvSpPr>
          <p:nvPr>
            <p:ph idx="1"/>
          </p:nvPr>
        </p:nvSpPr>
        <p:spPr>
          <a:xfrm>
            <a:off x="838200" y="1844479"/>
            <a:ext cx="10515600" cy="4351338"/>
          </a:xfrm>
        </p:spPr>
        <p:txBody>
          <a:bodyPr>
            <a:normAutofit/>
          </a:bodyPr>
          <a:lstStyle/>
          <a:p>
            <a:pPr marL="0" indent="0">
              <a:lnSpc>
                <a:spcPct val="150000"/>
              </a:lnSpc>
              <a:buNone/>
            </a:pPr>
            <a:r>
              <a:rPr lang="en-US" dirty="0" smtClean="0"/>
              <a:t>In </a:t>
            </a:r>
            <a:r>
              <a:rPr lang="en-US" dirty="0"/>
              <a:t>the current banking workflow, Relationship Managers (RMs) are assigned specific customer portfolios and are expected to maintain regular contact with these customers to ensure service satisfaction and to generate business leads (e.g., Savings Account or Current Account references). Most of this process is handled manually or using disconnected systems with limited visibility or tracking</a:t>
            </a:r>
            <a:r>
              <a:rPr lang="en-US" dirty="0" smtClean="0"/>
              <a:t>.</a:t>
            </a:r>
            <a:endParaRPr lang="en-US" dirty="0"/>
          </a:p>
        </p:txBody>
      </p:sp>
    </p:spTree>
    <p:extLst>
      <p:ext uri="{BB962C8B-B14F-4D97-AF65-F5344CB8AC3E}">
        <p14:creationId xmlns:p14="http://schemas.microsoft.com/office/powerpoint/2010/main" val="31962324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a:t>
            </a:r>
            <a:endParaRPr lang="en-US" dirty="0"/>
          </a:p>
        </p:txBody>
      </p:sp>
      <p:sp>
        <p:nvSpPr>
          <p:cNvPr id="3" name="Content Placeholder 2"/>
          <p:cNvSpPr>
            <a:spLocks noGrp="1"/>
          </p:cNvSpPr>
          <p:nvPr>
            <p:ph idx="1"/>
          </p:nvPr>
        </p:nvSpPr>
        <p:spPr>
          <a:xfrm>
            <a:off x="838200" y="1589954"/>
            <a:ext cx="10515600" cy="5065369"/>
          </a:xfrm>
        </p:spPr>
        <p:txBody>
          <a:bodyPr>
            <a:normAutofit fontScale="92500"/>
          </a:bodyPr>
          <a:lstStyle/>
          <a:p>
            <a:pPr>
              <a:lnSpc>
                <a:spcPct val="150000"/>
              </a:lnSpc>
            </a:pPr>
            <a:r>
              <a:rPr lang="en-US" dirty="0" smtClean="0"/>
              <a:t>No </a:t>
            </a:r>
            <a:r>
              <a:rPr lang="en-US" dirty="0"/>
              <a:t>centralized platform to view, manage, and update customer portfolios</a:t>
            </a:r>
          </a:p>
          <a:p>
            <a:pPr>
              <a:lnSpc>
                <a:spcPct val="150000"/>
              </a:lnSpc>
            </a:pPr>
            <a:r>
              <a:rPr lang="en-US" dirty="0" smtClean="0"/>
              <a:t>Customer </a:t>
            </a:r>
            <a:r>
              <a:rPr lang="en-US" dirty="0"/>
              <a:t>interactions (calls and remarks) are often not tracked systematically</a:t>
            </a:r>
          </a:p>
          <a:p>
            <a:pPr>
              <a:lnSpc>
                <a:spcPct val="150000"/>
              </a:lnSpc>
            </a:pPr>
            <a:r>
              <a:rPr lang="en-US" dirty="0" smtClean="0"/>
              <a:t>Missed </a:t>
            </a:r>
            <a:r>
              <a:rPr lang="en-US" dirty="0"/>
              <a:t>follow-ups due to lack of alerts or structured workflows</a:t>
            </a:r>
          </a:p>
          <a:p>
            <a:pPr>
              <a:lnSpc>
                <a:spcPct val="150000"/>
              </a:lnSpc>
            </a:pPr>
            <a:r>
              <a:rPr lang="en-US" dirty="0" smtClean="0"/>
              <a:t>Difficulty </a:t>
            </a:r>
            <a:r>
              <a:rPr lang="en-US" dirty="0"/>
              <a:t>in measuring RM performance and customer engagement levels</a:t>
            </a:r>
          </a:p>
          <a:p>
            <a:pPr>
              <a:lnSpc>
                <a:spcPct val="150000"/>
              </a:lnSpc>
            </a:pPr>
            <a:r>
              <a:rPr lang="en-US" dirty="0" smtClean="0"/>
              <a:t>Inefficient </a:t>
            </a:r>
            <a:r>
              <a:rPr lang="en-US" dirty="0"/>
              <a:t>process leading to missed cross-selling </a:t>
            </a:r>
            <a:r>
              <a:rPr lang="en-US" dirty="0" smtClean="0"/>
              <a:t>opportunities</a:t>
            </a:r>
            <a:endParaRPr lang="en-US" dirty="0"/>
          </a:p>
        </p:txBody>
      </p:sp>
    </p:spTree>
    <p:extLst>
      <p:ext uri="{BB962C8B-B14F-4D97-AF65-F5344CB8AC3E}">
        <p14:creationId xmlns:p14="http://schemas.microsoft.com/office/powerpoint/2010/main" val="9429863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Opportunity</a:t>
            </a:r>
            <a:endParaRPr lang="en-US" dirty="0"/>
          </a:p>
        </p:txBody>
      </p:sp>
      <p:sp>
        <p:nvSpPr>
          <p:cNvPr id="3" name="Content Placeholder 2"/>
          <p:cNvSpPr>
            <a:spLocks noGrp="1"/>
          </p:cNvSpPr>
          <p:nvPr>
            <p:ph idx="1"/>
          </p:nvPr>
        </p:nvSpPr>
        <p:spPr>
          <a:xfrm>
            <a:off x="838200" y="1334277"/>
            <a:ext cx="10515600" cy="5523723"/>
          </a:xfrm>
        </p:spPr>
        <p:txBody>
          <a:bodyPr>
            <a:normAutofit/>
          </a:bodyPr>
          <a:lstStyle/>
          <a:p>
            <a:pPr marL="0" indent="0">
              <a:lnSpc>
                <a:spcPct val="100000"/>
              </a:lnSpc>
              <a:buNone/>
            </a:pPr>
            <a:endParaRPr lang="en-US" dirty="0"/>
          </a:p>
          <a:p>
            <a:pPr>
              <a:lnSpc>
                <a:spcPct val="100000"/>
              </a:lnSpc>
            </a:pPr>
            <a:r>
              <a:rPr lang="en-US" dirty="0" smtClean="0"/>
              <a:t>Implementing </a:t>
            </a:r>
            <a:r>
              <a:rPr lang="en-US" dirty="0"/>
              <a:t>CRM Salesforce offers a digital platform to manage RM portfolios</a:t>
            </a:r>
          </a:p>
          <a:p>
            <a:pPr>
              <a:lnSpc>
                <a:spcPct val="100000"/>
              </a:lnSpc>
            </a:pPr>
            <a:r>
              <a:rPr lang="en-US" dirty="0" smtClean="0"/>
              <a:t>Enables </a:t>
            </a:r>
            <a:r>
              <a:rPr lang="en-US" dirty="0"/>
              <a:t>RMs to log calls, update remarks, and track SA/CA references in real-time</a:t>
            </a:r>
          </a:p>
          <a:p>
            <a:pPr>
              <a:lnSpc>
                <a:spcPct val="100000"/>
              </a:lnSpc>
            </a:pPr>
            <a:r>
              <a:rPr lang="en-US" dirty="0" smtClean="0"/>
              <a:t>Provides </a:t>
            </a:r>
            <a:r>
              <a:rPr lang="en-US" dirty="0"/>
              <a:t>management with dashboards to monitor activities and performance</a:t>
            </a:r>
          </a:p>
          <a:p>
            <a:pPr>
              <a:lnSpc>
                <a:spcPct val="100000"/>
              </a:lnSpc>
            </a:pPr>
            <a:r>
              <a:rPr lang="en-US" dirty="0" smtClean="0"/>
              <a:t>Enhances </a:t>
            </a:r>
            <a:r>
              <a:rPr lang="en-US" dirty="0"/>
              <a:t>customer satisfaction through timely, well-documented service</a:t>
            </a:r>
          </a:p>
          <a:p>
            <a:pPr>
              <a:lnSpc>
                <a:spcPct val="100000"/>
              </a:lnSpc>
            </a:pPr>
            <a:r>
              <a:rPr lang="en-US" dirty="0" smtClean="0"/>
              <a:t>Improves </a:t>
            </a:r>
            <a:r>
              <a:rPr lang="en-US" dirty="0"/>
              <a:t>lead conversion rates and overall operational </a:t>
            </a:r>
            <a:r>
              <a:rPr lang="en-US" dirty="0" smtClean="0"/>
              <a:t>efficiency</a:t>
            </a:r>
            <a:endParaRPr lang="en-US" dirty="0"/>
          </a:p>
        </p:txBody>
      </p:sp>
    </p:spTree>
    <p:extLst>
      <p:ext uri="{BB962C8B-B14F-4D97-AF65-F5344CB8AC3E}">
        <p14:creationId xmlns:p14="http://schemas.microsoft.com/office/powerpoint/2010/main" val="8750296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rial" panose="020B0604020202020204" pitchFamily="34" charset="0"/>
                <a:cs typeface="Arial" panose="020B0604020202020204" pitchFamily="34" charset="0"/>
              </a:rPr>
              <a:t>Purpose Statement (Goals)</a:t>
            </a:r>
            <a:endParaRPr lang="en-US" dirty="0"/>
          </a:p>
        </p:txBody>
      </p:sp>
      <p:sp>
        <p:nvSpPr>
          <p:cNvPr id="3" name="Content Placeholder 2"/>
          <p:cNvSpPr>
            <a:spLocks noGrp="1"/>
          </p:cNvSpPr>
          <p:nvPr>
            <p:ph idx="1"/>
          </p:nvPr>
        </p:nvSpPr>
        <p:spPr/>
        <p:txBody>
          <a:bodyPr>
            <a:normAutofit lnSpcReduction="10000"/>
          </a:bodyPr>
          <a:lstStyle/>
          <a:p>
            <a:pPr>
              <a:lnSpc>
                <a:spcPct val="150000"/>
              </a:lnSpc>
            </a:pPr>
            <a:r>
              <a:rPr lang="en-US" dirty="0"/>
              <a:t>To implement a CRM solution (Salesforce) that enables RMs to:</a:t>
            </a:r>
          </a:p>
          <a:p>
            <a:pPr>
              <a:lnSpc>
                <a:spcPct val="150000"/>
              </a:lnSpc>
            </a:pPr>
            <a:r>
              <a:rPr lang="en-US" dirty="0" smtClean="0"/>
              <a:t>View </a:t>
            </a:r>
            <a:r>
              <a:rPr lang="en-US" dirty="0"/>
              <a:t>and manage their customer portfolio</a:t>
            </a:r>
          </a:p>
          <a:p>
            <a:pPr>
              <a:lnSpc>
                <a:spcPct val="150000"/>
              </a:lnSpc>
            </a:pPr>
            <a:r>
              <a:rPr lang="en-US" dirty="0" smtClean="0"/>
              <a:t>Record </a:t>
            </a:r>
            <a:r>
              <a:rPr lang="en-US" dirty="0"/>
              <a:t>service requests</a:t>
            </a:r>
          </a:p>
          <a:p>
            <a:pPr>
              <a:lnSpc>
                <a:spcPct val="150000"/>
              </a:lnSpc>
            </a:pPr>
            <a:r>
              <a:rPr lang="en-US" dirty="0" smtClean="0"/>
              <a:t>Track </a:t>
            </a:r>
            <a:r>
              <a:rPr lang="en-US" dirty="0"/>
              <a:t>call outcomes and references for SA/CA</a:t>
            </a:r>
          </a:p>
          <a:p>
            <a:pPr>
              <a:lnSpc>
                <a:spcPct val="150000"/>
              </a:lnSpc>
            </a:pPr>
            <a:r>
              <a:rPr lang="en-US" dirty="0" smtClean="0"/>
              <a:t>Improve </a:t>
            </a:r>
            <a:r>
              <a:rPr lang="en-US" dirty="0"/>
              <a:t>customer satisfaction and internal </a:t>
            </a:r>
            <a:r>
              <a:rPr lang="en-US" dirty="0" smtClean="0"/>
              <a:t>reporting</a:t>
            </a:r>
            <a:br>
              <a:rPr lang="en-US" dirty="0" smtClean="0"/>
            </a:br>
            <a:endParaRPr lang="en-US" dirty="0"/>
          </a:p>
        </p:txBody>
      </p:sp>
    </p:spTree>
    <p:extLst>
      <p:ext uri="{BB962C8B-B14F-4D97-AF65-F5344CB8AC3E}">
        <p14:creationId xmlns:p14="http://schemas.microsoft.com/office/powerpoint/2010/main" val="38297800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Project Objectives</a:t>
            </a:r>
          </a:p>
        </p:txBody>
      </p:sp>
      <p:sp>
        <p:nvSpPr>
          <p:cNvPr id="3" name="Content Placeholder 2"/>
          <p:cNvSpPr>
            <a:spLocks noGrp="1"/>
          </p:cNvSpPr>
          <p:nvPr>
            <p:ph idx="1"/>
          </p:nvPr>
        </p:nvSpPr>
        <p:spPr/>
        <p:txBody>
          <a:bodyPr/>
          <a:lstStyle/>
          <a:p>
            <a:pPr marL="0" indent="0">
              <a:lnSpc>
                <a:spcPct val="150000"/>
              </a:lnSpc>
              <a:buNone/>
            </a:pPr>
            <a:r>
              <a:rPr lang="en-US" dirty="0"/>
              <a:t>• Enable RMs to access real-time portfolio data via CRM Salesforce</a:t>
            </a:r>
          </a:p>
          <a:p>
            <a:pPr marL="0" indent="0">
              <a:lnSpc>
                <a:spcPct val="150000"/>
              </a:lnSpc>
              <a:buNone/>
            </a:pPr>
            <a:r>
              <a:rPr lang="en-US" dirty="0"/>
              <a:t>• Capture call interactions and remarks after each customer call</a:t>
            </a:r>
          </a:p>
          <a:p>
            <a:pPr marL="0" indent="0">
              <a:lnSpc>
                <a:spcPct val="150000"/>
              </a:lnSpc>
              <a:buNone/>
            </a:pPr>
            <a:r>
              <a:rPr lang="en-US" dirty="0"/>
              <a:t>• Track and manage references for new SA/CA accounts</a:t>
            </a:r>
          </a:p>
          <a:p>
            <a:pPr marL="0" indent="0">
              <a:lnSpc>
                <a:spcPct val="150000"/>
              </a:lnSpc>
              <a:buNone/>
            </a:pPr>
            <a:r>
              <a:rPr lang="en-US" dirty="0"/>
              <a:t>• Integrate CRM with bank’s existing core banking systems</a:t>
            </a:r>
          </a:p>
          <a:p>
            <a:pPr marL="0" indent="0">
              <a:lnSpc>
                <a:spcPct val="150000"/>
              </a:lnSpc>
              <a:buNone/>
            </a:pPr>
            <a:r>
              <a:rPr lang="en-US" dirty="0"/>
              <a:t>• Ensure mobile compatibility for on-the-go access</a:t>
            </a:r>
          </a:p>
          <a:p>
            <a:pPr marL="0" indent="0">
              <a:buNone/>
            </a:pPr>
            <a:endParaRPr lang="en-US" dirty="0"/>
          </a:p>
        </p:txBody>
      </p:sp>
    </p:spTree>
    <p:extLst>
      <p:ext uri="{BB962C8B-B14F-4D97-AF65-F5344CB8AC3E}">
        <p14:creationId xmlns:p14="http://schemas.microsoft.com/office/powerpoint/2010/main" val="40363068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Success Criteria</a:t>
            </a:r>
          </a:p>
        </p:txBody>
      </p:sp>
      <p:sp>
        <p:nvSpPr>
          <p:cNvPr id="3" name="Content Placeholder 2"/>
          <p:cNvSpPr>
            <a:spLocks noGrp="1"/>
          </p:cNvSpPr>
          <p:nvPr>
            <p:ph idx="1"/>
          </p:nvPr>
        </p:nvSpPr>
        <p:spPr/>
        <p:txBody>
          <a:bodyPr/>
          <a:lstStyle/>
          <a:p>
            <a:pPr marL="0" indent="0">
              <a:lnSpc>
                <a:spcPct val="150000"/>
              </a:lnSpc>
              <a:buNone/>
            </a:pPr>
            <a:r>
              <a:rPr lang="en-US" dirty="0"/>
              <a:t>• 100% onboarding of RMs onto CRM Salesforce within 3 months</a:t>
            </a:r>
          </a:p>
          <a:p>
            <a:pPr marL="0" indent="0">
              <a:lnSpc>
                <a:spcPct val="150000"/>
              </a:lnSpc>
              <a:buNone/>
            </a:pPr>
            <a:r>
              <a:rPr lang="en-US" dirty="0"/>
              <a:t>• 25% increase in lead conversions via SA/CA references within 6 months</a:t>
            </a:r>
          </a:p>
          <a:p>
            <a:pPr marL="0" indent="0">
              <a:lnSpc>
                <a:spcPct val="150000"/>
              </a:lnSpc>
              <a:buNone/>
            </a:pPr>
            <a:r>
              <a:rPr lang="en-US" dirty="0"/>
              <a:t>• Reduction in manual data entry by 50%</a:t>
            </a:r>
          </a:p>
          <a:p>
            <a:pPr marL="0" indent="0">
              <a:lnSpc>
                <a:spcPct val="150000"/>
              </a:lnSpc>
              <a:buNone/>
            </a:pPr>
            <a:r>
              <a:rPr lang="en-US" dirty="0"/>
              <a:t>• Improved reporting and visibility into RM activities</a:t>
            </a:r>
          </a:p>
        </p:txBody>
      </p:sp>
    </p:spTree>
    <p:extLst>
      <p:ext uri="{BB962C8B-B14F-4D97-AF65-F5344CB8AC3E}">
        <p14:creationId xmlns:p14="http://schemas.microsoft.com/office/powerpoint/2010/main" val="16473592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Agile Approach</a:t>
            </a:r>
          </a:p>
        </p:txBody>
      </p:sp>
      <p:sp>
        <p:nvSpPr>
          <p:cNvPr id="3" name="Content Placeholder 2"/>
          <p:cNvSpPr>
            <a:spLocks noGrp="1"/>
          </p:cNvSpPr>
          <p:nvPr>
            <p:ph idx="1"/>
          </p:nvPr>
        </p:nvSpPr>
        <p:spPr/>
        <p:txBody>
          <a:bodyPr/>
          <a:lstStyle/>
          <a:p>
            <a:pPr marL="0" indent="0">
              <a:lnSpc>
                <a:spcPct val="150000"/>
              </a:lnSpc>
              <a:buNone/>
            </a:pPr>
            <a:r>
              <a:rPr lang="en-US" dirty="0"/>
              <a:t>• Methodology: Scrum</a:t>
            </a:r>
          </a:p>
          <a:p>
            <a:pPr marL="0" indent="0">
              <a:lnSpc>
                <a:spcPct val="150000"/>
              </a:lnSpc>
              <a:buNone/>
            </a:pPr>
            <a:r>
              <a:rPr lang="en-US" dirty="0"/>
              <a:t>• Sprints: 2-week sprints over a 12-week development cycle</a:t>
            </a:r>
          </a:p>
          <a:p>
            <a:pPr marL="0" indent="0">
              <a:lnSpc>
                <a:spcPct val="150000"/>
              </a:lnSpc>
              <a:buNone/>
            </a:pPr>
            <a:r>
              <a:rPr lang="en-US" dirty="0"/>
              <a:t>• Key Ceremonies: Daily Stand-ups, Sprint Planning, Sprint Review, Sprint Retrospective</a:t>
            </a:r>
          </a:p>
          <a:p>
            <a:pPr marL="0" indent="0">
              <a:lnSpc>
                <a:spcPct val="150000"/>
              </a:lnSpc>
              <a:buNone/>
            </a:pPr>
            <a:r>
              <a:rPr lang="en-US" dirty="0"/>
              <a:t>• Team Roles: Product Owner, Scrum Master, Dev Team, QA, Business Analyst</a:t>
            </a:r>
          </a:p>
        </p:txBody>
      </p:sp>
    </p:spTree>
    <p:extLst>
      <p:ext uri="{BB962C8B-B14F-4D97-AF65-F5344CB8AC3E}">
        <p14:creationId xmlns:p14="http://schemas.microsoft.com/office/powerpoint/2010/main" val="32602209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lstStyle/>
          <a:p>
            <a:r>
              <a:rPr lang="en-US" dirty="0"/>
              <a:t>Epics &amp; User Stories</a:t>
            </a:r>
          </a:p>
        </p:txBody>
      </p:sp>
      <p:sp>
        <p:nvSpPr>
          <p:cNvPr id="3" name="Content Placeholder 2"/>
          <p:cNvSpPr>
            <a:spLocks noGrp="1"/>
          </p:cNvSpPr>
          <p:nvPr>
            <p:ph idx="1"/>
          </p:nvPr>
        </p:nvSpPr>
        <p:spPr>
          <a:xfrm>
            <a:off x="838200" y="1071480"/>
            <a:ext cx="10515600" cy="5602697"/>
          </a:xfrm>
        </p:spPr>
        <p:txBody>
          <a:bodyPr>
            <a:normAutofit fontScale="92500" lnSpcReduction="10000"/>
          </a:bodyPr>
          <a:lstStyle/>
          <a:p>
            <a:pPr marL="0" indent="0">
              <a:lnSpc>
                <a:spcPct val="110000"/>
              </a:lnSpc>
              <a:buNone/>
            </a:pPr>
            <a:r>
              <a:rPr lang="en-US" dirty="0"/>
              <a:t> Epic 1: Portfolio Management</a:t>
            </a:r>
          </a:p>
          <a:p>
            <a:pPr marL="0" indent="0">
              <a:lnSpc>
                <a:spcPct val="110000"/>
              </a:lnSpc>
              <a:buNone/>
            </a:pPr>
            <a:r>
              <a:rPr lang="en-US" dirty="0"/>
              <a:t>• As an RM, I want to view my customer portfolio so I can prepare before calls.</a:t>
            </a:r>
          </a:p>
          <a:p>
            <a:pPr marL="0" indent="0">
              <a:lnSpc>
                <a:spcPct val="110000"/>
              </a:lnSpc>
              <a:buNone/>
            </a:pPr>
            <a:r>
              <a:rPr lang="en-US" dirty="0"/>
              <a:t>• Epic 2: Call Logging</a:t>
            </a:r>
          </a:p>
          <a:p>
            <a:pPr marL="0" indent="0">
              <a:lnSpc>
                <a:spcPct val="110000"/>
              </a:lnSpc>
              <a:buNone/>
            </a:pPr>
            <a:r>
              <a:rPr lang="en-US" dirty="0"/>
              <a:t>• As an RM, I want to record call details and remarks so I can track customer concerns.</a:t>
            </a:r>
          </a:p>
          <a:p>
            <a:pPr marL="0" indent="0">
              <a:lnSpc>
                <a:spcPct val="110000"/>
              </a:lnSpc>
              <a:buNone/>
            </a:pPr>
            <a:r>
              <a:rPr lang="en-US" dirty="0"/>
              <a:t>• Epic 3: Reference Tracking</a:t>
            </a:r>
          </a:p>
          <a:p>
            <a:pPr marL="0" indent="0">
              <a:lnSpc>
                <a:spcPct val="110000"/>
              </a:lnSpc>
              <a:buNone/>
            </a:pPr>
            <a:r>
              <a:rPr lang="en-US" dirty="0"/>
              <a:t>• As an RM, I want to enter and follow up on SA/CA references shared by customers.</a:t>
            </a:r>
          </a:p>
          <a:p>
            <a:pPr marL="0" indent="0">
              <a:lnSpc>
                <a:spcPct val="110000"/>
              </a:lnSpc>
              <a:buNone/>
            </a:pPr>
            <a:r>
              <a:rPr lang="en-US" dirty="0"/>
              <a:t>• Epic 4: Reporting &amp; Dashboard</a:t>
            </a:r>
          </a:p>
          <a:p>
            <a:pPr marL="0" indent="0">
              <a:lnSpc>
                <a:spcPct val="110000"/>
              </a:lnSpc>
              <a:buNone/>
            </a:pPr>
            <a:r>
              <a:rPr lang="en-US" dirty="0"/>
              <a:t>• As a Manager, I want to view call stats and performance metrics per RM</a:t>
            </a:r>
            <a:r>
              <a:rPr lang="en-US" dirty="0" smtClean="0"/>
              <a:t>.</a:t>
            </a:r>
            <a:endParaRPr lang="en-US" dirty="0"/>
          </a:p>
        </p:txBody>
      </p:sp>
    </p:spTree>
    <p:extLst>
      <p:ext uri="{BB962C8B-B14F-4D97-AF65-F5344CB8AC3E}">
        <p14:creationId xmlns:p14="http://schemas.microsoft.com/office/powerpoint/2010/main" val="333749092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3701</TotalTime>
  <Words>611</Words>
  <Application>Microsoft Office PowerPoint</Application>
  <PresentationFormat>Widescreen</PresentationFormat>
  <Paragraphs>68</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Calibri Light</vt:lpstr>
      <vt:lpstr>Office Theme</vt:lpstr>
      <vt:lpstr>CRM Salesforce for Banking</vt:lpstr>
      <vt:lpstr>Situation</vt:lpstr>
      <vt:lpstr>Problem</vt:lpstr>
      <vt:lpstr>Opportunity</vt:lpstr>
      <vt:lpstr>Purpose Statement (Goals)</vt:lpstr>
      <vt:lpstr>Project Objectives</vt:lpstr>
      <vt:lpstr>Success Criteria</vt:lpstr>
      <vt:lpstr>Agile Approach</vt:lpstr>
      <vt:lpstr>Epics &amp; User Stories</vt:lpstr>
      <vt:lpstr>Timeline (Agile Release Plan)</vt:lpstr>
      <vt:lpstr>Risks &amp; Dependencies</vt:lpstr>
      <vt:lpstr>Resources</vt:lpstr>
      <vt:lpstr>Conclusion / Next Steps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Likhitha</dc:creator>
  <cp:lastModifiedBy>Likhitha</cp:lastModifiedBy>
  <cp:revision>18</cp:revision>
  <dcterms:created xsi:type="dcterms:W3CDTF">2025-07-24T18:47:32Z</dcterms:created>
  <dcterms:modified xsi:type="dcterms:W3CDTF">2025-07-28T05:44:24Z</dcterms:modified>
</cp:coreProperties>
</file>