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5" r:id="rId4"/>
    <p:sldId id="264" r:id="rId5"/>
    <p:sldId id="276" r:id="rId6"/>
    <p:sldId id="267" r:id="rId7"/>
    <p:sldId id="280" r:id="rId8"/>
    <p:sldId id="277" r:id="rId9"/>
    <p:sldId id="259" r:id="rId10"/>
    <p:sldId id="261" r:id="rId11"/>
    <p:sldId id="278" r:id="rId12"/>
    <p:sldId id="281" r:id="rId13"/>
    <p:sldId id="269" r:id="rId14"/>
    <p:sldId id="270" r:id="rId15"/>
    <p:sldId id="282" r:id="rId16"/>
    <p:sldId id="283" r:id="rId17"/>
    <p:sldId id="27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87" d="100"/>
          <a:sy n="87" d="100"/>
        </p:scale>
        <p:origin x="48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8C8B36-EAF5-10F6-E5F8-33B1944DE6C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CD375D-4FE5-49E5-BADD-2BB7F2460C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44A3177-B310-5C4C-E39C-BAA4604848FC}"/>
              </a:ext>
            </a:extLst>
          </p:cNvPr>
          <p:cNvSpPr>
            <a:spLocks noGrp="1"/>
          </p:cNvSpPr>
          <p:nvPr>
            <p:ph type="dt" sz="half" idx="10"/>
          </p:nvPr>
        </p:nvSpPr>
        <p:spPr/>
        <p:txBody>
          <a:bodyPr/>
          <a:lstStyle/>
          <a:p>
            <a:fld id="{B38B3BC6-C72B-4D81-AB2A-79EAA941076C}" type="datetimeFigureOut">
              <a:rPr lang="en-US" smtClean="0"/>
              <a:t>10/30/2025</a:t>
            </a:fld>
            <a:endParaRPr lang="en-US"/>
          </a:p>
        </p:txBody>
      </p:sp>
      <p:sp>
        <p:nvSpPr>
          <p:cNvPr id="5" name="Footer Placeholder 4">
            <a:extLst>
              <a:ext uri="{FF2B5EF4-FFF2-40B4-BE49-F238E27FC236}">
                <a16:creationId xmlns:a16="http://schemas.microsoft.com/office/drawing/2014/main" id="{9B8C5C7D-75E6-1060-E558-C400A10A97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F6ECB2-15D5-5F23-6378-756A1054FCED}"/>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2705246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60943-C1DD-7A14-A26A-C30D6ED29CC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8CEEF66-FC6F-D87F-361F-E5E725D69D2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ED2A7D-15B2-893A-4B4B-1C66F42E87B7}"/>
              </a:ext>
            </a:extLst>
          </p:cNvPr>
          <p:cNvSpPr>
            <a:spLocks noGrp="1"/>
          </p:cNvSpPr>
          <p:nvPr>
            <p:ph type="dt" sz="half" idx="10"/>
          </p:nvPr>
        </p:nvSpPr>
        <p:spPr/>
        <p:txBody>
          <a:bodyPr/>
          <a:lstStyle/>
          <a:p>
            <a:fld id="{B38B3BC6-C72B-4D81-AB2A-79EAA941076C}" type="datetimeFigureOut">
              <a:rPr lang="en-US" smtClean="0"/>
              <a:t>10/30/2025</a:t>
            </a:fld>
            <a:endParaRPr lang="en-US"/>
          </a:p>
        </p:txBody>
      </p:sp>
      <p:sp>
        <p:nvSpPr>
          <p:cNvPr id="5" name="Footer Placeholder 4">
            <a:extLst>
              <a:ext uri="{FF2B5EF4-FFF2-40B4-BE49-F238E27FC236}">
                <a16:creationId xmlns:a16="http://schemas.microsoft.com/office/drawing/2014/main" id="{BAE799AD-DA8A-F2FA-5DDF-9DD1B57241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EFB134-21DA-2DD4-AE6D-3C4CE0F7385C}"/>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1414189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9AC92A-D7F8-494F-F353-6837A502F0C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8DE256-6B92-56AF-29BD-64142977D02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BC78BB-CC2D-97F3-B564-B2B5B016CDB1}"/>
              </a:ext>
            </a:extLst>
          </p:cNvPr>
          <p:cNvSpPr>
            <a:spLocks noGrp="1"/>
          </p:cNvSpPr>
          <p:nvPr>
            <p:ph type="dt" sz="half" idx="10"/>
          </p:nvPr>
        </p:nvSpPr>
        <p:spPr/>
        <p:txBody>
          <a:bodyPr/>
          <a:lstStyle/>
          <a:p>
            <a:fld id="{B38B3BC6-C72B-4D81-AB2A-79EAA941076C}" type="datetimeFigureOut">
              <a:rPr lang="en-US" smtClean="0"/>
              <a:t>10/30/2025</a:t>
            </a:fld>
            <a:endParaRPr lang="en-US"/>
          </a:p>
        </p:txBody>
      </p:sp>
      <p:sp>
        <p:nvSpPr>
          <p:cNvPr id="5" name="Footer Placeholder 4">
            <a:extLst>
              <a:ext uri="{FF2B5EF4-FFF2-40B4-BE49-F238E27FC236}">
                <a16:creationId xmlns:a16="http://schemas.microsoft.com/office/drawing/2014/main" id="{E34E3B1F-0549-3BB0-D951-33EDC865EC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144E41-EC66-B5B1-BAB3-937C3FABE6D7}"/>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365229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D615B-5AD3-5D01-2725-E08C229338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38F2361-3F56-6EEC-1F03-59CFA6C43C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5B7EC2-7EB8-079C-DCF4-6774300BCE13}"/>
              </a:ext>
            </a:extLst>
          </p:cNvPr>
          <p:cNvSpPr>
            <a:spLocks noGrp="1"/>
          </p:cNvSpPr>
          <p:nvPr>
            <p:ph type="dt" sz="half" idx="10"/>
          </p:nvPr>
        </p:nvSpPr>
        <p:spPr/>
        <p:txBody>
          <a:bodyPr/>
          <a:lstStyle/>
          <a:p>
            <a:fld id="{B38B3BC6-C72B-4D81-AB2A-79EAA941076C}" type="datetimeFigureOut">
              <a:rPr lang="en-US" smtClean="0"/>
              <a:t>10/30/2025</a:t>
            </a:fld>
            <a:endParaRPr lang="en-US"/>
          </a:p>
        </p:txBody>
      </p:sp>
      <p:sp>
        <p:nvSpPr>
          <p:cNvPr id="5" name="Footer Placeholder 4">
            <a:extLst>
              <a:ext uri="{FF2B5EF4-FFF2-40B4-BE49-F238E27FC236}">
                <a16:creationId xmlns:a16="http://schemas.microsoft.com/office/drawing/2014/main" id="{BD85A013-11AE-A5B3-0B03-25C213A2C3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2485DF-D22B-D1E9-2781-DD98EA00A54E}"/>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1412366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AD3CF-1C30-7CD8-12D1-16572CB9F7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06159EE-BAB2-A589-F978-99F4E9AB063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2EBDA3C-957B-E6A9-E805-720C080D7E93}"/>
              </a:ext>
            </a:extLst>
          </p:cNvPr>
          <p:cNvSpPr>
            <a:spLocks noGrp="1"/>
          </p:cNvSpPr>
          <p:nvPr>
            <p:ph type="dt" sz="half" idx="10"/>
          </p:nvPr>
        </p:nvSpPr>
        <p:spPr/>
        <p:txBody>
          <a:bodyPr/>
          <a:lstStyle/>
          <a:p>
            <a:fld id="{B38B3BC6-C72B-4D81-AB2A-79EAA941076C}" type="datetimeFigureOut">
              <a:rPr lang="en-US" smtClean="0"/>
              <a:t>10/30/2025</a:t>
            </a:fld>
            <a:endParaRPr lang="en-US"/>
          </a:p>
        </p:txBody>
      </p:sp>
      <p:sp>
        <p:nvSpPr>
          <p:cNvPr id="5" name="Footer Placeholder 4">
            <a:extLst>
              <a:ext uri="{FF2B5EF4-FFF2-40B4-BE49-F238E27FC236}">
                <a16:creationId xmlns:a16="http://schemas.microsoft.com/office/drawing/2014/main" id="{2216F079-58AD-152A-30F0-00267771F1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7FEC1E-42D7-496B-1F99-EB7AF4C09D58}"/>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466657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6B1B4F-63B4-5E9F-90FD-088701296B5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BCF53F4-BF32-307C-8DCF-1ECFE3F58B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37667C0-EFE5-8B3C-39B2-70B3033CFE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260E4B8-B98E-3DEE-2198-2709724B40C4}"/>
              </a:ext>
            </a:extLst>
          </p:cNvPr>
          <p:cNvSpPr>
            <a:spLocks noGrp="1"/>
          </p:cNvSpPr>
          <p:nvPr>
            <p:ph type="dt" sz="half" idx="10"/>
          </p:nvPr>
        </p:nvSpPr>
        <p:spPr/>
        <p:txBody>
          <a:bodyPr/>
          <a:lstStyle/>
          <a:p>
            <a:fld id="{B38B3BC6-C72B-4D81-AB2A-79EAA941076C}" type="datetimeFigureOut">
              <a:rPr lang="en-US" smtClean="0"/>
              <a:t>10/30/2025</a:t>
            </a:fld>
            <a:endParaRPr lang="en-US"/>
          </a:p>
        </p:txBody>
      </p:sp>
      <p:sp>
        <p:nvSpPr>
          <p:cNvPr id="6" name="Footer Placeholder 5">
            <a:extLst>
              <a:ext uri="{FF2B5EF4-FFF2-40B4-BE49-F238E27FC236}">
                <a16:creationId xmlns:a16="http://schemas.microsoft.com/office/drawing/2014/main" id="{28229DB2-BFE9-8A29-5E83-741042FEDF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44DE1B-3A16-5388-7E9E-2288A874FA0C}"/>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4260486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17F6E-AE76-D044-EC35-CE602E79A4A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CEE1A6C-CD8F-2862-6179-C69D650701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5490656-34EB-8FA3-6BE2-B0927F85053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DF559E7-3F0D-554D-9B40-229EC6B328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C4ADAF9-0338-6383-01B8-26009ECCE8E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31F4AA4-4EA5-B887-914E-0D1F80000C76}"/>
              </a:ext>
            </a:extLst>
          </p:cNvPr>
          <p:cNvSpPr>
            <a:spLocks noGrp="1"/>
          </p:cNvSpPr>
          <p:nvPr>
            <p:ph type="dt" sz="half" idx="10"/>
          </p:nvPr>
        </p:nvSpPr>
        <p:spPr/>
        <p:txBody>
          <a:bodyPr/>
          <a:lstStyle/>
          <a:p>
            <a:fld id="{B38B3BC6-C72B-4D81-AB2A-79EAA941076C}" type="datetimeFigureOut">
              <a:rPr lang="en-US" smtClean="0"/>
              <a:t>10/30/2025</a:t>
            </a:fld>
            <a:endParaRPr lang="en-US"/>
          </a:p>
        </p:txBody>
      </p:sp>
      <p:sp>
        <p:nvSpPr>
          <p:cNvPr id="8" name="Footer Placeholder 7">
            <a:extLst>
              <a:ext uri="{FF2B5EF4-FFF2-40B4-BE49-F238E27FC236}">
                <a16:creationId xmlns:a16="http://schemas.microsoft.com/office/drawing/2014/main" id="{10BFDAA4-E811-393F-F893-EE086F963B5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2DBBAE6-8E41-EF67-2293-74812386C87D}"/>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2672082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2D5B5-F37A-3634-E459-A9260EB33B9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9A5B8A-8E88-B02E-3C76-082FE3A54C31}"/>
              </a:ext>
            </a:extLst>
          </p:cNvPr>
          <p:cNvSpPr>
            <a:spLocks noGrp="1"/>
          </p:cNvSpPr>
          <p:nvPr>
            <p:ph type="dt" sz="half" idx="10"/>
          </p:nvPr>
        </p:nvSpPr>
        <p:spPr/>
        <p:txBody>
          <a:bodyPr/>
          <a:lstStyle/>
          <a:p>
            <a:fld id="{B38B3BC6-C72B-4D81-AB2A-79EAA941076C}" type="datetimeFigureOut">
              <a:rPr lang="en-US" smtClean="0"/>
              <a:t>10/30/2025</a:t>
            </a:fld>
            <a:endParaRPr lang="en-US"/>
          </a:p>
        </p:txBody>
      </p:sp>
      <p:sp>
        <p:nvSpPr>
          <p:cNvPr id="4" name="Footer Placeholder 3">
            <a:extLst>
              <a:ext uri="{FF2B5EF4-FFF2-40B4-BE49-F238E27FC236}">
                <a16:creationId xmlns:a16="http://schemas.microsoft.com/office/drawing/2014/main" id="{BA0811CD-EC00-4AFB-1463-0D9B64F5EE4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1F1A7AE-322D-5423-7FC2-C296BF67C622}"/>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2866404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756D745-62C7-D977-A046-424E0711AC2B}"/>
              </a:ext>
            </a:extLst>
          </p:cNvPr>
          <p:cNvSpPr>
            <a:spLocks noGrp="1"/>
          </p:cNvSpPr>
          <p:nvPr>
            <p:ph type="dt" sz="half" idx="10"/>
          </p:nvPr>
        </p:nvSpPr>
        <p:spPr/>
        <p:txBody>
          <a:bodyPr/>
          <a:lstStyle/>
          <a:p>
            <a:fld id="{B38B3BC6-C72B-4D81-AB2A-79EAA941076C}" type="datetimeFigureOut">
              <a:rPr lang="en-US" smtClean="0"/>
              <a:t>10/30/2025</a:t>
            </a:fld>
            <a:endParaRPr lang="en-US"/>
          </a:p>
        </p:txBody>
      </p:sp>
      <p:sp>
        <p:nvSpPr>
          <p:cNvPr id="3" name="Footer Placeholder 2">
            <a:extLst>
              <a:ext uri="{FF2B5EF4-FFF2-40B4-BE49-F238E27FC236}">
                <a16:creationId xmlns:a16="http://schemas.microsoft.com/office/drawing/2014/main" id="{88553439-F43E-937B-77BD-9DDB4515A22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0CFA5DC-112D-F329-FA50-E34E4FD71567}"/>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85124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30AC1-5DC5-83AC-28AE-3CCCF52DBC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7EC3400-1106-4BAF-9125-9AB9DBF32D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9238ADB-AFB1-CF5F-0064-648CB3969D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468C43-BF1B-97D6-2788-BA51481B3F19}"/>
              </a:ext>
            </a:extLst>
          </p:cNvPr>
          <p:cNvSpPr>
            <a:spLocks noGrp="1"/>
          </p:cNvSpPr>
          <p:nvPr>
            <p:ph type="dt" sz="half" idx="10"/>
          </p:nvPr>
        </p:nvSpPr>
        <p:spPr/>
        <p:txBody>
          <a:bodyPr/>
          <a:lstStyle/>
          <a:p>
            <a:fld id="{B38B3BC6-C72B-4D81-AB2A-79EAA941076C}" type="datetimeFigureOut">
              <a:rPr lang="en-US" smtClean="0"/>
              <a:t>10/30/2025</a:t>
            </a:fld>
            <a:endParaRPr lang="en-US"/>
          </a:p>
        </p:txBody>
      </p:sp>
      <p:sp>
        <p:nvSpPr>
          <p:cNvPr id="6" name="Footer Placeholder 5">
            <a:extLst>
              <a:ext uri="{FF2B5EF4-FFF2-40B4-BE49-F238E27FC236}">
                <a16:creationId xmlns:a16="http://schemas.microsoft.com/office/drawing/2014/main" id="{D42DB546-913B-982D-8D53-2C910263CF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47D83F-BE77-7ACF-5E0A-61191017F172}"/>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54321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CD004-D32F-2196-7C72-B521900B14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B1E9F8-D9DF-205A-844F-2638415FD5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EE41EF9-36F5-F33C-3C82-6A8536DD15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F90C8C-C6E5-F347-BDB9-5724E1D77C70}"/>
              </a:ext>
            </a:extLst>
          </p:cNvPr>
          <p:cNvSpPr>
            <a:spLocks noGrp="1"/>
          </p:cNvSpPr>
          <p:nvPr>
            <p:ph type="dt" sz="half" idx="10"/>
          </p:nvPr>
        </p:nvSpPr>
        <p:spPr/>
        <p:txBody>
          <a:bodyPr/>
          <a:lstStyle/>
          <a:p>
            <a:fld id="{B38B3BC6-C72B-4D81-AB2A-79EAA941076C}" type="datetimeFigureOut">
              <a:rPr lang="en-US" smtClean="0"/>
              <a:t>10/30/2025</a:t>
            </a:fld>
            <a:endParaRPr lang="en-US"/>
          </a:p>
        </p:txBody>
      </p:sp>
      <p:sp>
        <p:nvSpPr>
          <p:cNvPr id="6" name="Footer Placeholder 5">
            <a:extLst>
              <a:ext uri="{FF2B5EF4-FFF2-40B4-BE49-F238E27FC236}">
                <a16:creationId xmlns:a16="http://schemas.microsoft.com/office/drawing/2014/main" id="{7C4BEF65-72A4-2D6E-3B80-9C37C412C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F18E1FD-C0E0-D831-04CC-ACE6C0046EB1}"/>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1323226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718355-6881-0A87-0045-ACF8C50ABB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19C7174-4BFC-7508-CE69-B8E3C8D832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9416B4-4CA9-9EAC-DB31-2AA8282034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8B3BC6-C72B-4D81-AB2A-79EAA941076C}" type="datetimeFigureOut">
              <a:rPr lang="en-US" smtClean="0"/>
              <a:t>10/30/2025</a:t>
            </a:fld>
            <a:endParaRPr lang="en-US"/>
          </a:p>
        </p:txBody>
      </p:sp>
      <p:sp>
        <p:nvSpPr>
          <p:cNvPr id="5" name="Footer Placeholder 4">
            <a:extLst>
              <a:ext uri="{FF2B5EF4-FFF2-40B4-BE49-F238E27FC236}">
                <a16:creationId xmlns:a16="http://schemas.microsoft.com/office/drawing/2014/main" id="{412BA75B-CBB8-53EB-C703-D696BBB2E8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B2F1B90-D645-7BA3-3ACD-C293CA16DA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5D029E-7FDD-4629-A390-745EB8E1E9CB}" type="slidenum">
              <a:rPr lang="en-US" smtClean="0"/>
              <a:t>‹#›</a:t>
            </a:fld>
            <a:endParaRPr lang="en-US"/>
          </a:p>
        </p:txBody>
      </p:sp>
    </p:spTree>
    <p:extLst>
      <p:ext uri="{BB962C8B-B14F-4D97-AF65-F5344CB8AC3E}">
        <p14:creationId xmlns:p14="http://schemas.microsoft.com/office/powerpoint/2010/main" val="27543655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819FF-5B42-3DA7-60C4-D502A00D00FD}"/>
              </a:ext>
            </a:extLst>
          </p:cNvPr>
          <p:cNvSpPr>
            <a:spLocks noGrp="1"/>
          </p:cNvSpPr>
          <p:nvPr>
            <p:ph type="ctrTitle"/>
          </p:nvPr>
        </p:nvSpPr>
        <p:spPr/>
        <p:txBody>
          <a:bodyPr/>
          <a:lstStyle/>
          <a:p>
            <a:r>
              <a:rPr lang="en-US" dirty="0"/>
              <a:t>Waterfall Live project </a:t>
            </a:r>
          </a:p>
        </p:txBody>
      </p:sp>
      <p:sp>
        <p:nvSpPr>
          <p:cNvPr id="3" name="Subtitle 2">
            <a:extLst>
              <a:ext uri="{FF2B5EF4-FFF2-40B4-BE49-F238E27FC236}">
                <a16:creationId xmlns:a16="http://schemas.microsoft.com/office/drawing/2014/main" id="{9C39383F-D802-E4F0-B345-A1B92C75C76E}"/>
              </a:ext>
            </a:extLst>
          </p:cNvPr>
          <p:cNvSpPr>
            <a:spLocks noGrp="1"/>
          </p:cNvSpPr>
          <p:nvPr>
            <p:ph type="subTitle" idx="1"/>
          </p:nvPr>
        </p:nvSpPr>
        <p:spPr/>
        <p:txBody>
          <a:bodyPr>
            <a:normAutofit lnSpcReduction="10000"/>
          </a:bodyPr>
          <a:lstStyle/>
          <a:p>
            <a:r>
              <a:rPr lang="en-US" dirty="0"/>
              <a:t>Inventory management in Electrical Construction</a:t>
            </a:r>
          </a:p>
          <a:p>
            <a:endParaRPr lang="en-US" dirty="0"/>
          </a:p>
          <a:p>
            <a:pPr algn="l"/>
            <a:r>
              <a:rPr lang="en-US" dirty="0"/>
              <a:t>Prepared by Geethu gopakumar           </a:t>
            </a:r>
          </a:p>
          <a:p>
            <a:pPr algn="r"/>
            <a:r>
              <a:rPr lang="en-US" dirty="0"/>
              <a:t>		date 10/10/2025</a:t>
            </a:r>
          </a:p>
        </p:txBody>
      </p:sp>
    </p:spTree>
    <p:extLst>
      <p:ext uri="{BB962C8B-B14F-4D97-AF65-F5344CB8AC3E}">
        <p14:creationId xmlns:p14="http://schemas.microsoft.com/office/powerpoint/2010/main" val="37932592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478B32-9AB4-0995-62BE-5BCA9B9B0AB0}"/>
              </a:ext>
            </a:extLst>
          </p:cNvPr>
          <p:cNvSpPr>
            <a:spLocks noGrp="1"/>
          </p:cNvSpPr>
          <p:nvPr>
            <p:ph idx="1"/>
          </p:nvPr>
        </p:nvSpPr>
        <p:spPr>
          <a:xfrm>
            <a:off x="838200" y="342900"/>
            <a:ext cx="10515600" cy="5834063"/>
          </a:xfrm>
        </p:spPr>
        <p:txBody>
          <a:bodyPr/>
          <a:lstStyle/>
          <a:p>
            <a:pPr marL="0" indent="0">
              <a:buNone/>
            </a:pPr>
            <a:r>
              <a:rPr lang="en-US" sz="1200" b="1" dirty="0">
                <a:latin typeface="Arial" panose="020B0604020202020204" pitchFamily="34" charset="0"/>
                <a:cs typeface="Arial" panose="020B0604020202020204" pitchFamily="34" charset="0"/>
              </a:rPr>
              <a:t>3.Time</a:t>
            </a:r>
          </a:p>
          <a:p>
            <a:r>
              <a:rPr lang="en-US" sz="1200" b="1" dirty="0">
                <a:latin typeface="Arial" panose="020B0604020202020204" pitchFamily="34" charset="0"/>
                <a:cs typeface="Arial" panose="020B0604020202020204" pitchFamily="34" charset="0"/>
              </a:rPr>
              <a:t>Project Duration:</a:t>
            </a:r>
            <a:r>
              <a:rPr lang="en-US" sz="1200" dirty="0">
                <a:latin typeface="Arial" panose="020B0604020202020204" pitchFamily="34" charset="0"/>
                <a:cs typeface="Arial" panose="020B0604020202020204" pitchFamily="34" charset="0"/>
              </a:rPr>
              <a:t> ~4 months (depending on scope).</a:t>
            </a:r>
          </a:p>
          <a:p>
            <a:r>
              <a:rPr lang="en-US" sz="1200" dirty="0">
                <a:latin typeface="Arial" panose="020B0604020202020204" pitchFamily="34" charset="0"/>
                <a:cs typeface="Arial" panose="020B0604020202020204" pitchFamily="34" charset="0"/>
              </a:rPr>
              <a:t>Requirement Gathering – 2 weeks</a:t>
            </a:r>
          </a:p>
          <a:p>
            <a:r>
              <a:rPr lang="en-US" sz="1200" dirty="0">
                <a:latin typeface="Arial" panose="020B0604020202020204" pitchFamily="34" charset="0"/>
                <a:cs typeface="Arial" panose="020B0604020202020204" pitchFamily="34" charset="0"/>
              </a:rPr>
              <a:t>System Design – 3 weeks</a:t>
            </a:r>
          </a:p>
          <a:p>
            <a:r>
              <a:rPr lang="en-US" sz="1200" dirty="0">
                <a:latin typeface="Arial" panose="020B0604020202020204" pitchFamily="34" charset="0"/>
                <a:cs typeface="Arial" panose="020B0604020202020204" pitchFamily="34" charset="0"/>
              </a:rPr>
              <a:t>Development/Customization – 6 weeks</a:t>
            </a:r>
          </a:p>
          <a:p>
            <a:r>
              <a:rPr lang="en-US" sz="1200" dirty="0">
                <a:latin typeface="Arial" panose="020B0604020202020204" pitchFamily="34" charset="0"/>
                <a:cs typeface="Arial" panose="020B0604020202020204" pitchFamily="34" charset="0"/>
              </a:rPr>
              <a:t>Testing – 2 weeks</a:t>
            </a:r>
          </a:p>
          <a:p>
            <a:r>
              <a:rPr lang="en-US" sz="1200" dirty="0">
                <a:latin typeface="Arial" panose="020B0604020202020204" pitchFamily="34" charset="0"/>
                <a:cs typeface="Arial" panose="020B0604020202020204" pitchFamily="34" charset="0"/>
              </a:rPr>
              <a:t>Deployment &amp; Training – 3 weeks</a:t>
            </a:r>
          </a:p>
          <a:p>
            <a:pPr marL="0" indent="0">
              <a:buNone/>
            </a:pPr>
            <a:r>
              <a:rPr lang="en-US" sz="1200" dirty="0"/>
              <a:t>4. </a:t>
            </a:r>
            <a:r>
              <a:rPr lang="en-US" sz="1200" b="1" dirty="0"/>
              <a:t>Budget (Financial Resources)</a:t>
            </a:r>
          </a:p>
          <a:p>
            <a:pPr marL="0" lvl="0" indent="0" eaLnBrk="0" fontAlgn="base" hangingPunct="0">
              <a:lnSpc>
                <a:spcPct val="100000"/>
              </a:lnSpc>
              <a:spcBef>
                <a:spcPct val="0"/>
              </a:spcBef>
              <a:spcAft>
                <a:spcPct val="0"/>
              </a:spcAft>
              <a:buFontTx/>
              <a:buChar char="•"/>
            </a:pPr>
            <a:r>
              <a:rPr lang="en-US" altLang="en-US" sz="1200" b="1" dirty="0">
                <a:latin typeface="Arial" panose="020B0604020202020204" pitchFamily="34" charset="0"/>
              </a:rPr>
              <a:t>Software Licensing / Development Costs.</a:t>
            </a:r>
            <a:endParaRPr lang="en-US" altLang="en-US" sz="1200" dirty="0">
              <a:latin typeface="Arial" panose="020B0604020202020204" pitchFamily="34" charset="0"/>
            </a:endParaRPr>
          </a:p>
          <a:p>
            <a:pPr marL="0" lvl="0" indent="0" eaLnBrk="0" fontAlgn="base" hangingPunct="0">
              <a:lnSpc>
                <a:spcPct val="100000"/>
              </a:lnSpc>
              <a:spcBef>
                <a:spcPct val="0"/>
              </a:spcBef>
              <a:spcAft>
                <a:spcPct val="0"/>
              </a:spcAft>
              <a:buFontTx/>
              <a:buChar char="•"/>
            </a:pPr>
            <a:r>
              <a:rPr lang="en-US" altLang="en-US" sz="1200" b="1" dirty="0">
                <a:latin typeface="Arial" panose="020B0604020202020204" pitchFamily="34" charset="0"/>
              </a:rPr>
              <a:t>Hardware Costs:</a:t>
            </a:r>
            <a:r>
              <a:rPr lang="en-US" altLang="en-US" sz="1200" dirty="0">
                <a:latin typeface="Arial" panose="020B0604020202020204" pitchFamily="34" charset="0"/>
              </a:rPr>
              <a:t> barcode scanners, printers, servers, mobile devices.</a:t>
            </a:r>
          </a:p>
          <a:p>
            <a:pPr marL="0" lvl="0" indent="0" eaLnBrk="0" fontAlgn="base" hangingPunct="0">
              <a:lnSpc>
                <a:spcPct val="100000"/>
              </a:lnSpc>
              <a:spcBef>
                <a:spcPct val="0"/>
              </a:spcBef>
              <a:spcAft>
                <a:spcPct val="0"/>
              </a:spcAft>
              <a:buFontTx/>
              <a:buChar char="•"/>
            </a:pPr>
            <a:r>
              <a:rPr lang="en-US" altLang="en-US" sz="1200" b="1" dirty="0">
                <a:latin typeface="Arial" panose="020B0604020202020204" pitchFamily="34" charset="0"/>
              </a:rPr>
              <a:t>Training &amp; Change Management Costs.</a:t>
            </a:r>
            <a:endParaRPr lang="en-US" altLang="en-US" sz="1200" dirty="0">
              <a:latin typeface="Arial" panose="020B0604020202020204" pitchFamily="34" charset="0"/>
            </a:endParaRPr>
          </a:p>
          <a:p>
            <a:pPr marL="0" lvl="0" indent="0" eaLnBrk="0" fontAlgn="base" hangingPunct="0">
              <a:lnSpc>
                <a:spcPct val="100000"/>
              </a:lnSpc>
              <a:spcBef>
                <a:spcPct val="0"/>
              </a:spcBef>
              <a:spcAft>
                <a:spcPct val="0"/>
              </a:spcAft>
              <a:buFontTx/>
              <a:buChar char="•"/>
            </a:pPr>
            <a:r>
              <a:rPr lang="en-US" altLang="en-US" sz="1200" b="1" dirty="0">
                <a:latin typeface="Arial" panose="020B0604020202020204" pitchFamily="34" charset="0"/>
              </a:rPr>
              <a:t>Maintenance &amp; Support Contracts.</a:t>
            </a:r>
            <a:endParaRPr lang="en-US" altLang="en-US" sz="1200" dirty="0">
              <a:latin typeface="Arial" panose="020B0604020202020204" pitchFamily="34" charset="0"/>
            </a:endParaRPr>
          </a:p>
          <a:p>
            <a:pPr marL="0" lvl="0" indent="0" eaLnBrk="0" fontAlgn="base" hangingPunct="0">
              <a:lnSpc>
                <a:spcPct val="100000"/>
              </a:lnSpc>
              <a:spcBef>
                <a:spcPct val="0"/>
              </a:spcBef>
              <a:spcAft>
                <a:spcPct val="0"/>
              </a:spcAft>
              <a:buFontTx/>
              <a:buChar char="•"/>
            </a:pPr>
            <a:r>
              <a:rPr lang="en-US" altLang="en-US" sz="1200" b="1" dirty="0">
                <a:latin typeface="Arial" panose="020B0604020202020204" pitchFamily="34" charset="0"/>
              </a:rPr>
              <a:t>Contingency Reserve</a:t>
            </a:r>
            <a:r>
              <a:rPr lang="en-US" altLang="en-US" sz="1200" dirty="0">
                <a:latin typeface="Arial" panose="020B0604020202020204" pitchFamily="34" charset="0"/>
              </a:rPr>
              <a:t> (usually 10–15% of project budget).</a:t>
            </a:r>
          </a:p>
          <a:p>
            <a:pPr marL="0" lvl="0" indent="0" eaLnBrk="0" fontAlgn="base" hangingPunct="0">
              <a:lnSpc>
                <a:spcPct val="100000"/>
              </a:lnSpc>
              <a:spcBef>
                <a:spcPct val="0"/>
              </a:spcBef>
              <a:spcAft>
                <a:spcPct val="0"/>
              </a:spcAft>
              <a:buFontTx/>
              <a:buChar char="•"/>
            </a:pPr>
            <a:endParaRPr lang="en-US" altLang="en-US" sz="1200" dirty="0">
              <a:latin typeface="Arial" panose="020B0604020202020204" pitchFamily="34" charset="0"/>
            </a:endParaRPr>
          </a:p>
          <a:p>
            <a:pPr marL="0" lvl="0" indent="0" eaLnBrk="0" fontAlgn="base" hangingPunct="0">
              <a:lnSpc>
                <a:spcPct val="100000"/>
              </a:lnSpc>
              <a:spcBef>
                <a:spcPct val="0"/>
              </a:spcBef>
              <a:spcAft>
                <a:spcPct val="0"/>
              </a:spcAft>
              <a:buFontTx/>
              <a:buChar char="•"/>
            </a:pPr>
            <a:r>
              <a:rPr lang="en-US" sz="1200" dirty="0"/>
              <a:t>5. </a:t>
            </a:r>
            <a:r>
              <a:rPr lang="en-US" sz="1200" b="1" dirty="0"/>
              <a:t>Other Resources</a:t>
            </a:r>
          </a:p>
          <a:p>
            <a:pPr marL="0" lvl="0" indent="0" eaLnBrk="0" fontAlgn="base" hangingPunct="0">
              <a:lnSpc>
                <a:spcPct val="100000"/>
              </a:lnSpc>
              <a:spcBef>
                <a:spcPct val="0"/>
              </a:spcBef>
              <a:spcAft>
                <a:spcPct val="0"/>
              </a:spcAft>
              <a:buFontTx/>
              <a:buChar char="•"/>
            </a:pPr>
            <a:r>
              <a:rPr lang="en-US" altLang="en-US" sz="1200" b="1" dirty="0">
                <a:latin typeface="Arial" panose="020B0604020202020204" pitchFamily="34" charset="0"/>
              </a:rPr>
              <a:t>Training Materials</a:t>
            </a:r>
            <a:r>
              <a:rPr lang="en-US" altLang="en-US" sz="1200" dirty="0">
                <a:latin typeface="Arial" panose="020B0604020202020204" pitchFamily="34" charset="0"/>
              </a:rPr>
              <a:t> (manuals, e-learning, workshops).</a:t>
            </a:r>
          </a:p>
          <a:p>
            <a:pPr marL="0" lvl="0" indent="0" eaLnBrk="0" fontAlgn="base" hangingPunct="0">
              <a:lnSpc>
                <a:spcPct val="100000"/>
              </a:lnSpc>
              <a:spcBef>
                <a:spcPct val="0"/>
              </a:spcBef>
              <a:spcAft>
                <a:spcPct val="0"/>
              </a:spcAft>
              <a:buFontTx/>
              <a:buChar char="•"/>
            </a:pPr>
            <a:r>
              <a:rPr lang="en-US" altLang="en-US" sz="1200" b="1" dirty="0">
                <a:latin typeface="Arial" panose="020B0604020202020204" pitchFamily="34" charset="0"/>
              </a:rPr>
              <a:t>IT Support &amp; Helpdesk</a:t>
            </a:r>
            <a:r>
              <a:rPr lang="en-US" altLang="en-US" sz="1200" dirty="0">
                <a:latin typeface="Arial" panose="020B0604020202020204" pitchFamily="34" charset="0"/>
              </a:rPr>
              <a:t> setup.</a:t>
            </a:r>
          </a:p>
          <a:p>
            <a:pPr marL="0" lvl="0" indent="0" eaLnBrk="0" fontAlgn="base" hangingPunct="0">
              <a:lnSpc>
                <a:spcPct val="100000"/>
              </a:lnSpc>
              <a:spcBef>
                <a:spcPct val="0"/>
              </a:spcBef>
              <a:spcAft>
                <a:spcPct val="0"/>
              </a:spcAft>
              <a:buFontTx/>
              <a:buChar char="•"/>
            </a:pPr>
            <a:r>
              <a:rPr lang="en-US" altLang="en-US" sz="1200" b="1" dirty="0">
                <a:latin typeface="Arial" panose="020B0604020202020204" pitchFamily="34" charset="0"/>
              </a:rPr>
              <a:t>Regulatory &amp; Compliance Documentation</a:t>
            </a:r>
            <a:r>
              <a:rPr lang="en-US" altLang="en-US" sz="1200" dirty="0">
                <a:latin typeface="Arial" panose="020B0604020202020204" pitchFamily="34" charset="0"/>
              </a:rPr>
              <a:t> (for audits and financial reporting).</a:t>
            </a:r>
          </a:p>
          <a:p>
            <a:pPr marL="0" lvl="0" indent="0" eaLnBrk="0" fontAlgn="base" hangingPunct="0">
              <a:lnSpc>
                <a:spcPct val="100000"/>
              </a:lnSpc>
              <a:spcBef>
                <a:spcPct val="0"/>
              </a:spcBef>
              <a:spcAft>
                <a:spcPct val="0"/>
              </a:spcAft>
              <a:buFontTx/>
              <a:buChar char="•"/>
            </a:pPr>
            <a:endParaRPr lang="en-US" altLang="en-US" sz="1200" dirty="0">
              <a:latin typeface="Arial" panose="020B0604020202020204" pitchFamily="34" charset="0"/>
            </a:endParaRPr>
          </a:p>
          <a:p>
            <a:pPr marL="0" indent="0">
              <a:buNone/>
            </a:pPr>
            <a:endParaRPr lang="en-US" sz="12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42808939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0A69F-9A9E-3F50-C4F4-C255EEF9E231}"/>
              </a:ext>
            </a:extLst>
          </p:cNvPr>
          <p:cNvSpPr>
            <a:spLocks noGrp="1"/>
          </p:cNvSpPr>
          <p:nvPr>
            <p:ph type="title"/>
          </p:nvPr>
        </p:nvSpPr>
        <p:spPr>
          <a:xfrm>
            <a:off x="838200" y="365126"/>
            <a:ext cx="10515600" cy="315912"/>
          </a:xfrm>
        </p:spPr>
        <p:txBody>
          <a:bodyPr>
            <a:normAutofit fontScale="90000"/>
          </a:bodyPr>
          <a:lstStyle/>
          <a:p>
            <a:r>
              <a:rPr lang="en-US" dirty="0"/>
              <a:t>BA approach</a:t>
            </a:r>
          </a:p>
        </p:txBody>
      </p:sp>
      <p:sp>
        <p:nvSpPr>
          <p:cNvPr id="3" name="Content Placeholder 2">
            <a:extLst>
              <a:ext uri="{FF2B5EF4-FFF2-40B4-BE49-F238E27FC236}">
                <a16:creationId xmlns:a16="http://schemas.microsoft.com/office/drawing/2014/main" id="{0208FCAF-6D08-B56E-429E-06B2B73B3E89}"/>
              </a:ext>
            </a:extLst>
          </p:cNvPr>
          <p:cNvSpPr>
            <a:spLocks noGrp="1"/>
          </p:cNvSpPr>
          <p:nvPr>
            <p:ph idx="1"/>
          </p:nvPr>
        </p:nvSpPr>
        <p:spPr>
          <a:xfrm>
            <a:off x="838200" y="879231"/>
            <a:ext cx="10515600" cy="5297732"/>
          </a:xfrm>
        </p:spPr>
        <p:txBody>
          <a:bodyPr>
            <a:normAutofit fontScale="85000" lnSpcReduction="10000"/>
          </a:bodyPr>
          <a:lstStyle/>
          <a:p>
            <a:r>
              <a:rPr lang="en-US" sz="1900" b="1" dirty="0">
                <a:latin typeface="Arial" panose="020B0604020202020204" pitchFamily="34" charset="0"/>
                <a:cs typeface="Arial" panose="020B0604020202020204" pitchFamily="34" charset="0"/>
              </a:rPr>
              <a:t>1. Requirement Elicitation &amp; Analysis</a:t>
            </a:r>
            <a:endParaRPr lang="en-US" sz="1900" dirty="0">
              <a:latin typeface="Arial" panose="020B0604020202020204" pitchFamily="34" charset="0"/>
              <a:cs typeface="Arial" panose="020B0604020202020204" pitchFamily="34" charset="0"/>
            </a:endParaRPr>
          </a:p>
          <a:p>
            <a:r>
              <a:rPr lang="en-US" sz="1900" dirty="0">
                <a:latin typeface="Arial" panose="020B0604020202020204" pitchFamily="34" charset="0"/>
                <a:cs typeface="Arial" panose="020B0604020202020204" pitchFamily="34" charset="0"/>
              </a:rPr>
              <a:t>Conduct stakeholder interviews with project managers, site engineers, procurement teams, and vendors.</a:t>
            </a:r>
          </a:p>
          <a:p>
            <a:r>
              <a:rPr lang="en-US" sz="1900" dirty="0">
                <a:latin typeface="Arial" panose="020B0604020202020204" pitchFamily="34" charset="0"/>
                <a:cs typeface="Arial" panose="020B0604020202020204" pitchFamily="34" charset="0"/>
              </a:rPr>
              <a:t>Organize workshops and brainstorming sessions to capture pain points in current inventory processes.</a:t>
            </a:r>
          </a:p>
          <a:p>
            <a:r>
              <a:rPr lang="en-US" sz="1900" dirty="0">
                <a:latin typeface="Arial" panose="020B0604020202020204" pitchFamily="34" charset="0"/>
                <a:cs typeface="Arial" panose="020B0604020202020204" pitchFamily="34" charset="0"/>
              </a:rPr>
              <a:t>Use observation techniques and document analysis (existing stock records, procurement logs) to gather accurate data.</a:t>
            </a:r>
          </a:p>
          <a:p>
            <a:r>
              <a:rPr lang="en-US" sz="1900" dirty="0">
                <a:latin typeface="Arial" panose="020B0604020202020204" pitchFamily="34" charset="0"/>
                <a:cs typeface="Arial" panose="020B0604020202020204" pitchFamily="34" charset="0"/>
              </a:rPr>
              <a:t>Document functional and non-functional requirements in a </a:t>
            </a:r>
            <a:r>
              <a:rPr lang="en-US" sz="1900" b="1" dirty="0">
                <a:latin typeface="Arial" panose="020B0604020202020204" pitchFamily="34" charset="0"/>
                <a:cs typeface="Arial" panose="020B0604020202020204" pitchFamily="34" charset="0"/>
              </a:rPr>
              <a:t>Business Requirements Document (BRD)</a:t>
            </a:r>
            <a:r>
              <a:rPr lang="en-US" sz="1900" dirty="0">
                <a:latin typeface="Arial" panose="020B0604020202020204" pitchFamily="34" charset="0"/>
                <a:cs typeface="Arial" panose="020B0604020202020204" pitchFamily="34" charset="0"/>
              </a:rPr>
              <a:t>.</a:t>
            </a:r>
          </a:p>
          <a:p>
            <a:r>
              <a:rPr lang="en-US" sz="1900" b="1" dirty="0">
                <a:latin typeface="Arial" panose="020B0604020202020204" pitchFamily="34" charset="0"/>
                <a:cs typeface="Arial" panose="020B0604020202020204" pitchFamily="34" charset="0"/>
              </a:rPr>
              <a:t>2. Requirement Documentation &amp; Validation</a:t>
            </a:r>
            <a:endParaRPr lang="en-US" sz="1900" dirty="0">
              <a:latin typeface="Arial" panose="020B0604020202020204" pitchFamily="34" charset="0"/>
              <a:cs typeface="Arial" panose="020B0604020202020204" pitchFamily="34" charset="0"/>
            </a:endParaRPr>
          </a:p>
          <a:p>
            <a:r>
              <a:rPr lang="en-US" sz="1900" dirty="0">
                <a:latin typeface="Arial" panose="020B0604020202020204" pitchFamily="34" charset="0"/>
                <a:cs typeface="Arial" panose="020B0604020202020204" pitchFamily="34" charset="0"/>
              </a:rPr>
              <a:t>Prepare BRD and Functional Specification Document (FSD).</a:t>
            </a:r>
          </a:p>
          <a:p>
            <a:r>
              <a:rPr lang="en-US" sz="1900" dirty="0">
                <a:latin typeface="Arial" panose="020B0604020202020204" pitchFamily="34" charset="0"/>
                <a:cs typeface="Arial" panose="020B0604020202020204" pitchFamily="34" charset="0"/>
              </a:rPr>
              <a:t>Validate requirements with stakeholders through reviews and walkthroughs.</a:t>
            </a:r>
          </a:p>
          <a:p>
            <a:r>
              <a:rPr lang="en-US" sz="1900" dirty="0">
                <a:latin typeface="Arial" panose="020B0604020202020204" pitchFamily="34" charset="0"/>
                <a:cs typeface="Arial" panose="020B0604020202020204" pitchFamily="34" charset="0"/>
              </a:rPr>
              <a:t>Prioritize requirements based on business impact and feasibility.</a:t>
            </a:r>
          </a:p>
          <a:p>
            <a:r>
              <a:rPr lang="en-US" sz="1900" dirty="0">
                <a:latin typeface="Arial" panose="020B0604020202020204" pitchFamily="34" charset="0"/>
                <a:cs typeface="Arial" panose="020B0604020202020204" pitchFamily="34" charset="0"/>
              </a:rPr>
              <a:t>Obtain sign-offs to ensure alignment before moving to the next Waterfall phase.</a:t>
            </a:r>
          </a:p>
          <a:p>
            <a:r>
              <a:rPr lang="en-US" sz="1900" b="1" dirty="0">
                <a:latin typeface="Arial" panose="020B0604020202020204" pitchFamily="34" charset="0"/>
                <a:cs typeface="Arial" panose="020B0604020202020204" pitchFamily="34" charset="0"/>
              </a:rPr>
              <a:t>3. Solution Assessment &amp; Design Support</a:t>
            </a:r>
            <a:endParaRPr lang="en-US" sz="1900" dirty="0">
              <a:latin typeface="Arial" panose="020B0604020202020204" pitchFamily="34" charset="0"/>
              <a:cs typeface="Arial" panose="020B0604020202020204" pitchFamily="34" charset="0"/>
            </a:endParaRPr>
          </a:p>
          <a:p>
            <a:r>
              <a:rPr lang="en-US" sz="1900" dirty="0">
                <a:latin typeface="Arial" panose="020B0604020202020204" pitchFamily="34" charset="0"/>
                <a:cs typeface="Arial" panose="020B0604020202020204" pitchFamily="34" charset="0"/>
              </a:rPr>
              <a:t>Collaborate with solution architects and developers to ensure requirements are translated into design specifications.</a:t>
            </a:r>
          </a:p>
          <a:p>
            <a:r>
              <a:rPr lang="en-US" sz="1900" dirty="0">
                <a:latin typeface="Arial" panose="020B0604020202020204" pitchFamily="34" charset="0"/>
                <a:cs typeface="Arial" panose="020B0604020202020204" pitchFamily="34" charset="0"/>
              </a:rPr>
              <a:t>Support creation of workflow diagrams, data flow models, and use case scenarios.</a:t>
            </a:r>
          </a:p>
          <a:p>
            <a:r>
              <a:rPr lang="en-US" sz="1900" dirty="0">
                <a:latin typeface="Arial" panose="020B0604020202020204" pitchFamily="34" charset="0"/>
                <a:cs typeface="Arial" panose="020B0604020202020204" pitchFamily="34" charset="0"/>
              </a:rPr>
              <a:t>Ensure compliance with industry standards and construction-specific inventory practices.</a:t>
            </a:r>
          </a:p>
          <a:p>
            <a:endParaRPr lang="en-US" dirty="0"/>
          </a:p>
        </p:txBody>
      </p:sp>
    </p:spTree>
    <p:extLst>
      <p:ext uri="{BB962C8B-B14F-4D97-AF65-F5344CB8AC3E}">
        <p14:creationId xmlns:p14="http://schemas.microsoft.com/office/powerpoint/2010/main" val="32328192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BD6DFB-6971-DB02-1335-B6BE3781FDBB}"/>
              </a:ext>
            </a:extLst>
          </p:cNvPr>
          <p:cNvSpPr>
            <a:spLocks noGrp="1"/>
          </p:cNvSpPr>
          <p:nvPr>
            <p:ph idx="1"/>
          </p:nvPr>
        </p:nvSpPr>
        <p:spPr>
          <a:xfrm>
            <a:off x="838200" y="518746"/>
            <a:ext cx="10515600" cy="5658217"/>
          </a:xfrm>
        </p:spPr>
        <p:txBody>
          <a:bodyPr>
            <a:normAutofit/>
          </a:bodyPr>
          <a:lstStyle/>
          <a:p>
            <a:pPr marL="0" indent="0">
              <a:buNone/>
            </a:pPr>
            <a:r>
              <a:rPr lang="en-US" sz="1400" b="1" dirty="0">
                <a:latin typeface="Arial" panose="020B0604020202020204" pitchFamily="34" charset="0"/>
                <a:cs typeface="Arial" panose="020B0604020202020204" pitchFamily="34" charset="0"/>
              </a:rPr>
              <a:t>4. Testing &amp; Quality Assurance Support</a:t>
            </a:r>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Develop test scenarios and acceptance criteria linked directly to requirements.</a:t>
            </a:r>
          </a:p>
          <a:p>
            <a:r>
              <a:rPr lang="en-US" sz="1400" dirty="0">
                <a:latin typeface="Arial" panose="020B0604020202020204" pitchFamily="34" charset="0"/>
                <a:cs typeface="Arial" panose="020B0604020202020204" pitchFamily="34" charset="0"/>
              </a:rPr>
              <a:t>Support User Acceptance Testing (UAT) by preparing test cases and coordinating with end-users.</a:t>
            </a:r>
          </a:p>
          <a:p>
            <a:r>
              <a:rPr lang="en-US" sz="1400" dirty="0">
                <a:latin typeface="Arial" panose="020B0604020202020204" pitchFamily="34" charset="0"/>
                <a:cs typeface="Arial" panose="020B0604020202020204" pitchFamily="34" charset="0"/>
              </a:rPr>
              <a:t>Ensure traceability between requirements and test results to confirm completeness.</a:t>
            </a:r>
          </a:p>
          <a:p>
            <a:pPr marL="0" indent="0">
              <a:buNone/>
            </a:pPr>
            <a:r>
              <a:rPr lang="en-US" sz="1400" b="1" dirty="0">
                <a:latin typeface="Arial" panose="020B0604020202020204" pitchFamily="34" charset="0"/>
                <a:cs typeface="Arial" panose="020B0604020202020204" pitchFamily="34" charset="0"/>
              </a:rPr>
              <a:t>5. Change Management &amp; Communication</a:t>
            </a:r>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Act as the bridge between technical teams and business stakeholders.</a:t>
            </a:r>
          </a:p>
          <a:p>
            <a:r>
              <a:rPr lang="en-US" sz="1400" dirty="0">
                <a:latin typeface="Arial" panose="020B0604020202020204" pitchFamily="34" charset="0"/>
                <a:cs typeface="Arial" panose="020B0604020202020204" pitchFamily="34" charset="0"/>
              </a:rPr>
              <a:t>Communicate progress, risks, and requirement clarifications regularly.</a:t>
            </a:r>
          </a:p>
          <a:p>
            <a:r>
              <a:rPr lang="en-US" sz="1400" dirty="0">
                <a:latin typeface="Arial" panose="020B0604020202020204" pitchFamily="34" charset="0"/>
                <a:cs typeface="Arial" panose="020B0604020202020204" pitchFamily="34" charset="0"/>
              </a:rPr>
              <a:t>Facilitate training sessions for end-users and prepare user manuals.</a:t>
            </a:r>
          </a:p>
          <a:p>
            <a:pPr marL="0" indent="0">
              <a:buNone/>
            </a:pPr>
            <a:r>
              <a:rPr lang="en-US" sz="1400" b="1" dirty="0">
                <a:latin typeface="Arial" panose="020B0604020202020204" pitchFamily="34" charset="0"/>
                <a:cs typeface="Arial" panose="020B0604020202020204" pitchFamily="34" charset="0"/>
              </a:rPr>
              <a:t>6. Post-Implementation Evaluation</a:t>
            </a:r>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Collect feedback from stakeholders after go-live.</a:t>
            </a:r>
          </a:p>
          <a:p>
            <a:r>
              <a:rPr lang="en-US" sz="1400" dirty="0">
                <a:latin typeface="Arial" panose="020B0604020202020204" pitchFamily="34" charset="0"/>
                <a:cs typeface="Arial" panose="020B0604020202020204" pitchFamily="34" charset="0"/>
              </a:rPr>
              <a:t>Measure system performance against SMART objectives (e.g., wastage reduction, procurement cycle improvements).</a:t>
            </a:r>
          </a:p>
          <a:p>
            <a:r>
              <a:rPr lang="en-US" sz="1400" dirty="0">
                <a:latin typeface="Arial" panose="020B0604020202020204" pitchFamily="34" charset="0"/>
                <a:cs typeface="Arial" panose="020B0604020202020204" pitchFamily="34" charset="0"/>
              </a:rPr>
              <a:t>Recommend future enhancements for continuous improvement.</a:t>
            </a:r>
          </a:p>
          <a:p>
            <a:endParaRPr lang="en-US" dirty="0"/>
          </a:p>
        </p:txBody>
      </p:sp>
    </p:spTree>
    <p:extLst>
      <p:ext uri="{BB962C8B-B14F-4D97-AF65-F5344CB8AC3E}">
        <p14:creationId xmlns:p14="http://schemas.microsoft.com/office/powerpoint/2010/main" val="30027749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0F1EA3-F3A5-CE0E-2AE1-C34080B7BF9C}"/>
              </a:ext>
            </a:extLst>
          </p:cNvPr>
          <p:cNvSpPr>
            <a:spLocks noGrp="1"/>
          </p:cNvSpPr>
          <p:nvPr>
            <p:ph type="title"/>
          </p:nvPr>
        </p:nvSpPr>
        <p:spPr/>
        <p:txBody>
          <a:bodyPr/>
          <a:lstStyle/>
          <a:p>
            <a:r>
              <a:rPr lang="en-US" dirty="0"/>
              <a:t>Resources – Inventory Management System</a:t>
            </a:r>
          </a:p>
        </p:txBody>
      </p:sp>
      <p:sp>
        <p:nvSpPr>
          <p:cNvPr id="4" name="Rectangle 1">
            <a:extLst>
              <a:ext uri="{FF2B5EF4-FFF2-40B4-BE49-F238E27FC236}">
                <a16:creationId xmlns:a16="http://schemas.microsoft.com/office/drawing/2014/main" id="{ECB4521E-F6CE-C940-6762-9231403F91E3}"/>
              </a:ext>
            </a:extLst>
          </p:cNvPr>
          <p:cNvSpPr>
            <a:spLocks noGrp="1" noChangeArrowheads="1"/>
          </p:cNvSpPr>
          <p:nvPr>
            <p:ph idx="1"/>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People</a:t>
            </a:r>
            <a:r>
              <a:rPr kumimoji="0" lang="en-US" altLang="en-US" sz="1800" b="0" i="0" u="none" strike="noStrike" cap="none" normalizeH="0" baseline="0">
                <a:ln>
                  <a:noFill/>
                </a:ln>
                <a:solidFill>
                  <a:schemeClr val="tx1"/>
                </a:solidFill>
                <a:effectLst/>
                <a:latin typeface="Arial" panose="020B0604020202020204" pitchFamily="34" charset="0"/>
              </a:rPr>
              <a:t> – Project team members from client community and ITS, including:</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Project Sponsor (CFO / Head of Operations)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Project Manager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Business Analyst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IT/Development Team</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Database Administrator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Warehouse Staff (end users)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Procurement &amp; Finance Team representatives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Vendor / Software Provider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Time</a:t>
            </a:r>
            <a:r>
              <a:rPr kumimoji="0" lang="en-US" altLang="en-US" sz="1800" b="0" i="0" u="none" strike="noStrike" cap="none" normalizeH="0" baseline="0">
                <a:ln>
                  <a:noFill/>
                </a:ln>
                <a:solidFill>
                  <a:schemeClr val="tx1"/>
                </a:solidFill>
                <a:effectLst/>
                <a:latin typeface="Arial" panose="020B0604020202020204" pitchFamily="34" charset="0"/>
              </a:rPr>
              <a:t> – Implementation within </a:t>
            </a:r>
            <a:r>
              <a:rPr kumimoji="0" lang="en-US" altLang="en-US" sz="1800" b="1" i="0" u="none" strike="noStrike" cap="none" normalizeH="0" baseline="0">
                <a:ln>
                  <a:noFill/>
                </a:ln>
                <a:solidFill>
                  <a:schemeClr val="tx1"/>
                </a:solidFill>
                <a:effectLst/>
                <a:latin typeface="Arial" panose="020B0604020202020204" pitchFamily="34" charset="0"/>
              </a:rPr>
              <a:t>5 months</a:t>
            </a:r>
            <a:r>
              <a:rPr kumimoji="0" lang="en-US" altLang="en-US" sz="1800" b="0" i="0" u="none" strike="noStrike" cap="none" normalizeH="0" baseline="0">
                <a:ln>
                  <a:noFill/>
                </a:ln>
                <a:solidFill>
                  <a:schemeClr val="tx1"/>
                </a:solidFill>
                <a:effectLst/>
                <a:latin typeface="Arial" panose="020B0604020202020204" pitchFamily="34" charset="0"/>
              </a:rPr>
              <a:t> (Requirements – 3 weeks, Design – 3 weeks, Implementation – 8 weeks, Testing – 3 weeks, Training &amp; Go-Live – 4 weeks).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Budget</a:t>
            </a:r>
            <a:r>
              <a:rPr kumimoji="0" lang="en-US" altLang="en-US" sz="1800" b="0" i="0" u="none" strike="noStrike" cap="none" normalizeH="0" baseline="0">
                <a:ln>
                  <a:noFill/>
                </a:ln>
                <a:solidFill>
                  <a:schemeClr val="tx1"/>
                </a:solidFill>
                <a:effectLst/>
                <a:latin typeface="Arial" panose="020B0604020202020204" pitchFamily="34" charset="0"/>
              </a:rPr>
              <a:t> – Hardware, software, training, and services not to exceed </a:t>
            </a:r>
            <a:r>
              <a:rPr kumimoji="0" lang="en-US" altLang="en-US" sz="1800" b="1" i="0" u="none" strike="noStrike" cap="none" normalizeH="0" baseline="0">
                <a:ln>
                  <a:noFill/>
                </a:ln>
                <a:solidFill>
                  <a:schemeClr val="tx1"/>
                </a:solidFill>
                <a:effectLst/>
                <a:latin typeface="Arial" panose="020B0604020202020204" pitchFamily="34" charset="0"/>
              </a:rPr>
              <a:t>₹ 15,00,000</a:t>
            </a:r>
            <a:r>
              <a:rPr kumimoji="0" lang="en-US" altLang="en-US" sz="1800" b="0" i="0" u="none" strike="noStrike" cap="none" normalizeH="0" baseline="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Other</a:t>
            </a:r>
            <a:r>
              <a:rPr kumimoji="0" lang="en-US" altLang="en-US" sz="1800" b="0" i="0" u="none" strike="noStrike" cap="none" normalizeH="0" baseline="0">
                <a:ln>
                  <a:noFill/>
                </a:ln>
                <a:solidFill>
                  <a:schemeClr val="tx1"/>
                </a:solidFill>
                <a:effectLst/>
                <a:latin typeface="Arial" panose="020B0604020202020204" pitchFamily="34" charset="0"/>
              </a:rPr>
              <a:t> – Third-party software evaluation, site visits, and research reports (e.g., Dataquest, Gartner) not to exceed </a:t>
            </a:r>
            <a:r>
              <a:rPr kumimoji="0" lang="en-US" altLang="en-US" sz="1800" b="1" i="0" u="none" strike="noStrike" cap="none" normalizeH="0" baseline="0">
                <a:ln>
                  <a:noFill/>
                </a:ln>
                <a:solidFill>
                  <a:schemeClr val="tx1"/>
                </a:solidFill>
                <a:effectLst/>
                <a:latin typeface="Arial" panose="020B0604020202020204" pitchFamily="34" charset="0"/>
              </a:rPr>
              <a:t>₹ 1,00,000</a:t>
            </a:r>
            <a:r>
              <a:rPr kumimoji="0" lang="en-US" altLang="en-US" sz="1800" b="0" i="0" u="none" strike="noStrike" cap="none" normalizeH="0" baseline="0">
                <a:ln>
                  <a:noFill/>
                </a:ln>
                <a:solidFill>
                  <a:schemeClr val="tx1"/>
                </a:solidFill>
                <a:effectLst/>
                <a:latin typeface="Arial" panose="020B0604020202020204" pitchFamily="34" charset="0"/>
              </a:rPr>
              <a:t>.</a:t>
            </a:r>
          </a:p>
        </p:txBody>
      </p:sp>
    </p:spTree>
    <p:extLst>
      <p:ext uri="{BB962C8B-B14F-4D97-AF65-F5344CB8AC3E}">
        <p14:creationId xmlns:p14="http://schemas.microsoft.com/office/powerpoint/2010/main" val="13945734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DE77F-54B5-85F1-264C-E69398022D4E}"/>
              </a:ext>
            </a:extLst>
          </p:cNvPr>
          <p:cNvSpPr>
            <a:spLocks noGrp="1"/>
          </p:cNvSpPr>
          <p:nvPr>
            <p:ph type="title"/>
          </p:nvPr>
        </p:nvSpPr>
        <p:spPr/>
        <p:txBody>
          <a:bodyPr>
            <a:normAutofit/>
          </a:bodyPr>
          <a:lstStyle/>
          <a:p>
            <a:r>
              <a:rPr lang="en-US" sz="1200" dirty="0">
                <a:latin typeface="Arial" panose="020B0604020202020204" pitchFamily="34" charset="0"/>
                <a:cs typeface="Arial" panose="020B0604020202020204" pitchFamily="34" charset="0"/>
              </a:rPr>
              <a:t>Risks and Dependencies:</a:t>
            </a:r>
          </a:p>
        </p:txBody>
      </p:sp>
      <p:sp>
        <p:nvSpPr>
          <p:cNvPr id="4" name="Rectangle 1">
            <a:extLst>
              <a:ext uri="{FF2B5EF4-FFF2-40B4-BE49-F238E27FC236}">
                <a16:creationId xmlns:a16="http://schemas.microsoft.com/office/drawing/2014/main" id="{FDF8CA4A-4981-1B8F-4549-78EE792D2D7A}"/>
              </a:ext>
            </a:extLst>
          </p:cNvPr>
          <p:cNvSpPr>
            <a:spLocks noGrp="1" noChangeArrowheads="1"/>
          </p:cNvSpPr>
          <p:nvPr>
            <p:ph idx="1"/>
          </p:nvPr>
        </p:nvSpPr>
        <p:spPr bwMode="auto">
          <a:xfrm>
            <a:off x="838200" y="2154635"/>
            <a:ext cx="7704802"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1200" b="1" i="0" u="none" strike="noStrike" cap="none" normalizeH="0" baseline="0" dirty="0">
                <a:ln>
                  <a:noFill/>
                </a:ln>
                <a:solidFill>
                  <a:schemeClr val="tx1"/>
                </a:solidFill>
                <a:effectLst/>
                <a:latin typeface="Arial" panose="020B0604020202020204" pitchFamily="34" charset="0"/>
              </a:rPr>
              <a:t>Current solution in place for over 10 years and it is intuitive to current users.</a:t>
            </a:r>
            <a:endParaRPr kumimoji="0" lang="en-US"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Risk: Users may resist moving from manual or legacy systems to a digital platform.</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Dependency: Successful adoption depends on effective training, user engagement, and change management.</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200" b="1" i="0" u="none" strike="noStrike" cap="none" normalizeH="0" baseline="0" dirty="0">
                <a:ln>
                  <a:noFill/>
                </a:ln>
                <a:solidFill>
                  <a:schemeClr val="tx1"/>
                </a:solidFill>
                <a:effectLst/>
                <a:latin typeface="Arial" panose="020B0604020202020204" pitchFamily="34" charset="0"/>
              </a:rPr>
              <a:t>Cost justification in ease of use, quality of information, speed of accessibility, ease of support, </a:t>
            </a:r>
            <a:endParaRPr lang="en-US" altLang="en-US" sz="1200" b="1"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200" b="1" i="0" u="none" strike="noStrike" cap="none" normalizeH="0" baseline="0" dirty="0">
                <a:ln>
                  <a:noFill/>
                </a:ln>
                <a:solidFill>
                  <a:schemeClr val="tx1"/>
                </a:solidFill>
                <a:effectLst/>
                <a:latin typeface="Arial" panose="020B0604020202020204" pitchFamily="34" charset="0"/>
              </a:rPr>
              <a:t>and maintenance is difficult to quantify in a way management can see improvements in</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200" b="1" i="0" u="none" strike="noStrike" cap="none" normalizeH="0" baseline="0" dirty="0">
                <a:ln>
                  <a:noFill/>
                </a:ln>
                <a:solidFill>
                  <a:schemeClr val="tx1"/>
                </a:solidFill>
                <a:effectLst/>
                <a:latin typeface="Arial" panose="020B0604020202020204" pitchFamily="34" charset="0"/>
              </a:rPr>
              <a:t> utilization of systems investment.</a:t>
            </a:r>
            <a:endParaRPr kumimoji="0" lang="en-US"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Risk: Management may be skeptical about ROI since benefits are mostly efficiency-related and </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200" b="0" i="0" u="none" strike="noStrike" cap="none" normalizeH="0" baseline="0" dirty="0">
                <a:ln>
                  <a:noFill/>
                </a:ln>
                <a:solidFill>
                  <a:schemeClr val="tx1"/>
                </a:solidFill>
                <a:effectLst/>
                <a:latin typeface="Arial" panose="020B0604020202020204" pitchFamily="34" charset="0"/>
              </a:rPr>
              <a:t>not always directly financial.</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Dependency: Project success depends on clearly defined KPIs (accuracy improvement, reduction </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200" b="0" i="0" u="none" strike="noStrike" cap="none" normalizeH="0" baseline="0" dirty="0">
                <a:ln>
                  <a:noFill/>
                </a:ln>
                <a:solidFill>
                  <a:schemeClr val="tx1"/>
                </a:solidFill>
                <a:effectLst/>
                <a:latin typeface="Arial" panose="020B0604020202020204" pitchFamily="34" charset="0"/>
              </a:rPr>
              <a:t>in stock-outs, faster reporting) and measurable post-implementation benefits.</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200" b="1" i="0" u="none" strike="noStrike" cap="none" normalizeH="0" baseline="0" dirty="0">
                <a:ln>
                  <a:noFill/>
                </a:ln>
                <a:solidFill>
                  <a:schemeClr val="tx1"/>
                </a:solidFill>
                <a:effectLst/>
                <a:latin typeface="Arial" panose="020B0604020202020204" pitchFamily="34" charset="0"/>
              </a:rPr>
              <a:t>Data migration from manual/legacy records to the new system may cause errors or delays.</a:t>
            </a:r>
            <a:endParaRPr kumimoji="0" lang="en-US"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Dependency: Requires careful planning, verification, and backup to avoid loss of critical inventory data.</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200" b="1" i="0" u="none" strike="noStrike" cap="none" normalizeH="0" baseline="0" dirty="0">
                <a:ln>
                  <a:noFill/>
                </a:ln>
                <a:solidFill>
                  <a:schemeClr val="tx1"/>
                </a:solidFill>
                <a:effectLst/>
                <a:latin typeface="Arial" panose="020B0604020202020204" pitchFamily="34" charset="0"/>
              </a:rPr>
              <a:t>Vendor dependency for system customization and ongoing support.</a:t>
            </a:r>
            <a:endParaRPr kumimoji="0" lang="en-US"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Risk: Any delay or failure from vendor side may impact project timeline.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Dependency: Strong vendor SLA (Service Level Agreement) and support contract needed.</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200" b="1" i="0" u="none" strike="noStrike" cap="none" normalizeH="0" baseline="0" dirty="0">
                <a:ln>
                  <a:noFill/>
                </a:ln>
                <a:solidFill>
                  <a:schemeClr val="tx1"/>
                </a:solidFill>
                <a:effectLst/>
                <a:latin typeface="Arial" panose="020B0604020202020204" pitchFamily="34" charset="0"/>
              </a:rPr>
              <a:t>Integration with procurement and finance systems.</a:t>
            </a:r>
            <a:endParaRPr kumimoji="0" lang="en-US"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Risk: If integration fails, data silos may remain.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Dependency: Requires cross-team collaboration and thorough testing.</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517464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6E054A-20A4-0CEF-B4EE-B7191BB841CB}"/>
              </a:ext>
            </a:extLst>
          </p:cNvPr>
          <p:cNvSpPr>
            <a:spLocks noGrp="1"/>
          </p:cNvSpPr>
          <p:nvPr>
            <p:ph idx="1"/>
          </p:nvPr>
        </p:nvSpPr>
        <p:spPr>
          <a:xfrm>
            <a:off x="838200" y="369277"/>
            <a:ext cx="10515600" cy="5807686"/>
          </a:xfrm>
        </p:spPr>
        <p:txBody>
          <a:bodyPr>
            <a:normAutofit fontScale="32500" lnSpcReduction="20000"/>
          </a:bodyPr>
          <a:lstStyle/>
          <a:p>
            <a:pPr marL="0" indent="0">
              <a:buNone/>
            </a:pPr>
            <a:r>
              <a:rPr lang="en-US" sz="3700" b="1" dirty="0">
                <a:latin typeface="Arial" panose="020B0604020202020204" pitchFamily="34" charset="0"/>
                <a:cs typeface="Arial" panose="020B0604020202020204" pitchFamily="34" charset="0"/>
              </a:rPr>
              <a:t>Summary</a:t>
            </a:r>
          </a:p>
          <a:p>
            <a:pPr marL="0" indent="0">
              <a:buNone/>
            </a:pPr>
            <a:r>
              <a:rPr lang="en-US" sz="3700" b="1" dirty="0">
                <a:latin typeface="Arial" panose="020B0604020202020204" pitchFamily="34" charset="0"/>
                <a:cs typeface="Arial" panose="020B0604020202020204" pitchFamily="34" charset="0"/>
              </a:rPr>
              <a:t>🔹 Project Context</a:t>
            </a:r>
          </a:p>
          <a:p>
            <a:r>
              <a:rPr lang="en-US" sz="3700" dirty="0">
                <a:latin typeface="Arial" panose="020B0604020202020204" pitchFamily="34" charset="0"/>
                <a:cs typeface="Arial" panose="020B0604020202020204" pitchFamily="34" charset="0"/>
              </a:rPr>
              <a:t>Manual inventory tracking causes </a:t>
            </a:r>
            <a:r>
              <a:rPr lang="en-US" sz="3700" b="1" dirty="0">
                <a:latin typeface="Arial" panose="020B0604020202020204" pitchFamily="34" charset="0"/>
                <a:cs typeface="Arial" panose="020B0604020202020204" pitchFamily="34" charset="0"/>
              </a:rPr>
              <a:t>stock-outs, overstocking, and delays</a:t>
            </a:r>
            <a:r>
              <a:rPr lang="en-US" sz="3700" dirty="0">
                <a:latin typeface="Arial" panose="020B0604020202020204" pitchFamily="34" charset="0"/>
                <a:cs typeface="Arial" panose="020B0604020202020204" pitchFamily="34" charset="0"/>
              </a:rPr>
              <a:t>.</a:t>
            </a:r>
          </a:p>
          <a:p>
            <a:r>
              <a:rPr lang="en-US" sz="3700" dirty="0">
                <a:latin typeface="Arial" panose="020B0604020202020204" pitchFamily="34" charset="0"/>
                <a:cs typeface="Arial" panose="020B0604020202020204" pitchFamily="34" charset="0"/>
              </a:rPr>
              <a:t>Impacts </a:t>
            </a:r>
            <a:r>
              <a:rPr lang="en-US" sz="3700" b="1" dirty="0">
                <a:latin typeface="Arial" panose="020B0604020202020204" pitchFamily="34" charset="0"/>
                <a:cs typeface="Arial" panose="020B0604020202020204" pitchFamily="34" charset="0"/>
              </a:rPr>
              <a:t>project timelines, costs, and client satisfaction</a:t>
            </a:r>
            <a:r>
              <a:rPr lang="en-US" sz="3700" dirty="0">
                <a:latin typeface="Arial" panose="020B0604020202020204" pitchFamily="34" charset="0"/>
                <a:cs typeface="Arial" panose="020B0604020202020204" pitchFamily="34" charset="0"/>
              </a:rPr>
              <a:t>.</a:t>
            </a:r>
          </a:p>
          <a:p>
            <a:r>
              <a:rPr lang="en-US" sz="3700" dirty="0">
                <a:latin typeface="Arial" panose="020B0604020202020204" pitchFamily="34" charset="0"/>
                <a:cs typeface="Arial" panose="020B0604020202020204" pitchFamily="34" charset="0"/>
              </a:rPr>
              <a:t>Industry reports show </a:t>
            </a:r>
            <a:r>
              <a:rPr lang="en-US" sz="3700" b="1" dirty="0">
                <a:latin typeface="Arial" panose="020B0604020202020204" pitchFamily="34" charset="0"/>
                <a:cs typeface="Arial" panose="020B0604020202020204" pitchFamily="34" charset="0"/>
              </a:rPr>
              <a:t>10–15% of project budgets</a:t>
            </a:r>
            <a:r>
              <a:rPr lang="en-US" sz="3700" dirty="0">
                <a:latin typeface="Arial" panose="020B0604020202020204" pitchFamily="34" charset="0"/>
                <a:cs typeface="Arial" panose="020B0604020202020204" pitchFamily="34" charset="0"/>
              </a:rPr>
              <a:t> lost due to poor material management.</a:t>
            </a:r>
          </a:p>
          <a:p>
            <a:pPr marL="0" indent="0">
              <a:buNone/>
            </a:pPr>
            <a:r>
              <a:rPr lang="en-US" sz="3700" b="1" dirty="0">
                <a:latin typeface="Arial" panose="020B0604020202020204" pitchFamily="34" charset="0"/>
                <a:cs typeface="Arial" panose="020B0604020202020204" pitchFamily="34" charset="0"/>
              </a:rPr>
              <a:t>Proposed Solution</a:t>
            </a:r>
          </a:p>
          <a:p>
            <a:r>
              <a:rPr lang="en-US" sz="3700" dirty="0">
                <a:latin typeface="Arial" panose="020B0604020202020204" pitchFamily="34" charset="0"/>
                <a:cs typeface="Arial" panose="020B0604020202020204" pitchFamily="34" charset="0"/>
              </a:rPr>
              <a:t>Implement a </a:t>
            </a:r>
            <a:r>
              <a:rPr lang="en-US" sz="3700" b="1" dirty="0">
                <a:latin typeface="Arial" panose="020B0604020202020204" pitchFamily="34" charset="0"/>
                <a:cs typeface="Arial" panose="020B0604020202020204" pitchFamily="34" charset="0"/>
              </a:rPr>
              <a:t>Centralized Inventory Management System (IMS)</a:t>
            </a:r>
            <a:r>
              <a:rPr lang="en-US" sz="3700" dirty="0">
                <a:latin typeface="Arial" panose="020B0604020202020204" pitchFamily="34" charset="0"/>
                <a:cs typeface="Arial" panose="020B0604020202020204" pitchFamily="34" charset="0"/>
              </a:rPr>
              <a:t>.</a:t>
            </a:r>
          </a:p>
          <a:p>
            <a:r>
              <a:rPr lang="en-US" sz="3700" dirty="0">
                <a:latin typeface="Arial" panose="020B0604020202020204" pitchFamily="34" charset="0"/>
                <a:cs typeface="Arial" panose="020B0604020202020204" pitchFamily="34" charset="0"/>
              </a:rPr>
              <a:t>Use the </a:t>
            </a:r>
            <a:r>
              <a:rPr lang="en-US" sz="3700" b="1" dirty="0">
                <a:latin typeface="Arial" panose="020B0604020202020204" pitchFamily="34" charset="0"/>
                <a:cs typeface="Arial" panose="020B0604020202020204" pitchFamily="34" charset="0"/>
              </a:rPr>
              <a:t>Waterfall methodology</a:t>
            </a:r>
            <a:r>
              <a:rPr lang="en-US" sz="3700" dirty="0">
                <a:latin typeface="Arial" panose="020B0604020202020204" pitchFamily="34" charset="0"/>
                <a:cs typeface="Arial" panose="020B0604020202020204" pitchFamily="34" charset="0"/>
              </a:rPr>
              <a:t> for a structured, phase-wise implementation.</a:t>
            </a:r>
          </a:p>
          <a:p>
            <a:r>
              <a:rPr lang="en-US" sz="3700" dirty="0">
                <a:latin typeface="Arial" panose="020B0604020202020204" pitchFamily="34" charset="0"/>
                <a:cs typeface="Arial" panose="020B0604020202020204" pitchFamily="34" charset="0"/>
              </a:rPr>
              <a:t>Automate </a:t>
            </a:r>
            <a:r>
              <a:rPr lang="en-US" sz="3700" b="1" dirty="0">
                <a:latin typeface="Arial" panose="020B0604020202020204" pitchFamily="34" charset="0"/>
                <a:cs typeface="Arial" panose="020B0604020202020204" pitchFamily="34" charset="0"/>
              </a:rPr>
              <a:t>stock tracking, procurement, and reporting</a:t>
            </a:r>
            <a:r>
              <a:rPr lang="en-US" sz="3700" dirty="0">
                <a:latin typeface="Arial" panose="020B0604020202020204" pitchFamily="34" charset="0"/>
                <a:cs typeface="Arial" panose="020B0604020202020204" pitchFamily="34" charset="0"/>
              </a:rPr>
              <a:t> using barcode/QR technology.</a:t>
            </a:r>
          </a:p>
          <a:p>
            <a:r>
              <a:rPr lang="en-US" sz="3700" dirty="0">
                <a:latin typeface="Arial" panose="020B0604020202020204" pitchFamily="34" charset="0"/>
                <a:cs typeface="Arial" panose="020B0604020202020204" pitchFamily="34" charset="0"/>
              </a:rPr>
              <a:t>Integrate with </a:t>
            </a:r>
            <a:r>
              <a:rPr lang="en-US" sz="3700" b="1" dirty="0">
                <a:latin typeface="Arial" panose="020B0604020202020204" pitchFamily="34" charset="0"/>
                <a:cs typeface="Arial" panose="020B0604020202020204" pitchFamily="34" charset="0"/>
              </a:rPr>
              <a:t>procurement and finance modules</a:t>
            </a:r>
            <a:r>
              <a:rPr lang="en-US" sz="3700" dirty="0">
                <a:latin typeface="Arial" panose="020B0604020202020204" pitchFamily="34" charset="0"/>
                <a:cs typeface="Arial" panose="020B0604020202020204" pitchFamily="34" charset="0"/>
              </a:rPr>
              <a:t> for end-to-end visibility.</a:t>
            </a:r>
          </a:p>
          <a:p>
            <a:pPr marL="0" indent="0">
              <a:buNone/>
            </a:pPr>
            <a:r>
              <a:rPr lang="en-US" sz="3700" b="1" dirty="0">
                <a:latin typeface="Arial" panose="020B0604020202020204" pitchFamily="34" charset="0"/>
                <a:cs typeface="Arial" panose="020B0604020202020204" pitchFamily="34" charset="0"/>
              </a:rPr>
              <a:t>Key Benefits / Success Metrics</a:t>
            </a:r>
          </a:p>
          <a:p>
            <a:r>
              <a:rPr lang="en-US" sz="3700" dirty="0">
                <a:latin typeface="Arial" panose="020B0604020202020204" pitchFamily="34" charset="0"/>
                <a:cs typeface="Arial" panose="020B0604020202020204" pitchFamily="34" charset="0"/>
              </a:rPr>
              <a:t>🔸 </a:t>
            </a:r>
            <a:r>
              <a:rPr lang="en-US" sz="3700" b="1" dirty="0">
                <a:latin typeface="Arial" panose="020B0604020202020204" pitchFamily="34" charset="0"/>
                <a:cs typeface="Arial" panose="020B0604020202020204" pitchFamily="34" charset="0"/>
              </a:rPr>
              <a:t>30% reduction</a:t>
            </a:r>
            <a:r>
              <a:rPr lang="en-US" sz="3700" dirty="0">
                <a:latin typeface="Arial" panose="020B0604020202020204" pitchFamily="34" charset="0"/>
                <a:cs typeface="Arial" panose="020B0604020202020204" pitchFamily="34" charset="0"/>
              </a:rPr>
              <a:t> in material wastage</a:t>
            </a:r>
          </a:p>
          <a:p>
            <a:r>
              <a:rPr lang="en-US" sz="3700" dirty="0">
                <a:latin typeface="Arial" panose="020B0604020202020204" pitchFamily="34" charset="0"/>
                <a:cs typeface="Arial" panose="020B0604020202020204" pitchFamily="34" charset="0"/>
              </a:rPr>
              <a:t>🔸 </a:t>
            </a:r>
            <a:r>
              <a:rPr lang="en-US" sz="3700" b="1" dirty="0">
                <a:latin typeface="Arial" panose="020B0604020202020204" pitchFamily="34" charset="0"/>
                <a:cs typeface="Arial" panose="020B0604020202020204" pitchFamily="34" charset="0"/>
              </a:rPr>
              <a:t>20% faster</a:t>
            </a:r>
            <a:r>
              <a:rPr lang="en-US" sz="3700" dirty="0">
                <a:latin typeface="Arial" panose="020B0604020202020204" pitchFamily="34" charset="0"/>
                <a:cs typeface="Arial" panose="020B0604020202020204" pitchFamily="34" charset="0"/>
              </a:rPr>
              <a:t> procurement cycle</a:t>
            </a:r>
          </a:p>
          <a:p>
            <a:r>
              <a:rPr lang="en-US" sz="3700" dirty="0">
                <a:latin typeface="Arial" panose="020B0604020202020204" pitchFamily="34" charset="0"/>
                <a:cs typeface="Arial" panose="020B0604020202020204" pitchFamily="34" charset="0"/>
              </a:rPr>
              <a:t>🔸 </a:t>
            </a:r>
            <a:r>
              <a:rPr lang="en-US" sz="3700" b="1" dirty="0">
                <a:latin typeface="Arial" panose="020B0604020202020204" pitchFamily="34" charset="0"/>
                <a:cs typeface="Arial" panose="020B0604020202020204" pitchFamily="34" charset="0"/>
              </a:rPr>
              <a:t>95% stock accuracy</a:t>
            </a:r>
            <a:endParaRPr lang="en-US" sz="3700" dirty="0">
              <a:latin typeface="Arial" panose="020B0604020202020204" pitchFamily="34" charset="0"/>
              <a:cs typeface="Arial" panose="020B0604020202020204" pitchFamily="34" charset="0"/>
            </a:endParaRPr>
          </a:p>
          <a:p>
            <a:r>
              <a:rPr lang="en-US" sz="3700" dirty="0">
                <a:latin typeface="Arial" panose="020B0604020202020204" pitchFamily="34" charset="0"/>
                <a:cs typeface="Arial" panose="020B0604020202020204" pitchFamily="34" charset="0"/>
              </a:rPr>
              <a:t>🔸 </a:t>
            </a:r>
            <a:r>
              <a:rPr lang="en-US" sz="3700" b="1" dirty="0">
                <a:latin typeface="Arial" panose="020B0604020202020204" pitchFamily="34" charset="0"/>
                <a:cs typeface="Arial" panose="020B0604020202020204" pitchFamily="34" charset="0"/>
              </a:rPr>
              <a:t>99% system uptime</a:t>
            </a:r>
            <a:endParaRPr lang="en-US" sz="3700" dirty="0">
              <a:latin typeface="Arial" panose="020B0604020202020204" pitchFamily="34" charset="0"/>
              <a:cs typeface="Arial" panose="020B0604020202020204" pitchFamily="34" charset="0"/>
            </a:endParaRPr>
          </a:p>
          <a:p>
            <a:r>
              <a:rPr lang="en-US" sz="3700" dirty="0">
                <a:latin typeface="Arial" panose="020B0604020202020204" pitchFamily="34" charset="0"/>
                <a:cs typeface="Arial" panose="020B0604020202020204" pitchFamily="34" charset="0"/>
              </a:rPr>
              <a:t>🔸 </a:t>
            </a:r>
            <a:r>
              <a:rPr lang="en-US" sz="3700" b="1" dirty="0">
                <a:latin typeface="Arial" panose="020B0604020202020204" pitchFamily="34" charset="0"/>
                <a:cs typeface="Arial" panose="020B0604020202020204" pitchFamily="34" charset="0"/>
              </a:rPr>
              <a:t>80%+ user adoption</a:t>
            </a:r>
            <a:r>
              <a:rPr lang="en-US" sz="3700" dirty="0">
                <a:latin typeface="Arial" panose="020B0604020202020204" pitchFamily="34" charset="0"/>
                <a:cs typeface="Arial" panose="020B0604020202020204" pitchFamily="34" charset="0"/>
              </a:rPr>
              <a:t> within 2 months</a:t>
            </a:r>
          </a:p>
          <a:p>
            <a:pPr marL="0" indent="0">
              <a:buNone/>
            </a:pPr>
            <a:r>
              <a:rPr lang="en-US" sz="3700" b="1" dirty="0">
                <a:latin typeface="Arial" panose="020B0604020202020204" pitchFamily="34" charset="0"/>
                <a:cs typeface="Arial" panose="020B0604020202020204" pitchFamily="34" charset="0"/>
              </a:rPr>
              <a:t>Project Scope &amp; Timeline</a:t>
            </a:r>
          </a:p>
          <a:p>
            <a:r>
              <a:rPr lang="en-US" sz="3700" dirty="0">
                <a:latin typeface="Arial" panose="020B0604020202020204" pitchFamily="34" charset="0"/>
                <a:cs typeface="Arial" panose="020B0604020202020204" pitchFamily="34" charset="0"/>
              </a:rPr>
              <a:t>Duration: </a:t>
            </a:r>
            <a:r>
              <a:rPr lang="en-US" sz="3700" b="1" dirty="0">
                <a:latin typeface="Arial" panose="020B0604020202020204" pitchFamily="34" charset="0"/>
                <a:cs typeface="Arial" panose="020B0604020202020204" pitchFamily="34" charset="0"/>
              </a:rPr>
              <a:t>5 months total</a:t>
            </a:r>
            <a:endParaRPr lang="en-US" sz="3700" dirty="0">
              <a:latin typeface="Arial" panose="020B0604020202020204" pitchFamily="34" charset="0"/>
              <a:cs typeface="Arial" panose="020B0604020202020204" pitchFamily="34" charset="0"/>
            </a:endParaRPr>
          </a:p>
          <a:p>
            <a:r>
              <a:rPr lang="en-US" sz="3700" dirty="0">
                <a:latin typeface="Arial" panose="020B0604020202020204" pitchFamily="34" charset="0"/>
                <a:cs typeface="Arial" panose="020B0604020202020204" pitchFamily="34" charset="0"/>
              </a:rPr>
              <a:t>Budget: </a:t>
            </a:r>
            <a:r>
              <a:rPr lang="en-US" sz="3700" b="1" dirty="0">
                <a:latin typeface="Arial" panose="020B0604020202020204" pitchFamily="34" charset="0"/>
                <a:cs typeface="Arial" panose="020B0604020202020204" pitchFamily="34" charset="0"/>
              </a:rPr>
              <a:t>₹15,00,000</a:t>
            </a:r>
            <a:endParaRPr lang="en-US" sz="3700" dirty="0">
              <a:latin typeface="Arial" panose="020B0604020202020204" pitchFamily="34" charset="0"/>
              <a:cs typeface="Arial" panose="020B0604020202020204" pitchFamily="34" charset="0"/>
            </a:endParaRPr>
          </a:p>
          <a:p>
            <a:r>
              <a:rPr lang="en-US" sz="3700" dirty="0">
                <a:latin typeface="Arial" panose="020B0604020202020204" pitchFamily="34" charset="0"/>
                <a:cs typeface="Arial" panose="020B0604020202020204" pitchFamily="34" charset="0"/>
              </a:rPr>
              <a:t>Stakeholders: Project Sponsor, Project Manager, BA, IT Team, End Users</a:t>
            </a:r>
          </a:p>
          <a:p>
            <a:r>
              <a:rPr lang="en-US" sz="3700" dirty="0">
                <a:latin typeface="Arial" panose="020B0604020202020204" pitchFamily="34" charset="0"/>
                <a:cs typeface="Arial" panose="020B0604020202020204" pitchFamily="34" charset="0"/>
              </a:rPr>
              <a:t>Deliverables: BRD, FSD, Tested &amp; Deployed IMS, Training &amp; Support Plan</a:t>
            </a:r>
          </a:p>
          <a:p>
            <a:endParaRPr lang="en-US" dirty="0"/>
          </a:p>
          <a:p>
            <a:endParaRPr lang="en-US" dirty="0"/>
          </a:p>
        </p:txBody>
      </p:sp>
    </p:spTree>
    <p:extLst>
      <p:ext uri="{BB962C8B-B14F-4D97-AF65-F5344CB8AC3E}">
        <p14:creationId xmlns:p14="http://schemas.microsoft.com/office/powerpoint/2010/main" val="24444277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B60E7B-4070-B242-A522-0029A71578C5}"/>
              </a:ext>
            </a:extLst>
          </p:cNvPr>
          <p:cNvSpPr>
            <a:spLocks noGrp="1"/>
          </p:cNvSpPr>
          <p:nvPr>
            <p:ph idx="1"/>
          </p:nvPr>
        </p:nvSpPr>
        <p:spPr/>
        <p:txBody>
          <a:bodyPr>
            <a:normAutofit/>
          </a:bodyPr>
          <a:lstStyle/>
          <a:p>
            <a:r>
              <a:rPr lang="en-US" sz="1200" b="1" dirty="0">
                <a:latin typeface="Arial" panose="020B0604020202020204" pitchFamily="34" charset="0"/>
                <a:cs typeface="Arial" panose="020B0604020202020204" pitchFamily="34" charset="0"/>
              </a:rPr>
              <a:t>Strategic Impact</a:t>
            </a:r>
          </a:p>
          <a:p>
            <a:r>
              <a:rPr lang="en-US" sz="1200" dirty="0">
                <a:latin typeface="Arial" panose="020B0604020202020204" pitchFamily="34" charset="0"/>
                <a:cs typeface="Arial" panose="020B0604020202020204" pitchFamily="34" charset="0"/>
              </a:rPr>
              <a:t>Enhances </a:t>
            </a:r>
            <a:r>
              <a:rPr lang="en-US" sz="1200" b="1" dirty="0">
                <a:latin typeface="Arial" panose="020B0604020202020204" pitchFamily="34" charset="0"/>
                <a:cs typeface="Arial" panose="020B0604020202020204" pitchFamily="34" charset="0"/>
              </a:rPr>
              <a:t>operational efficiency</a:t>
            </a:r>
            <a:r>
              <a:rPr lang="en-US" sz="1200" dirty="0">
                <a:latin typeface="Arial" panose="020B0604020202020204" pitchFamily="34" charset="0"/>
                <a:cs typeface="Arial" panose="020B0604020202020204" pitchFamily="34" charset="0"/>
              </a:rPr>
              <a:t> and reduces project delays.</a:t>
            </a:r>
          </a:p>
          <a:p>
            <a:r>
              <a:rPr lang="en-US" sz="1200" dirty="0">
                <a:latin typeface="Arial" panose="020B0604020202020204" pitchFamily="34" charset="0"/>
                <a:cs typeface="Arial" panose="020B0604020202020204" pitchFamily="34" charset="0"/>
              </a:rPr>
              <a:t>Promotes </a:t>
            </a:r>
            <a:r>
              <a:rPr lang="en-US" sz="1200" b="1" dirty="0">
                <a:latin typeface="Arial" panose="020B0604020202020204" pitchFamily="34" charset="0"/>
                <a:cs typeface="Arial" panose="020B0604020202020204" pitchFamily="34" charset="0"/>
              </a:rPr>
              <a:t>data-driven decision-making</a:t>
            </a:r>
            <a:r>
              <a:rPr lang="en-US" sz="1200" dirty="0">
                <a:latin typeface="Arial" panose="020B0604020202020204" pitchFamily="34" charset="0"/>
                <a:cs typeface="Arial" panose="020B0604020202020204" pitchFamily="34" charset="0"/>
              </a:rPr>
              <a:t> across departments.</a:t>
            </a:r>
          </a:p>
          <a:p>
            <a:r>
              <a:rPr lang="en-US" sz="1200" dirty="0">
                <a:latin typeface="Arial" panose="020B0604020202020204" pitchFamily="34" charset="0"/>
                <a:cs typeface="Arial" panose="020B0604020202020204" pitchFamily="34" charset="0"/>
              </a:rPr>
              <a:t>Supports organization’s </a:t>
            </a:r>
            <a:r>
              <a:rPr lang="en-US" sz="1200" b="1" dirty="0">
                <a:latin typeface="Arial" panose="020B0604020202020204" pitchFamily="34" charset="0"/>
                <a:cs typeface="Arial" panose="020B0604020202020204" pitchFamily="34" charset="0"/>
              </a:rPr>
              <a:t>digital transformation and cost-control goals</a:t>
            </a:r>
            <a:r>
              <a:rPr lang="en-US" sz="1200" dirty="0">
                <a:latin typeface="Arial" panose="020B0604020202020204" pitchFamily="34" charset="0"/>
                <a:cs typeface="Arial" panose="020B0604020202020204" pitchFamily="34" charset="0"/>
              </a:rPr>
              <a:t>.</a:t>
            </a:r>
          </a:p>
          <a:p>
            <a:pPr marL="0" indent="0">
              <a:buNone/>
            </a:pPr>
            <a:r>
              <a:rPr lang="en-US" sz="1200" dirty="0">
                <a:latin typeface="Arial" panose="020B0604020202020204" pitchFamily="34" charset="0"/>
                <a:cs typeface="Arial" panose="020B0604020202020204" pitchFamily="34" charset="0"/>
              </a:rPr>
              <a:t>“By digitizing inventory operations through a structured Waterfall approach,</a:t>
            </a:r>
            <a:br>
              <a:rPr lang="en-US" sz="1200"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the organization achieves efficiency, accuracy, and control — ensuring</a:t>
            </a:r>
            <a:br>
              <a:rPr lang="en-US" sz="1200"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timely project delivery and improved profitability.”</a:t>
            </a:r>
          </a:p>
          <a:p>
            <a:endParaRPr lang="en-US" dirty="0"/>
          </a:p>
        </p:txBody>
      </p:sp>
    </p:spTree>
    <p:extLst>
      <p:ext uri="{BB962C8B-B14F-4D97-AF65-F5344CB8AC3E}">
        <p14:creationId xmlns:p14="http://schemas.microsoft.com/office/powerpoint/2010/main" val="39606686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31F91-AE95-0198-D991-F9D740F2AA35}"/>
              </a:ext>
            </a:extLst>
          </p:cNvPr>
          <p:cNvSpPr>
            <a:spLocks noGrp="1"/>
          </p:cNvSpPr>
          <p:nvPr>
            <p:ph type="title"/>
          </p:nvPr>
        </p:nvSpPr>
        <p:spPr/>
        <p:txBody>
          <a:bodyPr/>
          <a:lstStyle/>
          <a:p>
            <a:r>
              <a:rPr lang="en-US" dirty="0"/>
              <a:t>To Be Completed by Appropriate Manager</a:t>
            </a:r>
          </a:p>
        </p:txBody>
      </p:sp>
      <p:sp>
        <p:nvSpPr>
          <p:cNvPr id="3" name="Content Placeholder 2">
            <a:extLst>
              <a:ext uri="{FF2B5EF4-FFF2-40B4-BE49-F238E27FC236}">
                <a16:creationId xmlns:a16="http://schemas.microsoft.com/office/drawing/2014/main" id="{C20CE0D2-D3AD-A3AC-233E-0CD5D97C3EE2}"/>
              </a:ext>
            </a:extLst>
          </p:cNvPr>
          <p:cNvSpPr>
            <a:spLocks noGrp="1"/>
          </p:cNvSpPr>
          <p:nvPr>
            <p:ph idx="1"/>
          </p:nvPr>
        </p:nvSpPr>
        <p:spPr/>
        <p:txBody>
          <a:bodyPr/>
          <a:lstStyle/>
          <a:p>
            <a:r>
              <a:rPr lang="en-US" dirty="0"/>
              <a:t>Project sponsor    </a:t>
            </a:r>
            <a:r>
              <a:rPr lang="en-US" dirty="0" err="1"/>
              <a:t>xyz</a:t>
            </a:r>
            <a:endParaRPr lang="en-US" dirty="0"/>
          </a:p>
          <a:p>
            <a:r>
              <a:rPr lang="en-US" dirty="0"/>
              <a:t>Project manager    </a:t>
            </a:r>
            <a:r>
              <a:rPr lang="en-US" dirty="0" err="1"/>
              <a:t>xyz</a:t>
            </a:r>
            <a:endParaRPr lang="en-US" dirty="0"/>
          </a:p>
        </p:txBody>
      </p:sp>
    </p:spTree>
    <p:extLst>
      <p:ext uri="{BB962C8B-B14F-4D97-AF65-F5344CB8AC3E}">
        <p14:creationId xmlns:p14="http://schemas.microsoft.com/office/powerpoint/2010/main" val="2281285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B09BCC-828E-41C9-D695-4DD086C6C7F2}"/>
              </a:ext>
            </a:extLst>
          </p:cNvPr>
          <p:cNvSpPr>
            <a:spLocks noGrp="1"/>
          </p:cNvSpPr>
          <p:nvPr>
            <p:ph idx="1"/>
          </p:nvPr>
        </p:nvSpPr>
        <p:spPr>
          <a:xfrm>
            <a:off x="838200" y="334108"/>
            <a:ext cx="10515600" cy="5842855"/>
          </a:xfrm>
        </p:spPr>
        <p:txBody>
          <a:bodyPr>
            <a:normAutofit fontScale="92500" lnSpcReduction="10000"/>
          </a:bodyPr>
          <a:lstStyle/>
          <a:p>
            <a:pPr marL="0" indent="0">
              <a:buNone/>
            </a:pPr>
            <a:r>
              <a:rPr lang="en-US" sz="1200" b="1" dirty="0">
                <a:latin typeface="Arial" panose="020B0604020202020204" pitchFamily="34" charset="0"/>
                <a:cs typeface="Arial" panose="020B0604020202020204" pitchFamily="34" charset="0"/>
              </a:rPr>
              <a:t>Situation </a:t>
            </a:r>
          </a:p>
          <a:p>
            <a:r>
              <a:rPr lang="en-US" sz="1400" dirty="0">
                <a:latin typeface="Arial" panose="020B0604020202020204" pitchFamily="34" charset="0"/>
                <a:cs typeface="Arial" panose="020B0604020202020204" pitchFamily="34" charset="0"/>
              </a:rPr>
              <a:t>The current inventory process is </a:t>
            </a:r>
            <a:r>
              <a:rPr lang="en-US" sz="1400" b="1" dirty="0">
                <a:latin typeface="Arial" panose="020B0604020202020204" pitchFamily="34" charset="0"/>
                <a:cs typeface="Arial" panose="020B0604020202020204" pitchFamily="34" charset="0"/>
              </a:rPr>
              <a:t>manual and inefficient</a:t>
            </a:r>
            <a:r>
              <a:rPr lang="en-US" sz="1400" dirty="0">
                <a:latin typeface="Arial" panose="020B0604020202020204" pitchFamily="34" charset="0"/>
                <a:cs typeface="Arial" panose="020B0604020202020204" pitchFamily="34" charset="0"/>
              </a:rPr>
              <a:t>, leading to stock-outs, overstocking, and inaccurate reporting. These inefficiencies increase costs, delay order fulfillment, and reduce customer satisfaction.</a:t>
            </a:r>
          </a:p>
          <a:p>
            <a:r>
              <a:rPr lang="en-US" sz="1400" dirty="0">
                <a:latin typeface="Arial" panose="020B0604020202020204" pitchFamily="34" charset="0"/>
                <a:cs typeface="Arial" panose="020B0604020202020204" pitchFamily="34" charset="0"/>
              </a:rPr>
              <a:t>This project provides an opportunity to implement a </a:t>
            </a:r>
            <a:r>
              <a:rPr lang="en-US" sz="1400" b="1" dirty="0">
                <a:latin typeface="Arial" panose="020B0604020202020204" pitchFamily="34" charset="0"/>
                <a:cs typeface="Arial" panose="020B0604020202020204" pitchFamily="34" charset="0"/>
              </a:rPr>
              <a:t>centralized Inventory Management System (IMS)</a:t>
            </a:r>
            <a:r>
              <a:rPr lang="en-US" sz="1400" dirty="0">
                <a:latin typeface="Arial" panose="020B0604020202020204" pitchFamily="34" charset="0"/>
                <a:cs typeface="Arial" panose="020B0604020202020204" pitchFamily="34" charset="0"/>
              </a:rPr>
              <a:t> that automates stock tracking, improves visibility, and optimizes resource utilization.</a:t>
            </a:r>
          </a:p>
          <a:p>
            <a:pPr marL="0" indent="0">
              <a:buNone/>
            </a:pPr>
            <a:r>
              <a:rPr lang="en-US" sz="1400" b="1" dirty="0">
                <a:latin typeface="Arial" panose="020B0604020202020204" pitchFamily="34" charset="0"/>
                <a:cs typeface="Arial" panose="020B0604020202020204" pitchFamily="34" charset="0"/>
              </a:rPr>
              <a:t>problem</a:t>
            </a:r>
          </a:p>
          <a:p>
            <a:r>
              <a:rPr lang="en-US" sz="1400" dirty="0">
                <a:latin typeface="Arial" panose="020B0604020202020204" pitchFamily="34" charset="0"/>
                <a:cs typeface="Arial" panose="020B0604020202020204" pitchFamily="34" charset="0"/>
              </a:rPr>
              <a:t>The electrical construction industry often faces challenges in managing inventory due to manual tracking, delays in procurement, stock shortages, and cost overruns. These inefficiencies directly affect project timelines, resource utilization, and overall profitability. To address these concerns, our project proposes the implementation of a structured </a:t>
            </a:r>
            <a:r>
              <a:rPr lang="en-US" sz="1400" b="1" dirty="0">
                <a:latin typeface="Arial" panose="020B0604020202020204" pitchFamily="34" charset="0"/>
                <a:cs typeface="Arial" panose="020B0604020202020204" pitchFamily="34" charset="0"/>
              </a:rPr>
              <a:t>Inventory Management System</a:t>
            </a:r>
            <a:r>
              <a:rPr lang="en-US" sz="1400" dirty="0">
                <a:latin typeface="Arial" panose="020B0604020202020204" pitchFamily="34" charset="0"/>
                <a:cs typeface="Arial" panose="020B0604020202020204" pitchFamily="34" charset="0"/>
              </a:rPr>
              <a:t> using the </a:t>
            </a:r>
            <a:r>
              <a:rPr lang="en-US" sz="1400" b="1" dirty="0">
                <a:latin typeface="Arial" panose="020B0604020202020204" pitchFamily="34" charset="0"/>
                <a:cs typeface="Arial" panose="020B0604020202020204" pitchFamily="34" charset="0"/>
              </a:rPr>
              <a:t>Waterfall methodology</a:t>
            </a:r>
            <a:r>
              <a:rPr lang="en-US" sz="1400" dirty="0">
                <a:latin typeface="Arial" panose="020B0604020202020204" pitchFamily="34" charset="0"/>
                <a:cs typeface="Arial" panose="020B0604020202020204" pitchFamily="34" charset="0"/>
              </a:rPr>
              <a:t>. The system will standardize procurement processes, provide real-time stock visibility, and minimize wastage by ensuring optimal inventory levels at each project stage.</a:t>
            </a:r>
          </a:p>
          <a:p>
            <a:r>
              <a:rPr lang="en-US" sz="1400" dirty="0">
                <a:latin typeface="Arial" panose="020B0604020202020204" pitchFamily="34" charset="0"/>
                <a:cs typeface="Arial" panose="020B0604020202020204" pitchFamily="34" charset="0"/>
              </a:rPr>
              <a:t>Success will be measured through tangible outcomes such as a </a:t>
            </a:r>
            <a:r>
              <a:rPr lang="en-US" sz="1400" b="1" dirty="0">
                <a:latin typeface="Arial" panose="020B0604020202020204" pitchFamily="34" charset="0"/>
                <a:cs typeface="Arial" panose="020B0604020202020204" pitchFamily="34" charset="0"/>
              </a:rPr>
              <a:t>30% reduction in material wastage</a:t>
            </a:r>
            <a:r>
              <a:rPr lang="en-US" sz="1400" dirty="0">
                <a:latin typeface="Arial" panose="020B0604020202020204" pitchFamily="34" charset="0"/>
                <a:cs typeface="Arial" panose="020B0604020202020204" pitchFamily="34" charset="0"/>
              </a:rPr>
              <a:t>, </a:t>
            </a:r>
            <a:r>
              <a:rPr lang="en-US" sz="1400" b="1" dirty="0">
                <a:latin typeface="Arial" panose="020B0604020202020204" pitchFamily="34" charset="0"/>
                <a:cs typeface="Arial" panose="020B0604020202020204" pitchFamily="34" charset="0"/>
              </a:rPr>
              <a:t>20% improvement in procurement cycle time</a:t>
            </a:r>
            <a:r>
              <a:rPr lang="en-US" sz="1400" dirty="0">
                <a:latin typeface="Arial" panose="020B0604020202020204" pitchFamily="34" charset="0"/>
                <a:cs typeface="Arial" panose="020B0604020202020204" pitchFamily="34" charset="0"/>
              </a:rPr>
              <a:t>, and </a:t>
            </a:r>
            <a:r>
              <a:rPr lang="en-US" sz="1400" b="1" dirty="0">
                <a:latin typeface="Arial" panose="020B0604020202020204" pitchFamily="34" charset="0"/>
                <a:cs typeface="Arial" panose="020B0604020202020204" pitchFamily="34" charset="0"/>
              </a:rPr>
              <a:t>higher accuracy in demand forecasting and stock utilization</a:t>
            </a:r>
            <a:r>
              <a:rPr lang="en-US" sz="1400" dirty="0">
                <a:latin typeface="Arial" panose="020B0604020202020204" pitchFamily="34" charset="0"/>
                <a:cs typeface="Arial" panose="020B0604020202020204" pitchFamily="34" charset="0"/>
              </a:rPr>
              <a:t>. By adopting a phased and structured approach through the Waterfall model—covering requirements gathering, design, development, testing, and deployment—the project ensures clarity, traceability, and quality at every stage. Ultimately, this initiative will enhance operational efficiency, reduce costs, and support timely completion of electrical construction projects, aligning with stakeholder expectations and business objectives.</a:t>
            </a:r>
          </a:p>
          <a:p>
            <a:r>
              <a:rPr lang="en-US" sz="1400" dirty="0">
                <a:latin typeface="Arial" panose="020B0604020202020204" pitchFamily="34" charset="0"/>
                <a:cs typeface="Arial" panose="020B0604020202020204" pitchFamily="34" charset="0"/>
              </a:rPr>
              <a:t>Efficient inventory management has long been a critical challenge in the electrical construction sector. Historically, most companies relied on manual methods—such as spreadsheets, paper records, or siloed tracking systems—to manage procurement, stock levels, and material distribution. These practices have existed for decades, but as projects grew in size and complexity, the limitations of manual inventory tracking became more evident. Delays in identifying shortages, inaccurate demand forecasting, and lack of visibility across multiple construction sites have consistently led to project delays, increased costs, and strained vendor relationships.</a:t>
            </a:r>
          </a:p>
          <a:p>
            <a:r>
              <a:rPr lang="en-US" sz="1400" dirty="0">
                <a:latin typeface="Arial" panose="020B0604020202020204" pitchFamily="34" charset="0"/>
                <a:cs typeface="Arial" panose="020B0604020202020204" pitchFamily="34" charset="0"/>
              </a:rPr>
              <a:t>Industry studies indicate that </a:t>
            </a:r>
            <a:r>
              <a:rPr lang="en-US" sz="1400" b="1" dirty="0">
                <a:latin typeface="Arial" panose="020B0604020202020204" pitchFamily="34" charset="0"/>
                <a:cs typeface="Arial" panose="020B0604020202020204" pitchFamily="34" charset="0"/>
              </a:rPr>
              <a:t>construction projects lose up to 10–15% of their budget due to poor material management and wastage</a:t>
            </a:r>
            <a:r>
              <a:rPr lang="en-US" sz="1400" dirty="0">
                <a:latin typeface="Arial" panose="020B0604020202020204" pitchFamily="34" charset="0"/>
                <a:cs typeface="Arial" panose="020B0604020202020204" pitchFamily="34" charset="0"/>
              </a:rPr>
              <a:t>. In electrical construction, where specialized materials and components are often required on tight schedules, these inefficiencies create significant risks for project completion.</a:t>
            </a:r>
          </a:p>
          <a:p>
            <a:r>
              <a:rPr lang="en-US" sz="1400" dirty="0">
                <a:latin typeface="Arial" panose="020B0604020202020204" pitchFamily="34" charset="0"/>
                <a:cs typeface="Arial" panose="020B0604020202020204" pitchFamily="34" charset="0"/>
              </a:rPr>
              <a:t>Solving this problem is directly aligned with the organization’s business goals of </a:t>
            </a:r>
            <a:r>
              <a:rPr lang="en-US" sz="1400" b="1" dirty="0">
                <a:latin typeface="Arial" panose="020B0604020202020204" pitchFamily="34" charset="0"/>
                <a:cs typeface="Arial" panose="020B0604020202020204" pitchFamily="34" charset="0"/>
              </a:rPr>
              <a:t>timely project delivery, cost efficiency, and improved resource utilization</a:t>
            </a:r>
            <a:r>
              <a:rPr lang="en-US" sz="1400" dirty="0">
                <a:latin typeface="Arial" panose="020B0604020202020204" pitchFamily="34" charset="0"/>
                <a:cs typeface="Arial" panose="020B0604020202020204" pitchFamily="34" charset="0"/>
              </a:rPr>
              <a:t>. By implementing a structured </a:t>
            </a:r>
            <a:r>
              <a:rPr lang="en-US" sz="1400" b="1" dirty="0">
                <a:latin typeface="Arial" panose="020B0604020202020204" pitchFamily="34" charset="0"/>
                <a:cs typeface="Arial" panose="020B0604020202020204" pitchFamily="34" charset="0"/>
              </a:rPr>
              <a:t>Inventory Management System</a:t>
            </a:r>
            <a:r>
              <a:rPr lang="en-US" sz="1400" dirty="0">
                <a:latin typeface="Arial" panose="020B0604020202020204" pitchFamily="34" charset="0"/>
                <a:cs typeface="Arial" panose="020B0604020202020204" pitchFamily="34" charset="0"/>
              </a:rPr>
              <a:t>, the company can ensure real-time visibility of stock, reduce wastage, improve procurement planning, and ultimately deliver projects within budget and deadlines. This will not only increase profitability but also strengthen client trust and the organization’s competitive advantage in the market.</a:t>
            </a:r>
          </a:p>
          <a:p>
            <a:endParaRPr lang="en-US" sz="14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452441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1094323-84DC-DFD5-F37A-A16756634188}"/>
              </a:ext>
            </a:extLst>
          </p:cNvPr>
          <p:cNvSpPr>
            <a:spLocks noGrp="1"/>
          </p:cNvSpPr>
          <p:nvPr>
            <p:ph idx="1"/>
          </p:nvPr>
        </p:nvSpPr>
        <p:spPr>
          <a:xfrm>
            <a:off x="838200" y="580292"/>
            <a:ext cx="10515600" cy="5596671"/>
          </a:xfrm>
        </p:spPr>
        <p:txBody>
          <a:bodyPr>
            <a:normAutofit fontScale="92500" lnSpcReduction="10000"/>
          </a:bodyPr>
          <a:lstStyle/>
          <a:p>
            <a:r>
              <a:rPr lang="en-US" sz="1300" b="1" dirty="0">
                <a:latin typeface="Arial" panose="020B0604020202020204" pitchFamily="34" charset="0"/>
                <a:cs typeface="Arial" panose="020B0604020202020204" pitchFamily="34" charset="0"/>
              </a:rPr>
              <a:t>Opportunity</a:t>
            </a:r>
            <a:br>
              <a:rPr lang="en-US" sz="1300" dirty="0">
                <a:latin typeface="Arial" panose="020B0604020202020204" pitchFamily="34" charset="0"/>
                <a:cs typeface="Arial" panose="020B0604020202020204" pitchFamily="34" charset="0"/>
              </a:rPr>
            </a:br>
            <a:r>
              <a:rPr lang="en-US" sz="1300" dirty="0">
                <a:latin typeface="Arial" panose="020B0604020202020204" pitchFamily="34" charset="0"/>
                <a:cs typeface="Arial" panose="020B0604020202020204" pitchFamily="34" charset="0"/>
              </a:rPr>
              <a:t>In electrical construction projects, poor inventory tracking, lack of real-time material visibility, and delays in procurement lead to cost overruns, material wastage, and extended project timelines. Manual processes make it difficult to monitor stock levels, forecast demand, and ensure timely availability of critical components.</a:t>
            </a:r>
          </a:p>
          <a:p>
            <a:r>
              <a:rPr lang="en-US" sz="1300" b="1" dirty="0">
                <a:latin typeface="Arial" panose="020B0604020202020204" pitchFamily="34" charset="0"/>
                <a:cs typeface="Arial" panose="020B0604020202020204" pitchFamily="34" charset="0"/>
              </a:rPr>
              <a:t>Why is it important to solve it?</a:t>
            </a:r>
            <a:br>
              <a:rPr lang="en-US" sz="1300" dirty="0">
                <a:latin typeface="Arial" panose="020B0604020202020204" pitchFamily="34" charset="0"/>
                <a:cs typeface="Arial" panose="020B0604020202020204" pitchFamily="34" charset="0"/>
              </a:rPr>
            </a:br>
            <a:r>
              <a:rPr lang="en-US" sz="1300" dirty="0">
                <a:latin typeface="Arial" panose="020B0604020202020204" pitchFamily="34" charset="0"/>
                <a:cs typeface="Arial" panose="020B0604020202020204" pitchFamily="34" charset="0"/>
              </a:rPr>
              <a:t>Inventory inefficiencies directly affect productivity, project delivery schedules, and profitability. A delay in materials can halt entire construction activities, while excess inventory increases holding costs and risks of material obsolescence. Streamlined inventory management is crucial for cost control, resource optimization, and timely delivery of electrical construction projects.</a:t>
            </a:r>
          </a:p>
          <a:p>
            <a:r>
              <a:rPr lang="en-US" sz="1300" b="1" dirty="0">
                <a:latin typeface="Arial" panose="020B0604020202020204" pitchFamily="34" charset="0"/>
                <a:cs typeface="Arial" panose="020B0604020202020204" pitchFamily="34" charset="0"/>
              </a:rPr>
              <a:t>How will it help solve it?</a:t>
            </a:r>
            <a:br>
              <a:rPr lang="en-US" sz="1300" dirty="0">
                <a:latin typeface="Arial" panose="020B0604020202020204" pitchFamily="34" charset="0"/>
                <a:cs typeface="Arial" panose="020B0604020202020204" pitchFamily="34" charset="0"/>
              </a:rPr>
            </a:br>
            <a:r>
              <a:rPr lang="en-US" sz="1300" dirty="0">
                <a:latin typeface="Arial" panose="020B0604020202020204" pitchFamily="34" charset="0"/>
                <a:cs typeface="Arial" panose="020B0604020202020204" pitchFamily="34" charset="0"/>
              </a:rPr>
              <a:t>This project will implement a structured </a:t>
            </a:r>
            <a:r>
              <a:rPr lang="en-US" sz="1300" b="1" dirty="0">
                <a:latin typeface="Arial" panose="020B0604020202020204" pitchFamily="34" charset="0"/>
                <a:cs typeface="Arial" panose="020B0604020202020204" pitchFamily="34" charset="0"/>
              </a:rPr>
              <a:t>Inventory Management System</a:t>
            </a:r>
            <a:r>
              <a:rPr lang="en-US" sz="1300" dirty="0">
                <a:latin typeface="Arial" panose="020B0604020202020204" pitchFamily="34" charset="0"/>
                <a:cs typeface="Arial" panose="020B0604020202020204" pitchFamily="34" charset="0"/>
              </a:rPr>
              <a:t> using the </a:t>
            </a:r>
            <a:r>
              <a:rPr lang="en-US" sz="1300" b="1" dirty="0">
                <a:latin typeface="Arial" panose="020B0604020202020204" pitchFamily="34" charset="0"/>
                <a:cs typeface="Arial" panose="020B0604020202020204" pitchFamily="34" charset="0"/>
              </a:rPr>
              <a:t>Waterfall methodology</a:t>
            </a:r>
            <a:r>
              <a:rPr lang="en-US" sz="1300" dirty="0">
                <a:latin typeface="Arial" panose="020B0604020202020204" pitchFamily="34" charset="0"/>
                <a:cs typeface="Arial" panose="020B0604020202020204" pitchFamily="34" charset="0"/>
              </a:rPr>
              <a:t>, ensuring each project stage is carefully planned and executed. The solution will automate stock monitoring, improve procurement planning, and provide real-time visibility of materials across sites. Success will be measured through reduced wastage, optimized inventory costs, faster procurement cycles, and improved decision-making.</a:t>
            </a:r>
          </a:p>
          <a:p>
            <a:r>
              <a:rPr lang="en-US" sz="1300" b="1" dirty="0">
                <a:latin typeface="Arial" panose="020B0604020202020204" pitchFamily="34" charset="0"/>
                <a:cs typeface="Arial" panose="020B0604020202020204" pitchFamily="34" charset="0"/>
              </a:rPr>
              <a:t>How will you solve the problem?</a:t>
            </a:r>
            <a:br>
              <a:rPr lang="en-US" sz="1300" dirty="0">
                <a:latin typeface="Arial" panose="020B0604020202020204" pitchFamily="34" charset="0"/>
                <a:cs typeface="Arial" panose="020B0604020202020204" pitchFamily="34" charset="0"/>
              </a:rPr>
            </a:br>
            <a:r>
              <a:rPr lang="en-US" sz="1300" dirty="0">
                <a:latin typeface="Arial" panose="020B0604020202020204" pitchFamily="34" charset="0"/>
                <a:cs typeface="Arial" panose="020B0604020202020204" pitchFamily="34" charset="0"/>
              </a:rPr>
              <a:t>The system will provide real-time tracking of materials, automated stock updates, and alerts for low inventory levels. It will integrate procurement workflows, supplier management, and reporting dashboards to ensure that critical components are always available when needed. Each phase of the Waterfall model—requirements gathering, system design, development, testing, and deployment—will be carefully executed to guarantee clarity, traceability, and quality.</a:t>
            </a:r>
          </a:p>
          <a:p>
            <a:r>
              <a:rPr lang="en-US" sz="1300" b="1" dirty="0">
                <a:latin typeface="Arial" panose="020B0604020202020204" pitchFamily="34" charset="0"/>
                <a:cs typeface="Arial" panose="020B0604020202020204" pitchFamily="34" charset="0"/>
              </a:rPr>
              <a:t>Why will the solution be effective?</a:t>
            </a:r>
            <a:br>
              <a:rPr lang="en-US" sz="1300" dirty="0">
                <a:latin typeface="Arial" panose="020B0604020202020204" pitchFamily="34" charset="0"/>
                <a:cs typeface="Arial" panose="020B0604020202020204" pitchFamily="34" charset="0"/>
              </a:rPr>
            </a:br>
            <a:r>
              <a:rPr lang="en-US" sz="1300" dirty="0">
                <a:latin typeface="Arial" panose="020B0604020202020204" pitchFamily="34" charset="0"/>
                <a:cs typeface="Arial" panose="020B0604020202020204" pitchFamily="34" charset="0"/>
              </a:rPr>
              <a:t>By digitizing and automating the inventory process, the system will eliminate manual errors, reduce procurement delays, and improve material forecasting. This ensures construction activities are not interrupted due to shortages or excess stock. Real-time visibility across multiple project sites enhances decision-making and allows proactive procurement planning.</a:t>
            </a:r>
          </a:p>
          <a:p>
            <a:r>
              <a:rPr lang="en-US" sz="1300" b="1" dirty="0">
                <a:latin typeface="Arial" panose="020B0604020202020204" pitchFamily="34" charset="0"/>
                <a:cs typeface="Arial" panose="020B0604020202020204" pitchFamily="34" charset="0"/>
              </a:rPr>
              <a:t>Why is this solution better than alternatives?</a:t>
            </a:r>
            <a:br>
              <a:rPr lang="en-US" sz="1300" dirty="0">
                <a:latin typeface="Arial" panose="020B0604020202020204" pitchFamily="34" charset="0"/>
                <a:cs typeface="Arial" panose="020B0604020202020204" pitchFamily="34" charset="0"/>
              </a:rPr>
            </a:br>
            <a:r>
              <a:rPr lang="en-US" sz="1300" dirty="0">
                <a:latin typeface="Arial" panose="020B0604020202020204" pitchFamily="34" charset="0"/>
                <a:cs typeface="Arial" panose="020B0604020202020204" pitchFamily="34" charset="0"/>
              </a:rPr>
              <a:t>Compared to manual tracking or ad-hoc spreadsheet-based methods, this system provides accuracy, scalability, and consistency. Unlike agile or unstructured approaches, the Waterfall model ensures that every requirement is fully captured upfront, which is critical in construction projects where timelines and budgets leave little room for scope changes.</a:t>
            </a:r>
          </a:p>
          <a:p>
            <a:r>
              <a:rPr lang="en-US" sz="1300" b="1" dirty="0">
                <a:latin typeface="Arial" panose="020B0604020202020204" pitchFamily="34" charset="0"/>
                <a:cs typeface="Arial" panose="020B0604020202020204" pitchFamily="34" charset="0"/>
              </a:rPr>
              <a:t>What would it take to make it happen?</a:t>
            </a:r>
            <a:br>
              <a:rPr lang="en-US" sz="1300" dirty="0">
                <a:latin typeface="Arial" panose="020B0604020202020204" pitchFamily="34" charset="0"/>
                <a:cs typeface="Arial" panose="020B0604020202020204" pitchFamily="34" charset="0"/>
              </a:rPr>
            </a:br>
            <a:r>
              <a:rPr lang="en-US" sz="1300" dirty="0">
                <a:latin typeface="Arial" panose="020B0604020202020204" pitchFamily="34" charset="0"/>
                <a:cs typeface="Arial" panose="020B0604020202020204" pitchFamily="34" charset="0"/>
              </a:rPr>
              <a:t>The project requires stakeholder collaboration for requirement gathering, dedicated development resources, procurement of necessary hardware/software, and training for end-users. Investment in infrastructure and skilled personnel will be needed, along with rigorous testing before go-live. With proper governance and phased execution, the solution can be successfully implemented within the planned timeframe and budget.</a:t>
            </a:r>
          </a:p>
          <a:p>
            <a:endParaRPr lang="en-US" sz="13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700807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03B59-7D68-F135-AA10-F0BA5D74AFE2}"/>
              </a:ext>
            </a:extLst>
          </p:cNvPr>
          <p:cNvSpPr>
            <a:spLocks noGrp="1"/>
          </p:cNvSpPr>
          <p:nvPr>
            <p:ph type="title"/>
          </p:nvPr>
        </p:nvSpPr>
        <p:spPr/>
        <p:txBody>
          <a:bodyPr>
            <a:normAutofit/>
          </a:bodyPr>
          <a:lstStyle/>
          <a:p>
            <a:r>
              <a:rPr lang="en-US" sz="1200" dirty="0"/>
              <a:t>Purpose Statement (Goals)</a:t>
            </a:r>
          </a:p>
        </p:txBody>
      </p:sp>
      <p:sp>
        <p:nvSpPr>
          <p:cNvPr id="3" name="Content Placeholder 2">
            <a:extLst>
              <a:ext uri="{FF2B5EF4-FFF2-40B4-BE49-F238E27FC236}">
                <a16:creationId xmlns:a16="http://schemas.microsoft.com/office/drawing/2014/main" id="{B42D644C-6D75-9C86-2D7E-AFAD105027FF}"/>
              </a:ext>
            </a:extLst>
          </p:cNvPr>
          <p:cNvSpPr>
            <a:spLocks noGrp="1"/>
          </p:cNvSpPr>
          <p:nvPr>
            <p:ph idx="1"/>
          </p:nvPr>
        </p:nvSpPr>
        <p:spPr>
          <a:xfrm>
            <a:off x="838200" y="1160585"/>
            <a:ext cx="10515600" cy="5016378"/>
          </a:xfrm>
        </p:spPr>
        <p:txBody>
          <a:bodyPr>
            <a:normAutofit/>
          </a:bodyPr>
          <a:lstStyle/>
          <a:p>
            <a:r>
              <a:rPr lang="en-US" sz="1200" dirty="0">
                <a:latin typeface="Arial" panose="020B0604020202020204" pitchFamily="34" charset="0"/>
                <a:cs typeface="Arial" panose="020B0604020202020204" pitchFamily="34" charset="0"/>
              </a:rPr>
              <a:t>The purpose of this project is to </a:t>
            </a:r>
            <a:r>
              <a:rPr lang="en-US" sz="1200" b="1" dirty="0">
                <a:latin typeface="Arial" panose="020B0604020202020204" pitchFamily="34" charset="0"/>
                <a:cs typeface="Arial" panose="020B0604020202020204" pitchFamily="34" charset="0"/>
              </a:rPr>
              <a:t>design, implement, and adopt a centralized Inventory Management System</a:t>
            </a:r>
            <a:r>
              <a:rPr lang="en-US" sz="1200" dirty="0">
                <a:latin typeface="Arial" panose="020B0604020202020204" pitchFamily="34" charset="0"/>
                <a:cs typeface="Arial" panose="020B0604020202020204" pitchFamily="34" charset="0"/>
              </a:rPr>
              <a:t> that eliminates manual inefficiencies, reduces errors, and provides real-time visibility of stock across the organization.</a:t>
            </a:r>
          </a:p>
          <a:p>
            <a:pPr marL="0" indent="0">
              <a:buNone/>
            </a:pPr>
            <a:r>
              <a:rPr lang="en-US" sz="1200" dirty="0">
                <a:latin typeface="Arial" panose="020B0604020202020204" pitchFamily="34" charset="0"/>
                <a:cs typeface="Arial" panose="020B0604020202020204" pitchFamily="34" charset="0"/>
              </a:rPr>
              <a:t>This system will do below mentioned modification :</a:t>
            </a:r>
          </a:p>
          <a:p>
            <a:r>
              <a:rPr lang="en-US" sz="1200" dirty="0">
                <a:latin typeface="Arial" panose="020B0604020202020204" pitchFamily="34" charset="0"/>
                <a:cs typeface="Arial" panose="020B0604020202020204" pitchFamily="34" charset="0"/>
              </a:rPr>
              <a:t>Automate the tracking of stock-in and stock-out activities.</a:t>
            </a:r>
          </a:p>
          <a:p>
            <a:r>
              <a:rPr lang="en-US" sz="1200" dirty="0">
                <a:latin typeface="Arial" panose="020B0604020202020204" pitchFamily="34" charset="0"/>
                <a:cs typeface="Arial" panose="020B0604020202020204" pitchFamily="34" charset="0"/>
              </a:rPr>
              <a:t>Provide accurate, real-time inventory data for decision-making.</a:t>
            </a:r>
          </a:p>
          <a:p>
            <a:r>
              <a:rPr lang="en-US" sz="1200" dirty="0">
                <a:latin typeface="Arial" panose="020B0604020202020204" pitchFamily="34" charset="0"/>
                <a:cs typeface="Arial" panose="020B0604020202020204" pitchFamily="34" charset="0"/>
              </a:rPr>
              <a:t>Support procurement and finance teams with reliable reports.</a:t>
            </a:r>
          </a:p>
          <a:p>
            <a:r>
              <a:rPr lang="en-US" sz="1200" dirty="0">
                <a:latin typeface="Arial" panose="020B0604020202020204" pitchFamily="34" charset="0"/>
                <a:cs typeface="Arial" panose="020B0604020202020204" pitchFamily="34" charset="0"/>
              </a:rPr>
              <a:t>Reduce stock-outs, overstocking, and wastage.</a:t>
            </a:r>
          </a:p>
          <a:p>
            <a:r>
              <a:rPr lang="en-US" sz="1200" dirty="0">
                <a:latin typeface="Arial" panose="020B0604020202020204" pitchFamily="34" charset="0"/>
                <a:cs typeface="Arial" panose="020B0604020202020204" pitchFamily="34" charset="0"/>
              </a:rPr>
              <a:t>Improve overall operational efficiency and customer satisfaction.</a:t>
            </a:r>
          </a:p>
          <a:p>
            <a:pPr marL="0" indent="0">
              <a:buNone/>
            </a:pPr>
            <a:r>
              <a:rPr lang="en-US" sz="1200" b="1" u="sng" dirty="0">
                <a:latin typeface="Arial" panose="020B0604020202020204" pitchFamily="34" charset="0"/>
                <a:cs typeface="Arial" panose="020B0604020202020204" pitchFamily="34" charset="0"/>
              </a:rPr>
              <a:t>Problem objective</a:t>
            </a:r>
          </a:p>
          <a:p>
            <a:r>
              <a:rPr lang="en-US" sz="1200" b="1" dirty="0"/>
              <a:t>Solution selection according to design criteria, specifications, and requirements</a:t>
            </a:r>
            <a:endParaRPr lang="en-US" sz="1200" dirty="0"/>
          </a:p>
          <a:p>
            <a:r>
              <a:rPr lang="en-US" sz="1200" b="1" dirty="0"/>
              <a:t>Solution prototyping and testing</a:t>
            </a:r>
            <a:endParaRPr lang="en-US" sz="1200" dirty="0"/>
          </a:p>
          <a:p>
            <a:r>
              <a:rPr lang="en-US" sz="1200" b="1" dirty="0"/>
              <a:t>Implement an automated inventory management system</a:t>
            </a:r>
            <a:r>
              <a:rPr lang="en-US" sz="1200" dirty="0"/>
              <a:t> that supports barcode/QR code scanning and real-time stock updates</a:t>
            </a:r>
          </a:p>
          <a:p>
            <a:r>
              <a:rPr lang="en-US" sz="1200" b="1" dirty="0"/>
              <a:t>Integrate the system with procurement and finance functions</a:t>
            </a:r>
            <a:r>
              <a:rPr lang="en-US" sz="1200" dirty="0"/>
              <a:t> to ensure seamless data flow and reporting</a:t>
            </a:r>
          </a:p>
          <a:p>
            <a:r>
              <a:rPr lang="en-US" sz="1200" b="1" dirty="0"/>
              <a:t>Train warehouse staff and end users</a:t>
            </a:r>
            <a:r>
              <a:rPr lang="en-US" sz="1200" dirty="0"/>
              <a:t> to ensure 80%+ adoption rate within 2 months of rollout</a:t>
            </a:r>
          </a:p>
          <a:p>
            <a:endParaRPr lang="en-US" sz="12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770645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75FC08-7A4B-0BBD-2D57-C41936625ECC}"/>
              </a:ext>
            </a:extLst>
          </p:cNvPr>
          <p:cNvSpPr>
            <a:spLocks noGrp="1"/>
          </p:cNvSpPr>
          <p:nvPr>
            <p:ph idx="1"/>
          </p:nvPr>
        </p:nvSpPr>
        <p:spPr>
          <a:xfrm>
            <a:off x="838200" y="800100"/>
            <a:ext cx="10515600" cy="5376863"/>
          </a:xfrm>
        </p:spPr>
        <p:txBody>
          <a:bodyPr>
            <a:normAutofit lnSpcReduction="10000"/>
          </a:bodyPr>
          <a:lstStyle/>
          <a:p>
            <a:pPr marL="0" indent="0">
              <a:buNone/>
            </a:pPr>
            <a:r>
              <a:rPr lang="en-US" sz="1500" b="1" u="sng" dirty="0">
                <a:latin typeface="Arial" panose="020B0604020202020204" pitchFamily="34" charset="0"/>
                <a:cs typeface="Arial" panose="020B0604020202020204" pitchFamily="34" charset="0"/>
              </a:rPr>
              <a:t>Project Deliverables/Requirement</a:t>
            </a:r>
            <a:endParaRPr lang="en-US" sz="1500" u="sng" dirty="0">
              <a:latin typeface="Arial" panose="020B0604020202020204" pitchFamily="34" charset="0"/>
              <a:cs typeface="Arial" panose="020B0604020202020204" pitchFamily="34" charset="0"/>
            </a:endParaRPr>
          </a:p>
          <a:p>
            <a:r>
              <a:rPr lang="en-US" sz="1500" dirty="0">
                <a:latin typeface="Arial" panose="020B0604020202020204" pitchFamily="34" charset="0"/>
                <a:cs typeface="Arial" panose="020B0604020202020204" pitchFamily="34" charset="0"/>
              </a:rPr>
              <a:t>Requirements Specification Document (detailed functional and technical requirements).</a:t>
            </a:r>
          </a:p>
          <a:p>
            <a:r>
              <a:rPr lang="en-US" sz="1500" dirty="0">
                <a:latin typeface="Arial" panose="020B0604020202020204" pitchFamily="34" charset="0"/>
                <a:cs typeface="Arial" panose="020B0604020202020204" pitchFamily="34" charset="0"/>
              </a:rPr>
              <a:t>System Design Document (architecture, database schema, and workflow diagrams).</a:t>
            </a:r>
          </a:p>
          <a:p>
            <a:r>
              <a:rPr lang="en-US" sz="1500" dirty="0">
                <a:latin typeface="Arial" panose="020B0604020202020204" pitchFamily="34" charset="0"/>
                <a:cs typeface="Arial" panose="020B0604020202020204" pitchFamily="34" charset="0"/>
              </a:rPr>
              <a:t>Configured and developed </a:t>
            </a:r>
            <a:r>
              <a:rPr lang="en-US" sz="1500" b="1" dirty="0">
                <a:latin typeface="Arial" panose="020B0604020202020204" pitchFamily="34" charset="0"/>
                <a:cs typeface="Arial" panose="020B0604020202020204" pitchFamily="34" charset="0"/>
              </a:rPr>
              <a:t>Inventory Management System</a:t>
            </a:r>
            <a:r>
              <a:rPr lang="en-US" sz="1500" dirty="0">
                <a:latin typeface="Arial" panose="020B0604020202020204" pitchFamily="34" charset="0"/>
                <a:cs typeface="Arial" panose="020B0604020202020204" pitchFamily="34" charset="0"/>
              </a:rPr>
              <a:t> with modules for:</a:t>
            </a:r>
          </a:p>
          <a:p>
            <a:pPr lvl="1"/>
            <a:r>
              <a:rPr lang="en-US" sz="1500" dirty="0">
                <a:latin typeface="Arial" panose="020B0604020202020204" pitchFamily="34" charset="0"/>
                <a:cs typeface="Arial" panose="020B0604020202020204" pitchFamily="34" charset="0"/>
              </a:rPr>
              <a:t>Real-time stock tracking</a:t>
            </a:r>
          </a:p>
          <a:p>
            <a:pPr lvl="1"/>
            <a:r>
              <a:rPr lang="en-US" sz="1500" dirty="0">
                <a:latin typeface="Arial" panose="020B0604020202020204" pitchFamily="34" charset="0"/>
                <a:cs typeface="Arial" panose="020B0604020202020204" pitchFamily="34" charset="0"/>
              </a:rPr>
              <a:t>Procurement management</a:t>
            </a:r>
          </a:p>
          <a:p>
            <a:pPr lvl="1"/>
            <a:r>
              <a:rPr lang="en-US" sz="1500" dirty="0">
                <a:latin typeface="Arial" panose="020B0604020202020204" pitchFamily="34" charset="0"/>
                <a:cs typeface="Arial" panose="020B0604020202020204" pitchFamily="34" charset="0"/>
              </a:rPr>
              <a:t>Supplier/vendor management</a:t>
            </a:r>
          </a:p>
          <a:p>
            <a:pPr lvl="1"/>
            <a:r>
              <a:rPr lang="en-US" sz="1500" dirty="0">
                <a:latin typeface="Arial" panose="020B0604020202020204" pitchFamily="34" charset="0"/>
                <a:cs typeface="Arial" panose="020B0604020202020204" pitchFamily="34" charset="0"/>
              </a:rPr>
              <a:t>Alerts and reporting dashboards</a:t>
            </a:r>
          </a:p>
          <a:p>
            <a:r>
              <a:rPr lang="en-US" sz="1500" dirty="0">
                <a:latin typeface="Arial" panose="020B0604020202020204" pitchFamily="34" charset="0"/>
                <a:cs typeface="Arial" panose="020B0604020202020204" pitchFamily="34" charset="0"/>
              </a:rPr>
              <a:t>Test Plan &amp; Test Reports (ensuring functionality, integration, and user acceptance).</a:t>
            </a:r>
          </a:p>
          <a:p>
            <a:r>
              <a:rPr lang="en-US" sz="1500" dirty="0">
                <a:latin typeface="Arial" panose="020B0604020202020204" pitchFamily="34" charset="0"/>
                <a:cs typeface="Arial" panose="020B0604020202020204" pitchFamily="34" charset="0"/>
              </a:rPr>
              <a:t>Training Materials &amp; User Manuals for staff.</a:t>
            </a:r>
          </a:p>
          <a:p>
            <a:r>
              <a:rPr lang="en-US" sz="1500" dirty="0">
                <a:latin typeface="Arial" panose="020B0604020202020204" pitchFamily="34" charset="0"/>
                <a:cs typeface="Arial" panose="020B0604020202020204" pitchFamily="34" charset="0"/>
              </a:rPr>
              <a:t>Fully deployed and operational Inventory Management System.</a:t>
            </a:r>
          </a:p>
          <a:p>
            <a:r>
              <a:rPr lang="en-US" sz="1500" dirty="0">
                <a:latin typeface="Arial" panose="020B0604020202020204" pitchFamily="34" charset="0"/>
                <a:cs typeface="Arial" panose="020B0604020202020204" pitchFamily="34" charset="0"/>
              </a:rPr>
              <a:t>Post-deployment Support &amp; Maintenance Plan.</a:t>
            </a:r>
          </a:p>
          <a:p>
            <a:pPr marL="0" indent="0">
              <a:buNone/>
            </a:pPr>
            <a:r>
              <a:rPr lang="en-US" sz="1200" b="1" u="sng" dirty="0">
                <a:latin typeface="Arial" panose="020B0604020202020204" pitchFamily="34" charset="0"/>
                <a:cs typeface="Arial" panose="020B0604020202020204" pitchFamily="34" charset="0"/>
              </a:rPr>
              <a:t>Success Criteria – Inventory Management System</a:t>
            </a:r>
          </a:p>
          <a:p>
            <a:pPr marL="0" lvl="0" indent="0" eaLnBrk="0" fontAlgn="base" hangingPunct="0">
              <a:lnSpc>
                <a:spcPct val="100000"/>
              </a:lnSpc>
              <a:spcBef>
                <a:spcPct val="0"/>
              </a:spcBef>
              <a:spcAft>
                <a:spcPct val="0"/>
              </a:spcAft>
              <a:buFontTx/>
              <a:buChar char="•"/>
            </a:pPr>
            <a:r>
              <a:rPr lang="en-US" altLang="en-US" sz="1200" b="1" dirty="0">
                <a:latin typeface="Arial" panose="020B0604020202020204" pitchFamily="34" charset="0"/>
                <a:cs typeface="Arial" panose="020B0604020202020204" pitchFamily="34" charset="0"/>
              </a:rPr>
              <a:t>Improve records availability and accessibility</a:t>
            </a:r>
            <a:r>
              <a:rPr lang="en-US" altLang="en-US" sz="1200" dirty="0">
                <a:latin typeface="Arial" panose="020B0604020202020204" pitchFamily="34" charset="0"/>
                <a:cs typeface="Arial" panose="020B0604020202020204" pitchFamily="34" charset="0"/>
              </a:rPr>
              <a:t> by ensuring inventory data, stock reports, </a:t>
            </a:r>
          </a:p>
          <a:p>
            <a:pPr marL="0" lvl="0" indent="0" eaLnBrk="0" fontAlgn="base" hangingPunct="0">
              <a:lnSpc>
                <a:spcPct val="100000"/>
              </a:lnSpc>
              <a:spcBef>
                <a:spcPct val="0"/>
              </a:spcBef>
              <a:spcAft>
                <a:spcPct val="0"/>
              </a:spcAft>
              <a:buNone/>
            </a:pPr>
            <a:r>
              <a:rPr lang="en-US" altLang="en-US" sz="1200" dirty="0">
                <a:latin typeface="Arial" panose="020B0604020202020204" pitchFamily="34" charset="0"/>
                <a:cs typeface="Arial" panose="020B0604020202020204" pitchFamily="34" charset="0"/>
              </a:rPr>
              <a:t>and audit documents are available in real-time through a centralized system.</a:t>
            </a:r>
          </a:p>
          <a:p>
            <a:pPr marL="0" lvl="0" indent="0" eaLnBrk="0" fontAlgn="base" hangingPunct="0">
              <a:lnSpc>
                <a:spcPct val="100000"/>
              </a:lnSpc>
              <a:spcBef>
                <a:spcPct val="0"/>
              </a:spcBef>
              <a:spcAft>
                <a:spcPct val="0"/>
              </a:spcAft>
              <a:buFontTx/>
              <a:buChar char="•"/>
            </a:pPr>
            <a:r>
              <a:rPr lang="en-US" altLang="en-US" sz="1200" b="1" dirty="0">
                <a:latin typeface="Arial" panose="020B0604020202020204" pitchFamily="34" charset="0"/>
                <a:cs typeface="Arial" panose="020B0604020202020204" pitchFamily="34" charset="0"/>
              </a:rPr>
              <a:t>Reduce system downtime, related wait time, and response times</a:t>
            </a:r>
            <a:r>
              <a:rPr lang="en-US" altLang="en-US" sz="1200" dirty="0">
                <a:latin typeface="Arial" panose="020B0604020202020204" pitchFamily="34" charset="0"/>
                <a:cs typeface="Arial" panose="020B0604020202020204" pitchFamily="34" charset="0"/>
              </a:rPr>
              <a:t> by implementing a </a:t>
            </a:r>
          </a:p>
          <a:p>
            <a:pPr marL="0" lvl="0" indent="0" eaLnBrk="0" fontAlgn="base" hangingPunct="0">
              <a:lnSpc>
                <a:spcPct val="100000"/>
              </a:lnSpc>
              <a:spcBef>
                <a:spcPct val="0"/>
              </a:spcBef>
              <a:spcAft>
                <a:spcPct val="0"/>
              </a:spcAft>
              <a:buFontTx/>
              <a:buChar char="•"/>
            </a:pPr>
            <a:r>
              <a:rPr lang="en-US" altLang="en-US" sz="1200" dirty="0">
                <a:latin typeface="Arial" panose="020B0604020202020204" pitchFamily="34" charset="0"/>
                <a:cs typeface="Arial" panose="020B0604020202020204" pitchFamily="34" charset="0"/>
              </a:rPr>
              <a:t>stable and reliable solution with 99% uptime and faster data retrieval.</a:t>
            </a:r>
          </a:p>
          <a:p>
            <a:pPr marL="0" lvl="0" indent="0" eaLnBrk="0" fontAlgn="base" hangingPunct="0">
              <a:lnSpc>
                <a:spcPct val="100000"/>
              </a:lnSpc>
              <a:spcBef>
                <a:spcPct val="0"/>
              </a:spcBef>
              <a:spcAft>
                <a:spcPct val="0"/>
              </a:spcAft>
              <a:buFontTx/>
              <a:buChar char="•"/>
            </a:pPr>
            <a:r>
              <a:rPr lang="en-US" altLang="en-US" sz="1200" b="1" dirty="0">
                <a:latin typeface="Arial" panose="020B0604020202020204" pitchFamily="34" charset="0"/>
                <a:cs typeface="Arial" panose="020B0604020202020204" pitchFamily="34" charset="0"/>
              </a:rPr>
              <a:t>Achieve at least 95% accuracy in stock levels</a:t>
            </a:r>
            <a:r>
              <a:rPr lang="en-US" altLang="en-US" sz="1200" dirty="0">
                <a:latin typeface="Arial" panose="020B0604020202020204" pitchFamily="34" charset="0"/>
                <a:cs typeface="Arial" panose="020B0604020202020204" pitchFamily="34" charset="0"/>
              </a:rPr>
              <a:t> compared to manual records.</a:t>
            </a:r>
          </a:p>
          <a:p>
            <a:pPr marL="0" lvl="0" indent="0" eaLnBrk="0" fontAlgn="base" hangingPunct="0">
              <a:lnSpc>
                <a:spcPct val="100000"/>
              </a:lnSpc>
              <a:spcBef>
                <a:spcPct val="0"/>
              </a:spcBef>
              <a:spcAft>
                <a:spcPct val="0"/>
              </a:spcAft>
              <a:buFontTx/>
              <a:buChar char="•"/>
            </a:pPr>
            <a:r>
              <a:rPr lang="en-US" altLang="en-US" sz="1200" b="1" dirty="0">
                <a:latin typeface="Arial" panose="020B0604020202020204" pitchFamily="34" charset="0"/>
                <a:cs typeface="Arial" panose="020B0604020202020204" pitchFamily="34" charset="0"/>
              </a:rPr>
              <a:t>Reduce stock-outs by at least 40%</a:t>
            </a:r>
            <a:r>
              <a:rPr lang="en-US" altLang="en-US" sz="1200" dirty="0">
                <a:latin typeface="Arial" panose="020B0604020202020204" pitchFamily="34" charset="0"/>
                <a:cs typeface="Arial" panose="020B0604020202020204" pitchFamily="34" charset="0"/>
              </a:rPr>
              <a:t> within the first 6 months of system adoption.</a:t>
            </a:r>
          </a:p>
          <a:p>
            <a:pPr marL="0" lvl="0" indent="0" eaLnBrk="0" fontAlgn="base" hangingPunct="0">
              <a:lnSpc>
                <a:spcPct val="100000"/>
              </a:lnSpc>
              <a:spcBef>
                <a:spcPct val="0"/>
              </a:spcBef>
              <a:spcAft>
                <a:spcPct val="0"/>
              </a:spcAft>
              <a:buFontTx/>
              <a:buChar char="•"/>
            </a:pPr>
            <a:r>
              <a:rPr lang="en-US" altLang="en-US" sz="1200" b="1" dirty="0">
                <a:latin typeface="Arial" panose="020B0604020202020204" pitchFamily="34" charset="0"/>
                <a:cs typeface="Arial" panose="020B0604020202020204" pitchFamily="34" charset="0"/>
              </a:rPr>
              <a:t>Ensure user adoption rate of 80% or higher</a:t>
            </a:r>
            <a:r>
              <a:rPr lang="en-US" altLang="en-US" sz="1200" dirty="0">
                <a:latin typeface="Arial" panose="020B0604020202020204" pitchFamily="34" charset="0"/>
                <a:cs typeface="Arial" panose="020B0604020202020204" pitchFamily="34" charset="0"/>
              </a:rPr>
              <a:t> within 2 months of rollout through proper training and support.</a:t>
            </a:r>
          </a:p>
          <a:p>
            <a:pPr marL="0" lvl="0" indent="0" eaLnBrk="0" fontAlgn="base" hangingPunct="0">
              <a:lnSpc>
                <a:spcPct val="100000"/>
              </a:lnSpc>
              <a:spcBef>
                <a:spcPct val="0"/>
              </a:spcBef>
              <a:spcAft>
                <a:spcPct val="0"/>
              </a:spcAft>
              <a:buFontTx/>
              <a:buChar char="•"/>
            </a:pPr>
            <a:r>
              <a:rPr lang="en-US" altLang="en-US" sz="1200" b="1" dirty="0">
                <a:latin typeface="Arial" panose="020B0604020202020204" pitchFamily="34" charset="0"/>
                <a:cs typeface="Arial" panose="020B0604020202020204" pitchFamily="34" charset="0"/>
              </a:rPr>
              <a:t>Meet compliance requirements</a:t>
            </a:r>
            <a:r>
              <a:rPr lang="en-US" altLang="en-US" sz="1200" dirty="0">
                <a:latin typeface="Arial" panose="020B0604020202020204" pitchFamily="34" charset="0"/>
                <a:cs typeface="Arial" panose="020B0604020202020204" pitchFamily="34" charset="0"/>
              </a:rPr>
              <a:t> for financial and audit reporting without delays or errors.</a:t>
            </a:r>
          </a:p>
          <a:p>
            <a:endParaRPr lang="en-US" dirty="0"/>
          </a:p>
        </p:txBody>
      </p:sp>
    </p:spTree>
    <p:extLst>
      <p:ext uri="{BB962C8B-B14F-4D97-AF65-F5344CB8AC3E}">
        <p14:creationId xmlns:p14="http://schemas.microsoft.com/office/powerpoint/2010/main" val="38359031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A58A7-D068-D04C-5312-46F0F06684EB}"/>
              </a:ext>
            </a:extLst>
          </p:cNvPr>
          <p:cNvSpPr>
            <a:spLocks noGrp="1"/>
          </p:cNvSpPr>
          <p:nvPr>
            <p:ph type="title"/>
          </p:nvPr>
        </p:nvSpPr>
        <p:spPr>
          <a:xfrm>
            <a:off x="838200" y="365126"/>
            <a:ext cx="10515600" cy="531690"/>
          </a:xfrm>
        </p:spPr>
        <p:txBody>
          <a:bodyPr>
            <a:normAutofit/>
          </a:bodyPr>
          <a:lstStyle/>
          <a:p>
            <a:r>
              <a:rPr lang="en-US" sz="1200" dirty="0">
                <a:latin typeface="Arial" panose="020B0604020202020204" pitchFamily="34" charset="0"/>
                <a:cs typeface="Arial" panose="020B0604020202020204" pitchFamily="34" charset="0"/>
              </a:rPr>
              <a:t>Methods / Approach – Inventory Management System</a:t>
            </a:r>
          </a:p>
        </p:txBody>
      </p:sp>
      <p:sp>
        <p:nvSpPr>
          <p:cNvPr id="4" name="Rectangle 1">
            <a:extLst>
              <a:ext uri="{FF2B5EF4-FFF2-40B4-BE49-F238E27FC236}">
                <a16:creationId xmlns:a16="http://schemas.microsoft.com/office/drawing/2014/main" id="{0DF7BC6B-54B4-E44D-9F50-D8A9D9ABC933}"/>
              </a:ext>
            </a:extLst>
          </p:cNvPr>
          <p:cNvSpPr>
            <a:spLocks noGrp="1" noChangeArrowheads="1"/>
          </p:cNvSpPr>
          <p:nvPr>
            <p:ph idx="1"/>
          </p:nvPr>
        </p:nvSpPr>
        <p:spPr bwMode="auto">
          <a:xfrm>
            <a:off x="838200" y="1371890"/>
            <a:ext cx="10099431" cy="3803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chemeClr val="tx1"/>
                </a:solidFill>
                <a:effectLst/>
                <a:latin typeface="Arial" panose="020B0604020202020204" pitchFamily="34" charset="0"/>
              </a:rPr>
              <a:t>Establish selection committee and define requirements</a:t>
            </a:r>
            <a:endParaRPr kumimoji="0" lang="en-US"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Form a cross-functional team including warehouse staff, procurement, finance, IT, and business analysts.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Gather and document system requirements (stock tracking, barcode integration, reporting, compliance needs).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Define evaluation criteria for system selection.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chemeClr val="tx1"/>
                </a:solidFill>
                <a:effectLst/>
                <a:latin typeface="Arial" panose="020B0604020202020204" pitchFamily="34" charset="0"/>
              </a:rPr>
              <a:t>Select vendors and finalists through RFP, demonstrations, and reviews</a:t>
            </a:r>
            <a:endParaRPr kumimoji="0" lang="en-US"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Issue a </a:t>
            </a:r>
            <a:r>
              <a:rPr kumimoji="0" lang="en-US" altLang="en-US" sz="1200" b="1" i="0" u="none" strike="noStrike" cap="none" normalizeH="0" baseline="0" dirty="0">
                <a:ln>
                  <a:noFill/>
                </a:ln>
                <a:solidFill>
                  <a:schemeClr val="tx1"/>
                </a:solidFill>
                <a:effectLst/>
                <a:latin typeface="Arial" panose="020B0604020202020204" pitchFamily="34" charset="0"/>
              </a:rPr>
              <a:t>Request for Proposal (RFP)</a:t>
            </a:r>
            <a:r>
              <a:rPr kumimoji="0" lang="en-US" altLang="en-US" sz="1200" b="0" i="0" u="none" strike="noStrike" cap="none" normalizeH="0" baseline="0" dirty="0">
                <a:ln>
                  <a:noFill/>
                </a:ln>
                <a:solidFill>
                  <a:schemeClr val="tx1"/>
                </a:solidFill>
                <a:effectLst/>
                <a:latin typeface="Arial" panose="020B0604020202020204" pitchFamily="34" charset="0"/>
              </a:rPr>
              <a:t> to shortlisted vendors.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Evaluate vendor solutions based on cost, functionality, scalability, and compliance.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Conduct demonstrations and finalize the best-fit solution.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chemeClr val="tx1"/>
                </a:solidFill>
                <a:effectLst/>
                <a:latin typeface="Arial" panose="020B0604020202020204" pitchFamily="34" charset="0"/>
              </a:rPr>
              <a:t>Select and implement solution, train users and technical staff, and establish support processes</a:t>
            </a:r>
            <a:endParaRPr kumimoji="0" lang="en-US"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Procure and install the system (software + hardware like barcode scanners).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Migrate existing inventory data into the new system.</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Provide role-based training sessions for warehouse staff, procurement, and finance teams.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Set up an IT support/helpdesk for ongoing issue resolution.</a:t>
            </a:r>
          </a:p>
          <a:p>
            <a:pPr marL="0" indent="0">
              <a:buNone/>
            </a:pPr>
            <a:r>
              <a:rPr lang="en-US" sz="1200" b="1" dirty="0"/>
              <a:t>Go Live with the new system</a:t>
            </a:r>
            <a:endParaRPr lang="en-US" sz="1200" dirty="0"/>
          </a:p>
          <a:p>
            <a:pPr marL="0" indent="0" eaLnBrk="0" fontAlgn="base" hangingPunct="0">
              <a:lnSpc>
                <a:spcPct val="100000"/>
              </a:lnSpc>
              <a:spcBef>
                <a:spcPct val="0"/>
              </a:spcBef>
              <a:spcAft>
                <a:spcPct val="0"/>
              </a:spcAft>
              <a:buFontTx/>
              <a:buChar char="•"/>
            </a:pPr>
            <a:r>
              <a:rPr lang="en-US" sz="1200" dirty="0">
                <a:latin typeface="Arial" panose="020B0604020202020204" pitchFamily="34" charset="0"/>
              </a:rPr>
              <a:t>Launch the system organization-wide in a phased or full-scale rollout.</a:t>
            </a:r>
          </a:p>
          <a:p>
            <a:pPr marL="0" indent="0" eaLnBrk="0" fontAlgn="base" hangingPunct="0">
              <a:lnSpc>
                <a:spcPct val="100000"/>
              </a:lnSpc>
              <a:spcBef>
                <a:spcPct val="0"/>
              </a:spcBef>
              <a:spcAft>
                <a:spcPct val="0"/>
              </a:spcAft>
              <a:buFontTx/>
              <a:buChar char="•"/>
            </a:pPr>
            <a:r>
              <a:rPr lang="en-US" sz="1200" dirty="0">
                <a:latin typeface="Arial" panose="020B0604020202020204" pitchFamily="34" charset="0"/>
              </a:rPr>
              <a:t>Monitor initial usage and system performance.</a:t>
            </a:r>
          </a:p>
          <a:p>
            <a:pPr marL="0" indent="0" eaLnBrk="0" fontAlgn="base" hangingPunct="0">
              <a:lnSpc>
                <a:spcPct val="100000"/>
              </a:lnSpc>
              <a:spcBef>
                <a:spcPct val="0"/>
              </a:spcBef>
              <a:spcAft>
                <a:spcPct val="0"/>
              </a:spcAft>
              <a:buFontTx/>
              <a:buChar char="•"/>
            </a:pPr>
            <a:r>
              <a:rPr lang="en-US" sz="1200" dirty="0">
                <a:latin typeface="Arial" panose="020B0604020202020204" pitchFamily="34" charset="0"/>
              </a:rPr>
              <a:t>Gather feedback, resolve issues, and stabilize operations</a:t>
            </a:r>
            <a:r>
              <a:rPr lang="en-US" sz="1200" b="1" dirty="0">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75618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2C6BC-1A0F-5FEB-A66B-FD58D18096FB}"/>
              </a:ext>
            </a:extLst>
          </p:cNvPr>
          <p:cNvSpPr>
            <a:spLocks noGrp="1"/>
          </p:cNvSpPr>
          <p:nvPr>
            <p:ph type="title"/>
          </p:nvPr>
        </p:nvSpPr>
        <p:spPr>
          <a:xfrm>
            <a:off x="838200" y="365125"/>
            <a:ext cx="10515600" cy="540483"/>
          </a:xfrm>
        </p:spPr>
        <p:txBody>
          <a:bodyPr>
            <a:normAutofit/>
          </a:bodyPr>
          <a:lstStyle/>
          <a:p>
            <a:r>
              <a:rPr lang="en-US" sz="1200" dirty="0">
                <a:latin typeface="Arial" panose="020B0604020202020204" pitchFamily="34" charset="0"/>
                <a:cs typeface="Arial" panose="020B0604020202020204" pitchFamily="34" charset="0"/>
              </a:rPr>
              <a:t>Requirement Analysis – Inventory Management System</a:t>
            </a:r>
          </a:p>
        </p:txBody>
      </p:sp>
      <p:sp>
        <p:nvSpPr>
          <p:cNvPr id="3" name="Content Placeholder 2">
            <a:extLst>
              <a:ext uri="{FF2B5EF4-FFF2-40B4-BE49-F238E27FC236}">
                <a16:creationId xmlns:a16="http://schemas.microsoft.com/office/drawing/2014/main" id="{EE466AC0-BB9D-51FF-179C-35278AE95AC1}"/>
              </a:ext>
            </a:extLst>
          </p:cNvPr>
          <p:cNvSpPr>
            <a:spLocks noGrp="1"/>
          </p:cNvSpPr>
          <p:nvPr>
            <p:ph idx="1"/>
          </p:nvPr>
        </p:nvSpPr>
        <p:spPr>
          <a:xfrm>
            <a:off x="838200" y="1002323"/>
            <a:ext cx="10515600" cy="5174640"/>
          </a:xfrm>
        </p:spPr>
        <p:txBody>
          <a:bodyPr>
            <a:normAutofit lnSpcReduction="10000"/>
          </a:bodyPr>
          <a:lstStyle/>
          <a:p>
            <a:r>
              <a:rPr lang="en-US" sz="1500" dirty="0">
                <a:latin typeface="Arial" panose="020B0604020202020204" pitchFamily="34" charset="0"/>
                <a:cs typeface="Arial" panose="020B0604020202020204" pitchFamily="34" charset="0"/>
              </a:rPr>
              <a:t>Purpose:</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To identify, document, and validate the business and system requirements for implementing a centralized Inventory Management System (IMS) that automates material tracking, reduces wastage, and improves procurement efficiency in electrical construction projects.</a:t>
            </a:r>
            <a:br>
              <a:rPr lang="en-US" sz="1500" dirty="0">
                <a:latin typeface="Arial" panose="020B0604020202020204" pitchFamily="34" charset="0"/>
                <a:cs typeface="Arial" panose="020B0604020202020204" pitchFamily="34" charset="0"/>
              </a:rPr>
            </a:b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1️⃣ Requirement Elicitation:</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 Conduct stakeholder interviews, workshops, and document analysis.</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 Observe warehouse operations to understand stock movements.</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 Outcome: Business Requirements Document (BRD) capturing functional and non-functional needs.</a:t>
            </a:r>
            <a:br>
              <a:rPr lang="en-US" sz="1500" dirty="0">
                <a:latin typeface="Arial" panose="020B0604020202020204" pitchFamily="34" charset="0"/>
                <a:cs typeface="Arial" panose="020B0604020202020204" pitchFamily="34" charset="0"/>
              </a:rPr>
            </a:b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2️⃣ Requirement Categorization:</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Business Requirements: Reduce wastage by 30%, improve procurement efficiency by 20%.</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Functional: Stock tracking, barcode scanning, vendor management, reporting.</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Non-Functional: 99% uptime, secure access, &lt;3s response time.</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Transition: Data migration and user training.</a:t>
            </a:r>
            <a:br>
              <a:rPr lang="en-US" sz="1500" dirty="0">
                <a:latin typeface="Arial" panose="020B0604020202020204" pitchFamily="34" charset="0"/>
                <a:cs typeface="Arial" panose="020B0604020202020204" pitchFamily="34" charset="0"/>
              </a:rPr>
            </a:b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3️⃣ Requirement Analysis &amp; Validation:</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 Analyze feasibility, clarity, and dependencies.</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 Conduct walkthroughs and prioritize using </a:t>
            </a:r>
            <a:r>
              <a:rPr lang="en-US" sz="1500" dirty="0" err="1">
                <a:latin typeface="Arial" panose="020B0604020202020204" pitchFamily="34" charset="0"/>
                <a:cs typeface="Arial" panose="020B0604020202020204" pitchFamily="34" charset="0"/>
              </a:rPr>
              <a:t>MoSCoW</a:t>
            </a:r>
            <a:r>
              <a:rPr lang="en-US" sz="1500" dirty="0">
                <a:latin typeface="Arial" panose="020B0604020202020204" pitchFamily="34" charset="0"/>
                <a:cs typeface="Arial" panose="020B0604020202020204" pitchFamily="34" charset="0"/>
              </a:rPr>
              <a:t>.</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 Deliverables: BRD, FSD approved by stakeholders.</a:t>
            </a:r>
            <a:br>
              <a:rPr lang="en-US" sz="1500" dirty="0">
                <a:latin typeface="Arial" panose="020B0604020202020204" pitchFamily="34" charset="0"/>
                <a:cs typeface="Arial" panose="020B0604020202020204" pitchFamily="34" charset="0"/>
              </a:rPr>
            </a:b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4️⃣ Success Criteria:</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- 100% stakeholder approval and sign-off.</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 No major changes post sign-off.</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 All requirements are specific, measurable, testable, and traceable.</a:t>
            </a:r>
          </a:p>
          <a:p>
            <a:endParaRPr lang="en-US" dirty="0"/>
          </a:p>
        </p:txBody>
      </p:sp>
    </p:spTree>
    <p:extLst>
      <p:ext uri="{BB962C8B-B14F-4D97-AF65-F5344CB8AC3E}">
        <p14:creationId xmlns:p14="http://schemas.microsoft.com/office/powerpoint/2010/main" val="35288718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D307D5-2432-5320-40AA-8FF65434FA46}"/>
              </a:ext>
            </a:extLst>
          </p:cNvPr>
          <p:cNvSpPr>
            <a:spLocks noGrp="1"/>
          </p:cNvSpPr>
          <p:nvPr>
            <p:ph idx="1"/>
          </p:nvPr>
        </p:nvSpPr>
        <p:spPr/>
        <p:txBody>
          <a:bodyPr>
            <a:normAutofit/>
          </a:bodyPr>
          <a:lstStyle/>
          <a:p>
            <a:r>
              <a:rPr lang="en-US" sz="1400" b="1" dirty="0">
                <a:latin typeface="Arial" panose="020B0604020202020204" pitchFamily="34" charset="0"/>
                <a:cs typeface="Arial" panose="020B0604020202020204" pitchFamily="34" charset="0"/>
              </a:rPr>
              <a:t>SMART Objectives</a:t>
            </a:r>
            <a:endParaRPr lang="en-US" sz="1400" dirty="0">
              <a:latin typeface="Arial" panose="020B0604020202020204" pitchFamily="34" charset="0"/>
              <a:cs typeface="Arial" panose="020B0604020202020204" pitchFamily="34" charset="0"/>
            </a:endParaRPr>
          </a:p>
          <a:p>
            <a:r>
              <a:rPr lang="en-US" sz="1400" b="1" dirty="0">
                <a:latin typeface="Arial" panose="020B0604020202020204" pitchFamily="34" charset="0"/>
                <a:cs typeface="Arial" panose="020B0604020202020204" pitchFamily="34" charset="0"/>
              </a:rPr>
              <a:t>Specific:</a:t>
            </a:r>
            <a:r>
              <a:rPr lang="en-US" sz="1400" dirty="0">
                <a:latin typeface="Arial" panose="020B0604020202020204" pitchFamily="34" charset="0"/>
                <a:cs typeface="Arial" panose="020B0604020202020204" pitchFamily="34" charset="0"/>
              </a:rPr>
              <a:t> Implement a centralized Inventory Management System for electrical construction projects to reduce material wastage and procurement delays.</a:t>
            </a:r>
          </a:p>
          <a:p>
            <a:r>
              <a:rPr lang="en-US" sz="1400" b="1" dirty="0">
                <a:latin typeface="Arial" panose="020B0604020202020204" pitchFamily="34" charset="0"/>
                <a:cs typeface="Arial" panose="020B0604020202020204" pitchFamily="34" charset="0"/>
              </a:rPr>
              <a:t>Measurable:</a:t>
            </a:r>
            <a:r>
              <a:rPr lang="en-US" sz="1400" dirty="0">
                <a:latin typeface="Arial" panose="020B0604020202020204" pitchFamily="34" charset="0"/>
                <a:cs typeface="Arial" panose="020B0604020202020204" pitchFamily="34" charset="0"/>
              </a:rPr>
              <a:t> Achieve at least a </a:t>
            </a:r>
            <a:r>
              <a:rPr lang="en-US" sz="1400" b="1" dirty="0">
                <a:latin typeface="Arial" panose="020B0604020202020204" pitchFamily="34" charset="0"/>
                <a:cs typeface="Arial" panose="020B0604020202020204" pitchFamily="34" charset="0"/>
              </a:rPr>
              <a:t>30% reduction in material wastage</a:t>
            </a:r>
            <a:r>
              <a:rPr lang="en-US" sz="1400" dirty="0">
                <a:latin typeface="Arial" panose="020B0604020202020204" pitchFamily="34" charset="0"/>
                <a:cs typeface="Arial" panose="020B0604020202020204" pitchFamily="34" charset="0"/>
              </a:rPr>
              <a:t> and a </a:t>
            </a:r>
            <a:r>
              <a:rPr lang="en-US" sz="1400" b="1" dirty="0">
                <a:latin typeface="Arial" panose="020B0604020202020204" pitchFamily="34" charset="0"/>
                <a:cs typeface="Arial" panose="020B0604020202020204" pitchFamily="34" charset="0"/>
              </a:rPr>
              <a:t>20% improvement in procurement cycle time</a:t>
            </a:r>
            <a:r>
              <a:rPr lang="en-US" sz="1400" dirty="0">
                <a:latin typeface="Arial" panose="020B0604020202020204" pitchFamily="34" charset="0"/>
                <a:cs typeface="Arial" panose="020B0604020202020204" pitchFamily="34" charset="0"/>
              </a:rPr>
              <a:t> within six months of deployment.</a:t>
            </a:r>
          </a:p>
          <a:p>
            <a:r>
              <a:rPr lang="en-US" sz="1400" b="1" dirty="0">
                <a:latin typeface="Arial" panose="020B0604020202020204" pitchFamily="34" charset="0"/>
                <a:cs typeface="Arial" panose="020B0604020202020204" pitchFamily="34" charset="0"/>
              </a:rPr>
              <a:t>Achievable:</a:t>
            </a:r>
            <a:r>
              <a:rPr lang="en-US" sz="1400" dirty="0">
                <a:latin typeface="Arial" panose="020B0604020202020204" pitchFamily="34" charset="0"/>
                <a:cs typeface="Arial" panose="020B0604020202020204" pitchFamily="34" charset="0"/>
              </a:rPr>
              <a:t> System implementation will follow the Waterfall methodology with clearly defined phases, ensuring requirements are well-documented and achievable.</a:t>
            </a:r>
          </a:p>
          <a:p>
            <a:r>
              <a:rPr lang="en-US" sz="1400" b="1" dirty="0">
                <a:latin typeface="Arial" panose="020B0604020202020204" pitchFamily="34" charset="0"/>
                <a:cs typeface="Arial" panose="020B0604020202020204" pitchFamily="34" charset="0"/>
              </a:rPr>
              <a:t>Realistic:</a:t>
            </a:r>
            <a:r>
              <a:rPr lang="en-US" sz="1400" dirty="0">
                <a:latin typeface="Arial" panose="020B0604020202020204" pitchFamily="34" charset="0"/>
                <a:cs typeface="Arial" panose="020B0604020202020204" pitchFamily="34" charset="0"/>
              </a:rPr>
              <a:t> The solution leverages existing IT infrastructure and standard technologies, minimizing additional costs while improving efficiency.</a:t>
            </a:r>
          </a:p>
          <a:p>
            <a:r>
              <a:rPr lang="en-US" sz="1400" b="1" dirty="0">
                <a:latin typeface="Arial" panose="020B0604020202020204" pitchFamily="34" charset="0"/>
                <a:cs typeface="Arial" panose="020B0604020202020204" pitchFamily="34" charset="0"/>
              </a:rPr>
              <a:t>Time-Bound:</a:t>
            </a:r>
            <a:r>
              <a:rPr lang="en-US" sz="1400" dirty="0">
                <a:latin typeface="Arial" panose="020B0604020202020204" pitchFamily="34" charset="0"/>
                <a:cs typeface="Arial" panose="020B0604020202020204" pitchFamily="34" charset="0"/>
              </a:rPr>
              <a:t> Complete requirements, design, development, testing, and deployment within </a:t>
            </a:r>
            <a:r>
              <a:rPr lang="en-US" sz="1400" b="1" dirty="0">
                <a:latin typeface="Arial" panose="020B0604020202020204" pitchFamily="34" charset="0"/>
                <a:cs typeface="Arial" panose="020B0604020202020204" pitchFamily="34" charset="0"/>
              </a:rPr>
              <a:t>6–8 months</a:t>
            </a:r>
            <a:r>
              <a:rPr lang="en-US" sz="1400" dirty="0">
                <a:latin typeface="Arial" panose="020B0604020202020204" pitchFamily="34" charset="0"/>
                <a:cs typeface="Arial" panose="020B0604020202020204" pitchFamily="34" charset="0"/>
              </a:rPr>
              <a:t>, followed by a </a:t>
            </a:r>
            <a:r>
              <a:rPr lang="en-US" sz="1400" b="1" dirty="0">
                <a:latin typeface="Arial" panose="020B0604020202020204" pitchFamily="34" charset="0"/>
                <a:cs typeface="Arial" panose="020B0604020202020204" pitchFamily="34" charset="0"/>
              </a:rPr>
              <a:t>3-month performance monitoring phase</a:t>
            </a:r>
            <a:r>
              <a:rPr lang="en-US" sz="1400" dirty="0">
                <a:latin typeface="Arial" panose="020B0604020202020204" pitchFamily="34" charset="0"/>
                <a:cs typeface="Arial" panose="020B0604020202020204" pitchFamily="34" charset="0"/>
              </a:rPr>
              <a:t>.</a:t>
            </a:r>
          </a:p>
          <a:p>
            <a:endParaRPr lang="en-US" dirty="0"/>
          </a:p>
        </p:txBody>
      </p:sp>
    </p:spTree>
    <p:extLst>
      <p:ext uri="{BB962C8B-B14F-4D97-AF65-F5344CB8AC3E}">
        <p14:creationId xmlns:p14="http://schemas.microsoft.com/office/powerpoint/2010/main" val="45993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7C27A-8B60-3476-CCA0-346241239ED2}"/>
              </a:ext>
            </a:extLst>
          </p:cNvPr>
          <p:cNvSpPr>
            <a:spLocks noGrp="1"/>
          </p:cNvSpPr>
          <p:nvPr>
            <p:ph type="title"/>
          </p:nvPr>
        </p:nvSpPr>
        <p:spPr>
          <a:xfrm>
            <a:off x="838200" y="365125"/>
            <a:ext cx="10515600" cy="733913"/>
          </a:xfrm>
        </p:spPr>
        <p:txBody>
          <a:bodyPr>
            <a:normAutofit fontScale="90000"/>
          </a:bodyPr>
          <a:lstStyle/>
          <a:p>
            <a:r>
              <a:rPr lang="en-US" sz="1300" b="1" dirty="0">
                <a:latin typeface="Arial" panose="020B0604020202020204" pitchFamily="34" charset="0"/>
                <a:cs typeface="Arial" panose="020B0604020202020204" pitchFamily="34" charset="0"/>
              </a:rPr>
              <a:t>Required Resources for Inventory Management Project</a:t>
            </a:r>
            <a:br>
              <a:rPr lang="en-US" b="1" dirty="0"/>
            </a:br>
            <a:endParaRPr lang="en-US" dirty="0"/>
          </a:p>
        </p:txBody>
      </p:sp>
      <p:sp>
        <p:nvSpPr>
          <p:cNvPr id="3" name="Content Placeholder 2">
            <a:extLst>
              <a:ext uri="{FF2B5EF4-FFF2-40B4-BE49-F238E27FC236}">
                <a16:creationId xmlns:a16="http://schemas.microsoft.com/office/drawing/2014/main" id="{907D59AA-78B0-042E-6C0A-66E6300186FF}"/>
              </a:ext>
            </a:extLst>
          </p:cNvPr>
          <p:cNvSpPr>
            <a:spLocks noGrp="1"/>
          </p:cNvSpPr>
          <p:nvPr>
            <p:ph idx="1"/>
          </p:nvPr>
        </p:nvSpPr>
        <p:spPr>
          <a:xfrm>
            <a:off x="838200" y="905608"/>
            <a:ext cx="10515600" cy="5271355"/>
          </a:xfrm>
        </p:spPr>
        <p:txBody>
          <a:bodyPr>
            <a:normAutofit/>
          </a:bodyPr>
          <a:lstStyle/>
          <a:p>
            <a:pPr marL="0" indent="0">
              <a:buNone/>
            </a:pPr>
            <a:r>
              <a:rPr lang="en-US" sz="1200" b="1" dirty="0"/>
              <a:t>1</a:t>
            </a:r>
            <a:r>
              <a:rPr lang="en-US" sz="1300" b="1" dirty="0">
                <a:latin typeface="Arial" panose="020B0604020202020204" pitchFamily="34" charset="0"/>
                <a:cs typeface="Arial" panose="020B0604020202020204" pitchFamily="34" charset="0"/>
              </a:rPr>
              <a:t>. People (Human Resources)</a:t>
            </a:r>
          </a:p>
          <a:p>
            <a:r>
              <a:rPr lang="en-US" sz="1300" b="1" dirty="0">
                <a:latin typeface="Arial" panose="020B0604020202020204" pitchFamily="34" charset="0"/>
                <a:cs typeface="Arial" panose="020B0604020202020204" pitchFamily="34" charset="0"/>
              </a:rPr>
              <a:t>Project Sponsor</a:t>
            </a:r>
            <a:r>
              <a:rPr lang="en-US" sz="1300" dirty="0">
                <a:latin typeface="Arial" panose="020B0604020202020204" pitchFamily="34" charset="0"/>
                <a:cs typeface="Arial" panose="020B0604020202020204" pitchFamily="34" charset="0"/>
              </a:rPr>
              <a:t> – Provides funding and executive support.</a:t>
            </a:r>
          </a:p>
          <a:p>
            <a:r>
              <a:rPr lang="en-US" sz="1300" b="1" dirty="0">
                <a:latin typeface="Arial" panose="020B0604020202020204" pitchFamily="34" charset="0"/>
                <a:cs typeface="Arial" panose="020B0604020202020204" pitchFamily="34" charset="0"/>
              </a:rPr>
              <a:t>Project Manager</a:t>
            </a:r>
            <a:r>
              <a:rPr lang="en-US" sz="1300" dirty="0">
                <a:latin typeface="Arial" panose="020B0604020202020204" pitchFamily="34" charset="0"/>
                <a:cs typeface="Arial" panose="020B0604020202020204" pitchFamily="34" charset="0"/>
              </a:rPr>
              <a:t> – Oversees planning, execution, and delivery.</a:t>
            </a:r>
          </a:p>
          <a:p>
            <a:r>
              <a:rPr lang="en-US" sz="1300" b="1" dirty="0">
                <a:latin typeface="Arial" panose="020B0604020202020204" pitchFamily="34" charset="0"/>
                <a:cs typeface="Arial" panose="020B0604020202020204" pitchFamily="34" charset="0"/>
              </a:rPr>
              <a:t>Business Analyst</a:t>
            </a:r>
            <a:r>
              <a:rPr lang="en-US" sz="1300" dirty="0">
                <a:latin typeface="Arial" panose="020B0604020202020204" pitchFamily="34" charset="0"/>
                <a:cs typeface="Arial" panose="020B0604020202020204" pitchFamily="34" charset="0"/>
              </a:rPr>
              <a:t> – Gathers requirements, defines scope, and bridges business &amp; IT.</a:t>
            </a:r>
          </a:p>
          <a:p>
            <a:r>
              <a:rPr lang="en-US" sz="1300" b="1" dirty="0">
                <a:latin typeface="Arial" panose="020B0604020202020204" pitchFamily="34" charset="0"/>
                <a:cs typeface="Arial" panose="020B0604020202020204" pitchFamily="34" charset="0"/>
              </a:rPr>
              <a:t>Developers / IT Team</a:t>
            </a:r>
            <a:r>
              <a:rPr lang="en-US" sz="1300" dirty="0">
                <a:latin typeface="Arial" panose="020B0604020202020204" pitchFamily="34" charset="0"/>
                <a:cs typeface="Arial" panose="020B0604020202020204" pitchFamily="34" charset="0"/>
              </a:rPr>
              <a:t> – Customizes or builds the inventory management system.</a:t>
            </a:r>
          </a:p>
          <a:p>
            <a:r>
              <a:rPr lang="en-US" sz="1300" b="1" dirty="0">
                <a:latin typeface="Arial" panose="020B0604020202020204" pitchFamily="34" charset="0"/>
                <a:cs typeface="Arial" panose="020B0604020202020204" pitchFamily="34" charset="0"/>
              </a:rPr>
              <a:t>Database Administrator</a:t>
            </a:r>
            <a:r>
              <a:rPr lang="en-US" sz="1300" dirty="0">
                <a:latin typeface="Arial" panose="020B0604020202020204" pitchFamily="34" charset="0"/>
                <a:cs typeface="Arial" panose="020B0604020202020204" pitchFamily="34" charset="0"/>
              </a:rPr>
              <a:t> – Manages data migration and storage.</a:t>
            </a:r>
          </a:p>
          <a:p>
            <a:r>
              <a:rPr lang="en-US" sz="1300" b="1" dirty="0">
                <a:latin typeface="Arial" panose="020B0604020202020204" pitchFamily="34" charset="0"/>
                <a:cs typeface="Arial" panose="020B0604020202020204" pitchFamily="34" charset="0"/>
              </a:rPr>
              <a:t>Quality Assurance (QA) Testers</a:t>
            </a:r>
            <a:r>
              <a:rPr lang="en-US" sz="1300" dirty="0">
                <a:latin typeface="Arial" panose="020B0604020202020204" pitchFamily="34" charset="0"/>
                <a:cs typeface="Arial" panose="020B0604020202020204" pitchFamily="34" charset="0"/>
              </a:rPr>
              <a:t> – Conduct testing (unit, integration, UAT).</a:t>
            </a:r>
          </a:p>
          <a:p>
            <a:r>
              <a:rPr lang="en-US" sz="1300" b="1" dirty="0">
                <a:latin typeface="Arial" panose="020B0604020202020204" pitchFamily="34" charset="0"/>
                <a:cs typeface="Arial" panose="020B0604020202020204" pitchFamily="34" charset="0"/>
              </a:rPr>
              <a:t>Warehouse Staff / End Users</a:t>
            </a:r>
            <a:r>
              <a:rPr lang="en-US" sz="1300" dirty="0">
                <a:latin typeface="Arial" panose="020B0604020202020204" pitchFamily="34" charset="0"/>
                <a:cs typeface="Arial" panose="020B0604020202020204" pitchFamily="34" charset="0"/>
              </a:rPr>
              <a:t> – Provide inputs and participate in training.</a:t>
            </a:r>
          </a:p>
          <a:p>
            <a:r>
              <a:rPr lang="en-US" sz="1300" b="1" dirty="0">
                <a:latin typeface="Arial" panose="020B0604020202020204" pitchFamily="34" charset="0"/>
                <a:cs typeface="Arial" panose="020B0604020202020204" pitchFamily="34" charset="0"/>
              </a:rPr>
              <a:t>Vendor / Software Provider</a:t>
            </a:r>
            <a:r>
              <a:rPr lang="en-US" sz="1300" dirty="0">
                <a:latin typeface="Arial" panose="020B0604020202020204" pitchFamily="34" charset="0"/>
                <a:cs typeface="Arial" panose="020B0604020202020204" pitchFamily="34" charset="0"/>
              </a:rPr>
              <a:t> – Supplies and maintains the system.</a:t>
            </a:r>
          </a:p>
          <a:p>
            <a:pPr marL="0" indent="0">
              <a:buNone/>
            </a:pPr>
            <a:r>
              <a:rPr lang="en-US" sz="1300" dirty="0">
                <a:latin typeface="Arial" panose="020B0604020202020204" pitchFamily="34" charset="0"/>
                <a:cs typeface="Arial" panose="020B0604020202020204" pitchFamily="34" charset="0"/>
              </a:rPr>
              <a:t>2.</a:t>
            </a:r>
            <a:r>
              <a:rPr lang="en-US" sz="1400" dirty="0"/>
              <a:t> . </a:t>
            </a:r>
            <a:r>
              <a:rPr lang="en-US" sz="1400" b="1" dirty="0"/>
              <a:t>Technology / Tools</a:t>
            </a:r>
          </a:p>
          <a:p>
            <a:r>
              <a:rPr lang="en-US" sz="1400" b="1" dirty="0"/>
              <a:t>Inventory Management Software</a:t>
            </a:r>
            <a:r>
              <a:rPr lang="en-US" sz="1400" dirty="0"/>
              <a:t> (custom-built or off-the-shelf like SAP, Zoho, Tally).</a:t>
            </a:r>
          </a:p>
          <a:p>
            <a:r>
              <a:rPr lang="en-US" sz="1400" b="1" dirty="0"/>
              <a:t>Database System</a:t>
            </a:r>
            <a:r>
              <a:rPr lang="en-US" sz="1400" dirty="0"/>
              <a:t> (MySQL, SQL Server, Oracle, or cloud DB).</a:t>
            </a:r>
          </a:p>
          <a:p>
            <a:r>
              <a:rPr lang="en-US" sz="1400" b="1" dirty="0"/>
              <a:t>Barcode / QR Code Scanners</a:t>
            </a:r>
            <a:r>
              <a:rPr lang="en-US" sz="1400" dirty="0"/>
              <a:t>.</a:t>
            </a:r>
          </a:p>
          <a:p>
            <a:r>
              <a:rPr lang="en-US" sz="1400" b="1" dirty="0"/>
              <a:t>Label Printers</a:t>
            </a:r>
            <a:r>
              <a:rPr lang="en-US" sz="1400" dirty="0"/>
              <a:t> for stock tagging.</a:t>
            </a:r>
          </a:p>
          <a:p>
            <a:r>
              <a:rPr lang="en-US" sz="1400" b="1" dirty="0"/>
              <a:t>Handheld Mobile Devices / Tablets</a:t>
            </a:r>
            <a:r>
              <a:rPr lang="en-US" sz="1400" dirty="0"/>
              <a:t> for warehouse staff.</a:t>
            </a:r>
          </a:p>
          <a:p>
            <a:r>
              <a:rPr lang="en-US" sz="1400" b="1" dirty="0"/>
              <a:t>Cloud Hosting or On-Premise Server Infrastructure</a:t>
            </a:r>
            <a:r>
              <a:rPr lang="en-US" sz="1400" dirty="0"/>
              <a:t>.</a:t>
            </a:r>
          </a:p>
          <a:p>
            <a:r>
              <a:rPr lang="en-US" sz="1400" b="1" dirty="0"/>
              <a:t>Backup &amp; Recovery Tools</a:t>
            </a:r>
            <a:r>
              <a:rPr lang="en-US" sz="1400" dirty="0"/>
              <a:t>.</a:t>
            </a:r>
          </a:p>
          <a:p>
            <a:pPr marL="0" indent="0">
              <a:buNone/>
            </a:pPr>
            <a:endParaRPr lang="en-US" sz="13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6744419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53792</TotalTime>
  <Words>3041</Words>
  <Application>Microsoft Office PowerPoint</Application>
  <PresentationFormat>Widescreen</PresentationFormat>
  <Paragraphs>207</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Waterfall Live project </vt:lpstr>
      <vt:lpstr>PowerPoint Presentation</vt:lpstr>
      <vt:lpstr>PowerPoint Presentation</vt:lpstr>
      <vt:lpstr>Purpose Statement (Goals)</vt:lpstr>
      <vt:lpstr>PowerPoint Presentation</vt:lpstr>
      <vt:lpstr>Methods / Approach – Inventory Management System</vt:lpstr>
      <vt:lpstr>Requirement Analysis – Inventory Management System</vt:lpstr>
      <vt:lpstr>PowerPoint Presentation</vt:lpstr>
      <vt:lpstr>Required Resources for Inventory Management Project </vt:lpstr>
      <vt:lpstr>PowerPoint Presentation</vt:lpstr>
      <vt:lpstr>BA approach</vt:lpstr>
      <vt:lpstr>PowerPoint Presentation</vt:lpstr>
      <vt:lpstr>Resources – Inventory Management System</vt:lpstr>
      <vt:lpstr>Risks and Dependencies:</vt:lpstr>
      <vt:lpstr>PowerPoint Presentation</vt:lpstr>
      <vt:lpstr>PowerPoint Presentation</vt:lpstr>
      <vt:lpstr>To Be Completed by Appropriate Manager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BSM080624W_08_Geethu Gopakumar</dc:creator>
  <cp:lastModifiedBy>BSM080624W_08_Geethu Gopakumar</cp:lastModifiedBy>
  <cp:revision>26</cp:revision>
  <dcterms:created xsi:type="dcterms:W3CDTF">2025-09-07T16:21:05Z</dcterms:created>
  <dcterms:modified xsi:type="dcterms:W3CDTF">2025-10-31T01:17:53Z</dcterms:modified>
</cp:coreProperties>
</file>